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webp"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8" r:id="rId3"/>
    <p:sldMasterId id="2147483710" r:id="rId4"/>
    <p:sldMasterId id="2147483723" r:id="rId5"/>
    <p:sldMasterId id="2147483738" r:id="rId6"/>
    <p:sldMasterId id="2147483751" r:id="rId7"/>
  </p:sldMasterIdLst>
  <p:notesMasterIdLst>
    <p:notesMasterId r:id="rId296"/>
  </p:notesMasterIdLst>
  <p:handoutMasterIdLst>
    <p:handoutMasterId r:id="rId297"/>
  </p:handoutMasterIdLst>
  <p:sldIdLst>
    <p:sldId id="360" r:id="rId8"/>
    <p:sldId id="506" r:id="rId9"/>
    <p:sldId id="322" r:id="rId10"/>
    <p:sldId id="330" r:id="rId11"/>
    <p:sldId id="331" r:id="rId12"/>
    <p:sldId id="332" r:id="rId13"/>
    <p:sldId id="333" r:id="rId14"/>
    <p:sldId id="334" r:id="rId15"/>
    <p:sldId id="335" r:id="rId16"/>
    <p:sldId id="338" r:id="rId17"/>
    <p:sldId id="599" r:id="rId18"/>
    <p:sldId id="342" r:id="rId19"/>
    <p:sldId id="343" r:id="rId20"/>
    <p:sldId id="344" r:id="rId21"/>
    <p:sldId id="345" r:id="rId22"/>
    <p:sldId id="346" r:id="rId23"/>
    <p:sldId id="347" r:id="rId24"/>
    <p:sldId id="348" r:id="rId25"/>
    <p:sldId id="349" r:id="rId26"/>
    <p:sldId id="350" r:id="rId27"/>
    <p:sldId id="600" r:id="rId28"/>
    <p:sldId id="618" r:id="rId29"/>
    <p:sldId id="619" r:id="rId30"/>
    <p:sldId id="620" r:id="rId31"/>
    <p:sldId id="621" r:id="rId32"/>
    <p:sldId id="622" r:id="rId33"/>
    <p:sldId id="623" r:id="rId34"/>
    <p:sldId id="624" r:id="rId35"/>
    <p:sldId id="625" r:id="rId36"/>
    <p:sldId id="626" r:id="rId37"/>
    <p:sldId id="601" r:id="rId38"/>
    <p:sldId id="602" r:id="rId39"/>
    <p:sldId id="603" r:id="rId40"/>
    <p:sldId id="604" r:id="rId41"/>
    <p:sldId id="605" r:id="rId42"/>
    <p:sldId id="606" r:id="rId43"/>
    <p:sldId id="627" r:id="rId44"/>
    <p:sldId id="628" r:id="rId45"/>
    <p:sldId id="629" r:id="rId46"/>
    <p:sldId id="630" r:id="rId47"/>
    <p:sldId id="607" r:id="rId48"/>
    <p:sldId id="608" r:id="rId49"/>
    <p:sldId id="609" r:id="rId50"/>
    <p:sldId id="610" r:id="rId51"/>
    <p:sldId id="611" r:id="rId52"/>
    <p:sldId id="612" r:id="rId53"/>
    <p:sldId id="613" r:id="rId54"/>
    <p:sldId id="614" r:id="rId55"/>
    <p:sldId id="615" r:id="rId56"/>
    <p:sldId id="631" r:id="rId57"/>
    <p:sldId id="632" r:id="rId58"/>
    <p:sldId id="633" r:id="rId59"/>
    <p:sldId id="634" r:id="rId60"/>
    <p:sldId id="635" r:id="rId61"/>
    <p:sldId id="636" r:id="rId62"/>
    <p:sldId id="637" r:id="rId63"/>
    <p:sldId id="638" r:id="rId64"/>
    <p:sldId id="639" r:id="rId65"/>
    <p:sldId id="640" r:id="rId66"/>
    <p:sldId id="641" r:id="rId67"/>
    <p:sldId id="642" r:id="rId68"/>
    <p:sldId id="643" r:id="rId69"/>
    <p:sldId id="644" r:id="rId70"/>
    <p:sldId id="645" r:id="rId71"/>
    <p:sldId id="646" r:id="rId72"/>
    <p:sldId id="647" r:id="rId73"/>
    <p:sldId id="616" r:id="rId74"/>
    <p:sldId id="617" r:id="rId75"/>
    <p:sldId id="648" r:id="rId76"/>
    <p:sldId id="649" r:id="rId77"/>
    <p:sldId id="650" r:id="rId78"/>
    <p:sldId id="651" r:id="rId79"/>
    <p:sldId id="652" r:id="rId80"/>
    <p:sldId id="653" r:id="rId81"/>
    <p:sldId id="654" r:id="rId82"/>
    <p:sldId id="655" r:id="rId83"/>
    <p:sldId id="656" r:id="rId84"/>
    <p:sldId id="657" r:id="rId85"/>
    <p:sldId id="658" r:id="rId86"/>
    <p:sldId id="659" r:id="rId87"/>
    <p:sldId id="660" r:id="rId88"/>
    <p:sldId id="661" r:id="rId89"/>
    <p:sldId id="662" r:id="rId90"/>
    <p:sldId id="663" r:id="rId91"/>
    <p:sldId id="664" r:id="rId92"/>
    <p:sldId id="665" r:id="rId93"/>
    <p:sldId id="323" r:id="rId94"/>
    <p:sldId id="574" r:id="rId95"/>
    <p:sldId id="575" r:id="rId96"/>
    <p:sldId id="577" r:id="rId97"/>
    <p:sldId id="578" r:id="rId98"/>
    <p:sldId id="579" r:id="rId99"/>
    <p:sldId id="580" r:id="rId100"/>
    <p:sldId id="581" r:id="rId101"/>
    <p:sldId id="582" r:id="rId102"/>
    <p:sldId id="583" r:id="rId103"/>
    <p:sldId id="585" r:id="rId104"/>
    <p:sldId id="584" r:id="rId105"/>
    <p:sldId id="324" r:id="rId106"/>
    <p:sldId id="533" r:id="rId107"/>
    <p:sldId id="534" r:id="rId108"/>
    <p:sldId id="586" r:id="rId109"/>
    <p:sldId id="591" r:id="rId110"/>
    <p:sldId id="587" r:id="rId111"/>
    <p:sldId id="588" r:id="rId112"/>
    <p:sldId id="589" r:id="rId113"/>
    <p:sldId id="590" r:id="rId114"/>
    <p:sldId id="536" r:id="rId115"/>
    <p:sldId id="537" r:id="rId116"/>
    <p:sldId id="538" r:id="rId117"/>
    <p:sldId id="539" r:id="rId118"/>
    <p:sldId id="540" r:id="rId119"/>
    <p:sldId id="541" r:id="rId120"/>
    <p:sldId id="542" r:id="rId121"/>
    <p:sldId id="543" r:id="rId122"/>
    <p:sldId id="544" r:id="rId123"/>
    <p:sldId id="545" r:id="rId124"/>
    <p:sldId id="546" r:id="rId125"/>
    <p:sldId id="547" r:id="rId126"/>
    <p:sldId id="548" r:id="rId127"/>
    <p:sldId id="549" r:id="rId128"/>
    <p:sldId id="550" r:id="rId129"/>
    <p:sldId id="551" r:id="rId130"/>
    <p:sldId id="552" r:id="rId131"/>
    <p:sldId id="553" r:id="rId132"/>
    <p:sldId id="554" r:id="rId133"/>
    <p:sldId id="555" r:id="rId134"/>
    <p:sldId id="556" r:id="rId135"/>
    <p:sldId id="557" r:id="rId136"/>
    <p:sldId id="558" r:id="rId137"/>
    <p:sldId id="559" r:id="rId138"/>
    <p:sldId id="560" r:id="rId139"/>
    <p:sldId id="561" r:id="rId140"/>
    <p:sldId id="562" r:id="rId141"/>
    <p:sldId id="563" r:id="rId142"/>
    <p:sldId id="564" r:id="rId143"/>
    <p:sldId id="565" r:id="rId144"/>
    <p:sldId id="566" r:id="rId145"/>
    <p:sldId id="567" r:id="rId146"/>
    <p:sldId id="568" r:id="rId147"/>
    <p:sldId id="569" r:id="rId148"/>
    <p:sldId id="570" r:id="rId149"/>
    <p:sldId id="571" r:id="rId150"/>
    <p:sldId id="572" r:id="rId151"/>
    <p:sldId id="573" r:id="rId152"/>
    <p:sldId id="592" r:id="rId153"/>
    <p:sldId id="593" r:id="rId154"/>
    <p:sldId id="594" r:id="rId155"/>
    <p:sldId id="595" r:id="rId156"/>
    <p:sldId id="596" r:id="rId157"/>
    <p:sldId id="597" r:id="rId158"/>
    <p:sldId id="325" r:id="rId159"/>
    <p:sldId id="399" r:id="rId160"/>
    <p:sldId id="400" r:id="rId161"/>
    <p:sldId id="401" r:id="rId162"/>
    <p:sldId id="402" r:id="rId163"/>
    <p:sldId id="403" r:id="rId164"/>
    <p:sldId id="404" r:id="rId165"/>
    <p:sldId id="405" r:id="rId166"/>
    <p:sldId id="406" r:id="rId167"/>
    <p:sldId id="407" r:id="rId168"/>
    <p:sldId id="408" r:id="rId169"/>
    <p:sldId id="409" r:id="rId170"/>
    <p:sldId id="410" r:id="rId171"/>
    <p:sldId id="411" r:id="rId172"/>
    <p:sldId id="412" r:id="rId173"/>
    <p:sldId id="416" r:id="rId174"/>
    <p:sldId id="417" r:id="rId175"/>
    <p:sldId id="418" r:id="rId176"/>
    <p:sldId id="419" r:id="rId177"/>
    <p:sldId id="420" r:id="rId178"/>
    <p:sldId id="421" r:id="rId179"/>
    <p:sldId id="422" r:id="rId180"/>
    <p:sldId id="423" r:id="rId181"/>
    <p:sldId id="425" r:id="rId182"/>
    <p:sldId id="426" r:id="rId183"/>
    <p:sldId id="427" r:id="rId184"/>
    <p:sldId id="428" r:id="rId185"/>
    <p:sldId id="326" r:id="rId186"/>
    <p:sldId id="378" r:id="rId187"/>
    <p:sldId id="379" r:id="rId188"/>
    <p:sldId id="380" r:id="rId189"/>
    <p:sldId id="381" r:id="rId190"/>
    <p:sldId id="382" r:id="rId191"/>
    <p:sldId id="383" r:id="rId192"/>
    <p:sldId id="384" r:id="rId193"/>
    <p:sldId id="385" r:id="rId194"/>
    <p:sldId id="386" r:id="rId195"/>
    <p:sldId id="387" r:id="rId196"/>
    <p:sldId id="388" r:id="rId197"/>
    <p:sldId id="389" r:id="rId198"/>
    <p:sldId id="390" r:id="rId199"/>
    <p:sldId id="391" r:id="rId200"/>
    <p:sldId id="392" r:id="rId201"/>
    <p:sldId id="393" r:id="rId202"/>
    <p:sldId id="394" r:id="rId203"/>
    <p:sldId id="395" r:id="rId204"/>
    <p:sldId id="396" r:id="rId205"/>
    <p:sldId id="397" r:id="rId206"/>
    <p:sldId id="398" r:id="rId207"/>
    <p:sldId id="328" r:id="rId208"/>
    <p:sldId id="666" r:id="rId209"/>
    <p:sldId id="667" r:id="rId210"/>
    <p:sldId id="668" r:id="rId211"/>
    <p:sldId id="669" r:id="rId212"/>
    <p:sldId id="670" r:id="rId213"/>
    <p:sldId id="671" r:id="rId214"/>
    <p:sldId id="673" r:id="rId215"/>
    <p:sldId id="674" r:id="rId216"/>
    <p:sldId id="675" r:id="rId217"/>
    <p:sldId id="676" r:id="rId218"/>
    <p:sldId id="677" r:id="rId219"/>
    <p:sldId id="450" r:id="rId220"/>
    <p:sldId id="451" r:id="rId221"/>
    <p:sldId id="452" r:id="rId222"/>
    <p:sldId id="453" r:id="rId223"/>
    <p:sldId id="454" r:id="rId224"/>
    <p:sldId id="455" r:id="rId225"/>
    <p:sldId id="456" r:id="rId226"/>
    <p:sldId id="457" r:id="rId227"/>
    <p:sldId id="458" r:id="rId228"/>
    <p:sldId id="459" r:id="rId229"/>
    <p:sldId id="460" r:id="rId230"/>
    <p:sldId id="461" r:id="rId231"/>
    <p:sldId id="462" r:id="rId232"/>
    <p:sldId id="329" r:id="rId233"/>
    <p:sldId id="463" r:id="rId234"/>
    <p:sldId id="464" r:id="rId235"/>
    <p:sldId id="465" r:id="rId236"/>
    <p:sldId id="466" r:id="rId237"/>
    <p:sldId id="467" r:id="rId238"/>
    <p:sldId id="468" r:id="rId239"/>
    <p:sldId id="469" r:id="rId240"/>
    <p:sldId id="470" r:id="rId241"/>
    <p:sldId id="471" r:id="rId242"/>
    <p:sldId id="472" r:id="rId243"/>
    <p:sldId id="478" r:id="rId244"/>
    <p:sldId id="479" r:id="rId245"/>
    <p:sldId id="480" r:id="rId246"/>
    <p:sldId id="481" r:id="rId247"/>
    <p:sldId id="482" r:id="rId248"/>
    <p:sldId id="483" r:id="rId249"/>
    <p:sldId id="484" r:id="rId250"/>
    <p:sldId id="485" r:id="rId251"/>
    <p:sldId id="486" r:id="rId252"/>
    <p:sldId id="487" r:id="rId253"/>
    <p:sldId id="488" r:id="rId254"/>
    <p:sldId id="489" r:id="rId255"/>
    <p:sldId id="490" r:id="rId256"/>
    <p:sldId id="491" r:id="rId257"/>
    <p:sldId id="492" r:id="rId258"/>
    <p:sldId id="493" r:id="rId259"/>
    <p:sldId id="494" r:id="rId260"/>
    <p:sldId id="495" r:id="rId261"/>
    <p:sldId id="496" r:id="rId262"/>
    <p:sldId id="497" r:id="rId263"/>
    <p:sldId id="498" r:id="rId264"/>
    <p:sldId id="499" r:id="rId265"/>
    <p:sldId id="502" r:id="rId266"/>
    <p:sldId id="503" r:id="rId267"/>
    <p:sldId id="504" r:id="rId268"/>
    <p:sldId id="505" r:id="rId269"/>
    <p:sldId id="507" r:id="rId270"/>
    <p:sldId id="508" r:id="rId271"/>
    <p:sldId id="509" r:id="rId272"/>
    <p:sldId id="510" r:id="rId273"/>
    <p:sldId id="511" r:id="rId274"/>
    <p:sldId id="512" r:id="rId275"/>
    <p:sldId id="513" r:id="rId276"/>
    <p:sldId id="514" r:id="rId277"/>
    <p:sldId id="515" r:id="rId278"/>
    <p:sldId id="516" r:id="rId279"/>
    <p:sldId id="517" r:id="rId280"/>
    <p:sldId id="518" r:id="rId281"/>
    <p:sldId id="519" r:id="rId282"/>
    <p:sldId id="520" r:id="rId283"/>
    <p:sldId id="521" r:id="rId284"/>
    <p:sldId id="522" r:id="rId285"/>
    <p:sldId id="523" r:id="rId286"/>
    <p:sldId id="524" r:id="rId287"/>
    <p:sldId id="525" r:id="rId288"/>
    <p:sldId id="526" r:id="rId289"/>
    <p:sldId id="527" r:id="rId290"/>
    <p:sldId id="528" r:id="rId291"/>
    <p:sldId id="529" r:id="rId292"/>
    <p:sldId id="530" r:id="rId293"/>
    <p:sldId id="531" r:id="rId294"/>
    <p:sldId id="598" r:id="rId295"/>
  </p:sldIdLst>
  <p:sldSz cx="12192000" cy="6858000"/>
  <p:notesSz cx="6808788"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C49"/>
    <a:srgbClr val="154676"/>
    <a:srgbClr val="D2DEEF"/>
    <a:srgbClr val="0C1C8C"/>
    <a:srgbClr val="172343"/>
    <a:srgbClr val="1A25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7" d="100"/>
          <a:sy n="97" d="100"/>
        </p:scale>
        <p:origin x="96"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viewProps" Target="viewProps.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247" Type="http://schemas.openxmlformats.org/officeDocument/2006/relationships/slide" Target="slides/slide240.xml"/><Relationship Id="rId107" Type="http://schemas.openxmlformats.org/officeDocument/2006/relationships/slide" Target="slides/slide100.xml"/><Relationship Id="rId268" Type="http://schemas.openxmlformats.org/officeDocument/2006/relationships/slide" Target="slides/slide261.xml"/><Relationship Id="rId289" Type="http://schemas.openxmlformats.org/officeDocument/2006/relationships/slide" Target="slides/slide282.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79" Type="http://schemas.openxmlformats.org/officeDocument/2006/relationships/slide" Target="slides/slide272.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290" Type="http://schemas.openxmlformats.org/officeDocument/2006/relationships/slide" Target="slides/slide283.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269" Type="http://schemas.openxmlformats.org/officeDocument/2006/relationships/slide" Target="slides/slide262.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280" Type="http://schemas.openxmlformats.org/officeDocument/2006/relationships/slide" Target="slides/slide273.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291" Type="http://schemas.openxmlformats.org/officeDocument/2006/relationships/slide" Target="slides/slide284.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2.xml"/><Relationship Id="rId250" Type="http://schemas.openxmlformats.org/officeDocument/2006/relationships/slide" Target="slides/slide243.xml"/><Relationship Id="rId255" Type="http://schemas.openxmlformats.org/officeDocument/2006/relationships/slide" Target="slides/slide248.xml"/><Relationship Id="rId271" Type="http://schemas.openxmlformats.org/officeDocument/2006/relationships/slide" Target="slides/slide264.xml"/><Relationship Id="rId276" Type="http://schemas.openxmlformats.org/officeDocument/2006/relationships/slide" Target="slides/slide269.xml"/><Relationship Id="rId292" Type="http://schemas.openxmlformats.org/officeDocument/2006/relationships/slide" Target="slides/slide285.xml"/><Relationship Id="rId297" Type="http://schemas.openxmlformats.org/officeDocument/2006/relationships/handoutMaster" Target="handoutMasters/handoutMaster1.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slide" Target="slides/slide201.xml"/><Relationship Id="rId229" Type="http://schemas.openxmlformats.org/officeDocument/2006/relationships/slide" Target="slides/slide222.xml"/><Relationship Id="rId19" Type="http://schemas.openxmlformats.org/officeDocument/2006/relationships/slide" Target="slides/slide12.xml"/><Relationship Id="rId224" Type="http://schemas.openxmlformats.org/officeDocument/2006/relationships/slide" Target="slides/slide217.xml"/><Relationship Id="rId240" Type="http://schemas.openxmlformats.org/officeDocument/2006/relationships/slide" Target="slides/slide233.xml"/><Relationship Id="rId245" Type="http://schemas.openxmlformats.org/officeDocument/2006/relationships/slide" Target="slides/slide238.xml"/><Relationship Id="rId261" Type="http://schemas.openxmlformats.org/officeDocument/2006/relationships/slide" Target="slides/slide254.xml"/><Relationship Id="rId266" Type="http://schemas.openxmlformats.org/officeDocument/2006/relationships/slide" Target="slides/slide259.xml"/><Relationship Id="rId287" Type="http://schemas.openxmlformats.org/officeDocument/2006/relationships/slide" Target="slides/slide280.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282" Type="http://schemas.openxmlformats.org/officeDocument/2006/relationships/slide" Target="slides/slide275.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219" Type="http://schemas.openxmlformats.org/officeDocument/2006/relationships/slide" Target="slides/slide212.xml"/><Relationship Id="rId3" Type="http://schemas.openxmlformats.org/officeDocument/2006/relationships/slideMaster" Target="slideMasters/slideMaster3.xml"/><Relationship Id="rId214" Type="http://schemas.openxmlformats.org/officeDocument/2006/relationships/slide" Target="slides/slide207.xml"/><Relationship Id="rId230" Type="http://schemas.openxmlformats.org/officeDocument/2006/relationships/slide" Target="slides/slide223.xml"/><Relationship Id="rId235" Type="http://schemas.openxmlformats.org/officeDocument/2006/relationships/slide" Target="slides/slide228.xml"/><Relationship Id="rId251" Type="http://schemas.openxmlformats.org/officeDocument/2006/relationships/slide" Target="slides/slide244.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presProps" Target="presProps.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72" Type="http://schemas.openxmlformats.org/officeDocument/2006/relationships/slide" Target="slides/slide265.xml"/><Relationship Id="rId293" Type="http://schemas.openxmlformats.org/officeDocument/2006/relationships/slide" Target="slides/slide286.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241" Type="http://schemas.openxmlformats.org/officeDocument/2006/relationships/slide" Target="slides/slide234.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262" Type="http://schemas.openxmlformats.org/officeDocument/2006/relationships/slide" Target="slides/slide255.xml"/><Relationship Id="rId283" Type="http://schemas.openxmlformats.org/officeDocument/2006/relationships/slide" Target="slides/slide27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notesMaster" Target="notesMasters/notesMaster1.xml"/><Relationship Id="rId300" Type="http://schemas.openxmlformats.org/officeDocument/2006/relationships/theme" Target="theme/theme1.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4E959A-E4E1-4DA8-B873-4AC52275D69F}"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ru-RU"/>
        </a:p>
      </dgm:t>
    </dgm:pt>
    <dgm:pt modelId="{FCDB7A21-5197-48CC-901B-4F9E60836A01}">
      <dgm:prSet phldrT="[Текст]"/>
      <dgm:spPr/>
      <dgm:t>
        <a:bodyPr/>
        <a:lstStyle/>
        <a:p>
          <a:r>
            <a:rPr lang="ru-RU" dirty="0" smtClean="0"/>
            <a:t>п.22 ст. 1 ГрК технический заказчик  - член СРО </a:t>
          </a:r>
          <a:endParaRPr lang="ru-RU" dirty="0"/>
        </a:p>
      </dgm:t>
    </dgm:pt>
    <dgm:pt modelId="{7C87BB48-FAAE-498B-9864-5BFA2825CF6E}" type="parTrans" cxnId="{701A1C7B-14AA-4896-95DE-B6E014D1BCE6}">
      <dgm:prSet/>
      <dgm:spPr/>
      <dgm:t>
        <a:bodyPr/>
        <a:lstStyle/>
        <a:p>
          <a:endParaRPr lang="ru-RU"/>
        </a:p>
      </dgm:t>
    </dgm:pt>
    <dgm:pt modelId="{D859F765-6576-47AC-B391-E8EB90605135}" type="sibTrans" cxnId="{701A1C7B-14AA-4896-95DE-B6E014D1BCE6}">
      <dgm:prSet/>
      <dgm:spPr/>
      <dgm:t>
        <a:bodyPr/>
        <a:lstStyle/>
        <a:p>
          <a:endParaRPr lang="ru-RU"/>
        </a:p>
      </dgm:t>
    </dgm:pt>
    <dgm:pt modelId="{5D6E1ECF-FD0B-4CC0-B9B5-07CBD90B5C84}">
      <dgm:prSet phldrT="[Текст]"/>
      <dgm:spPr/>
      <dgm:t>
        <a:bodyPr/>
        <a:lstStyle/>
        <a:p>
          <a:r>
            <a:rPr lang="ru-RU" dirty="0" smtClean="0"/>
            <a:t>Ч.2 ст.53 ГрК строительный контроль проводится также застройщиком, техническим заказчиком…</a:t>
          </a:r>
        </a:p>
      </dgm:t>
    </dgm:pt>
    <dgm:pt modelId="{3F047F8F-4430-48F1-9E40-AFBD6DA50F34}" type="parTrans" cxnId="{33305420-DF30-439E-B265-23334BC52791}">
      <dgm:prSet/>
      <dgm:spPr/>
      <dgm:t>
        <a:bodyPr/>
        <a:lstStyle/>
        <a:p>
          <a:endParaRPr lang="ru-RU"/>
        </a:p>
      </dgm:t>
    </dgm:pt>
    <dgm:pt modelId="{906B9CBB-4E76-4857-9281-98E60B9D5050}" type="sibTrans" cxnId="{33305420-DF30-439E-B265-23334BC52791}">
      <dgm:prSet/>
      <dgm:spPr/>
      <dgm:t>
        <a:bodyPr/>
        <a:lstStyle/>
        <a:p>
          <a:endParaRPr lang="ru-RU"/>
        </a:p>
      </dgm:t>
    </dgm:pt>
    <dgm:pt modelId="{CE495989-817B-4E49-94E4-F3A01FE8460A}">
      <dgm:prSet phldrT="[Текст]"/>
      <dgm:spPr/>
      <dgm:t>
        <a:bodyPr/>
        <a:lstStyle/>
        <a:p>
          <a:r>
            <a:rPr lang="ru-RU" dirty="0" smtClean="0"/>
            <a:t>= привлекаемое для СК лицо должно быть членом СРО </a:t>
          </a:r>
          <a:endParaRPr lang="ru-RU" dirty="0"/>
        </a:p>
      </dgm:t>
    </dgm:pt>
    <dgm:pt modelId="{C0AE5A53-EE21-4243-8407-21721FD78E66}" type="parTrans" cxnId="{4B74B1D1-EB67-431B-855F-48259AEEB242}">
      <dgm:prSet/>
      <dgm:spPr/>
      <dgm:t>
        <a:bodyPr/>
        <a:lstStyle/>
        <a:p>
          <a:endParaRPr lang="ru-RU"/>
        </a:p>
      </dgm:t>
    </dgm:pt>
    <dgm:pt modelId="{E4B74C2E-154F-44D8-B21C-400B83DC7155}" type="sibTrans" cxnId="{4B74B1D1-EB67-431B-855F-48259AEEB242}">
      <dgm:prSet/>
      <dgm:spPr/>
      <dgm:t>
        <a:bodyPr/>
        <a:lstStyle/>
        <a:p>
          <a:endParaRPr lang="ru-RU"/>
        </a:p>
      </dgm:t>
    </dgm:pt>
    <dgm:pt modelId="{F50BE33D-08AA-4AE5-B5F1-AABC471FC87F}" type="pres">
      <dgm:prSet presAssocID="{494E959A-E4E1-4DA8-B873-4AC52275D69F}" presName="Name0" presStyleCnt="0">
        <dgm:presLayoutVars>
          <dgm:chMax val="7"/>
          <dgm:chPref val="7"/>
          <dgm:dir/>
        </dgm:presLayoutVars>
      </dgm:prSet>
      <dgm:spPr/>
      <dgm:t>
        <a:bodyPr/>
        <a:lstStyle/>
        <a:p>
          <a:endParaRPr lang="ru-RU"/>
        </a:p>
      </dgm:t>
    </dgm:pt>
    <dgm:pt modelId="{FCA47AE3-216C-45D5-9CB7-8EAE58C973E5}" type="pres">
      <dgm:prSet presAssocID="{494E959A-E4E1-4DA8-B873-4AC52275D69F}" presName="Name1" presStyleCnt="0"/>
      <dgm:spPr/>
    </dgm:pt>
    <dgm:pt modelId="{007ECD67-D0F6-4682-A01B-B1B506A7F814}" type="pres">
      <dgm:prSet presAssocID="{494E959A-E4E1-4DA8-B873-4AC52275D69F}" presName="cycle" presStyleCnt="0"/>
      <dgm:spPr/>
    </dgm:pt>
    <dgm:pt modelId="{E7444EB0-BDC9-43BD-8A98-E2CF0C7808E6}" type="pres">
      <dgm:prSet presAssocID="{494E959A-E4E1-4DA8-B873-4AC52275D69F}" presName="srcNode" presStyleLbl="node1" presStyleIdx="0" presStyleCnt="3"/>
      <dgm:spPr/>
    </dgm:pt>
    <dgm:pt modelId="{E41C912E-AD8D-4551-B36D-A7BB99150398}" type="pres">
      <dgm:prSet presAssocID="{494E959A-E4E1-4DA8-B873-4AC52275D69F}" presName="conn" presStyleLbl="parChTrans1D2" presStyleIdx="0" presStyleCnt="1"/>
      <dgm:spPr/>
      <dgm:t>
        <a:bodyPr/>
        <a:lstStyle/>
        <a:p>
          <a:endParaRPr lang="ru-RU"/>
        </a:p>
      </dgm:t>
    </dgm:pt>
    <dgm:pt modelId="{538BD140-C432-4891-9E73-8F456642A8FF}" type="pres">
      <dgm:prSet presAssocID="{494E959A-E4E1-4DA8-B873-4AC52275D69F}" presName="extraNode" presStyleLbl="node1" presStyleIdx="0" presStyleCnt="3"/>
      <dgm:spPr/>
    </dgm:pt>
    <dgm:pt modelId="{798A730F-C44A-4F1A-907C-6C083E4727CE}" type="pres">
      <dgm:prSet presAssocID="{494E959A-E4E1-4DA8-B873-4AC52275D69F}" presName="dstNode" presStyleLbl="node1" presStyleIdx="0" presStyleCnt="3"/>
      <dgm:spPr/>
    </dgm:pt>
    <dgm:pt modelId="{6AEACC02-7C9C-458A-A8EC-9EFF4DBCD844}" type="pres">
      <dgm:prSet presAssocID="{FCDB7A21-5197-48CC-901B-4F9E60836A01}" presName="text_1" presStyleLbl="node1" presStyleIdx="0" presStyleCnt="3">
        <dgm:presLayoutVars>
          <dgm:bulletEnabled val="1"/>
        </dgm:presLayoutVars>
      </dgm:prSet>
      <dgm:spPr/>
      <dgm:t>
        <a:bodyPr/>
        <a:lstStyle/>
        <a:p>
          <a:endParaRPr lang="ru-RU"/>
        </a:p>
      </dgm:t>
    </dgm:pt>
    <dgm:pt modelId="{98F13EC1-953B-4C7A-8A7B-BFB621E52C5A}" type="pres">
      <dgm:prSet presAssocID="{FCDB7A21-5197-48CC-901B-4F9E60836A01}" presName="accent_1" presStyleCnt="0"/>
      <dgm:spPr/>
    </dgm:pt>
    <dgm:pt modelId="{CC1B05B9-F499-4F53-B133-6C408BFBBC9B}" type="pres">
      <dgm:prSet presAssocID="{FCDB7A21-5197-48CC-901B-4F9E60836A01}" presName="accentRepeatNode" presStyleLbl="solidFgAcc1" presStyleIdx="0" presStyleCnt="3"/>
      <dgm:spPr/>
    </dgm:pt>
    <dgm:pt modelId="{7697046F-381C-434F-BA09-1906B2B7C4A2}" type="pres">
      <dgm:prSet presAssocID="{5D6E1ECF-FD0B-4CC0-B9B5-07CBD90B5C84}" presName="text_2" presStyleLbl="node1" presStyleIdx="1" presStyleCnt="3">
        <dgm:presLayoutVars>
          <dgm:bulletEnabled val="1"/>
        </dgm:presLayoutVars>
      </dgm:prSet>
      <dgm:spPr/>
      <dgm:t>
        <a:bodyPr/>
        <a:lstStyle/>
        <a:p>
          <a:endParaRPr lang="ru-RU"/>
        </a:p>
      </dgm:t>
    </dgm:pt>
    <dgm:pt modelId="{FD9B7349-0C46-46A4-98F9-292992777860}" type="pres">
      <dgm:prSet presAssocID="{5D6E1ECF-FD0B-4CC0-B9B5-07CBD90B5C84}" presName="accent_2" presStyleCnt="0"/>
      <dgm:spPr/>
    </dgm:pt>
    <dgm:pt modelId="{39800283-6385-4C47-8AEE-E1E98BF3A678}" type="pres">
      <dgm:prSet presAssocID="{5D6E1ECF-FD0B-4CC0-B9B5-07CBD90B5C84}" presName="accentRepeatNode" presStyleLbl="solidFgAcc1" presStyleIdx="1" presStyleCnt="3"/>
      <dgm:spPr/>
    </dgm:pt>
    <dgm:pt modelId="{B9456C2F-3D5C-432D-86EE-6F2DDCBF5702}" type="pres">
      <dgm:prSet presAssocID="{CE495989-817B-4E49-94E4-F3A01FE8460A}" presName="text_3" presStyleLbl="node1" presStyleIdx="2" presStyleCnt="3" custLinFactNeighborX="-574">
        <dgm:presLayoutVars>
          <dgm:bulletEnabled val="1"/>
        </dgm:presLayoutVars>
      </dgm:prSet>
      <dgm:spPr/>
      <dgm:t>
        <a:bodyPr/>
        <a:lstStyle/>
        <a:p>
          <a:endParaRPr lang="ru-RU"/>
        </a:p>
      </dgm:t>
    </dgm:pt>
    <dgm:pt modelId="{616EAD37-B8B0-431C-AD46-0F54BD9BA47B}" type="pres">
      <dgm:prSet presAssocID="{CE495989-817B-4E49-94E4-F3A01FE8460A}" presName="accent_3" presStyleCnt="0"/>
      <dgm:spPr/>
    </dgm:pt>
    <dgm:pt modelId="{F23780F8-CAA2-410D-9316-E97714F3DA16}" type="pres">
      <dgm:prSet presAssocID="{CE495989-817B-4E49-94E4-F3A01FE8460A}" presName="accentRepeatNode" presStyleLbl="solidFgAcc1" presStyleIdx="2" presStyleCnt="3"/>
      <dgm:spPr/>
    </dgm:pt>
  </dgm:ptLst>
  <dgm:cxnLst>
    <dgm:cxn modelId="{041DC91B-9DFB-473E-9DD2-618D97BC470A}" type="presOf" srcId="{CE495989-817B-4E49-94E4-F3A01FE8460A}" destId="{B9456C2F-3D5C-432D-86EE-6F2DDCBF5702}" srcOrd="0" destOrd="0" presId="urn:microsoft.com/office/officeart/2008/layout/VerticalCurvedList"/>
    <dgm:cxn modelId="{701A1C7B-14AA-4896-95DE-B6E014D1BCE6}" srcId="{494E959A-E4E1-4DA8-B873-4AC52275D69F}" destId="{FCDB7A21-5197-48CC-901B-4F9E60836A01}" srcOrd="0" destOrd="0" parTransId="{7C87BB48-FAAE-498B-9864-5BFA2825CF6E}" sibTransId="{D859F765-6576-47AC-B391-E8EB90605135}"/>
    <dgm:cxn modelId="{C22F8F80-D7A3-4CB2-B861-7C0E0D2043B4}" type="presOf" srcId="{D859F765-6576-47AC-B391-E8EB90605135}" destId="{E41C912E-AD8D-4551-B36D-A7BB99150398}" srcOrd="0" destOrd="0" presId="urn:microsoft.com/office/officeart/2008/layout/VerticalCurvedList"/>
    <dgm:cxn modelId="{33305420-DF30-439E-B265-23334BC52791}" srcId="{494E959A-E4E1-4DA8-B873-4AC52275D69F}" destId="{5D6E1ECF-FD0B-4CC0-B9B5-07CBD90B5C84}" srcOrd="1" destOrd="0" parTransId="{3F047F8F-4430-48F1-9E40-AFBD6DA50F34}" sibTransId="{906B9CBB-4E76-4857-9281-98E60B9D5050}"/>
    <dgm:cxn modelId="{3CFBBB88-9F13-4938-A51A-3326050361AD}" type="presOf" srcId="{5D6E1ECF-FD0B-4CC0-B9B5-07CBD90B5C84}" destId="{7697046F-381C-434F-BA09-1906B2B7C4A2}" srcOrd="0" destOrd="0" presId="urn:microsoft.com/office/officeart/2008/layout/VerticalCurvedList"/>
    <dgm:cxn modelId="{4B74B1D1-EB67-431B-855F-48259AEEB242}" srcId="{494E959A-E4E1-4DA8-B873-4AC52275D69F}" destId="{CE495989-817B-4E49-94E4-F3A01FE8460A}" srcOrd="2" destOrd="0" parTransId="{C0AE5A53-EE21-4243-8407-21721FD78E66}" sibTransId="{E4B74C2E-154F-44D8-B21C-400B83DC7155}"/>
    <dgm:cxn modelId="{87F3745E-3C2B-4DF1-9314-690E3FB773E2}" type="presOf" srcId="{494E959A-E4E1-4DA8-B873-4AC52275D69F}" destId="{F50BE33D-08AA-4AE5-B5F1-AABC471FC87F}" srcOrd="0" destOrd="0" presId="urn:microsoft.com/office/officeart/2008/layout/VerticalCurvedList"/>
    <dgm:cxn modelId="{9941D6D2-9696-4BA2-B9D7-5EF21532C1E8}" type="presOf" srcId="{FCDB7A21-5197-48CC-901B-4F9E60836A01}" destId="{6AEACC02-7C9C-458A-A8EC-9EFF4DBCD844}" srcOrd="0" destOrd="0" presId="urn:microsoft.com/office/officeart/2008/layout/VerticalCurvedList"/>
    <dgm:cxn modelId="{40A5A4A7-C873-4C10-ACC2-DD5FD65AC42E}" type="presParOf" srcId="{F50BE33D-08AA-4AE5-B5F1-AABC471FC87F}" destId="{FCA47AE3-216C-45D5-9CB7-8EAE58C973E5}" srcOrd="0" destOrd="0" presId="urn:microsoft.com/office/officeart/2008/layout/VerticalCurvedList"/>
    <dgm:cxn modelId="{60779B91-198D-4C2C-A043-D6FFF6C9FE65}" type="presParOf" srcId="{FCA47AE3-216C-45D5-9CB7-8EAE58C973E5}" destId="{007ECD67-D0F6-4682-A01B-B1B506A7F814}" srcOrd="0" destOrd="0" presId="urn:microsoft.com/office/officeart/2008/layout/VerticalCurvedList"/>
    <dgm:cxn modelId="{FE52015B-138C-4EFC-A515-6E58E61448A1}" type="presParOf" srcId="{007ECD67-D0F6-4682-A01B-B1B506A7F814}" destId="{E7444EB0-BDC9-43BD-8A98-E2CF0C7808E6}" srcOrd="0" destOrd="0" presId="urn:microsoft.com/office/officeart/2008/layout/VerticalCurvedList"/>
    <dgm:cxn modelId="{B028F7E2-EA64-43AD-90DA-FA80A7D25C12}" type="presParOf" srcId="{007ECD67-D0F6-4682-A01B-B1B506A7F814}" destId="{E41C912E-AD8D-4551-B36D-A7BB99150398}" srcOrd="1" destOrd="0" presId="urn:microsoft.com/office/officeart/2008/layout/VerticalCurvedList"/>
    <dgm:cxn modelId="{8588A13E-EFBD-4B83-AB67-1F3BC2116786}" type="presParOf" srcId="{007ECD67-D0F6-4682-A01B-B1B506A7F814}" destId="{538BD140-C432-4891-9E73-8F456642A8FF}" srcOrd="2" destOrd="0" presId="urn:microsoft.com/office/officeart/2008/layout/VerticalCurvedList"/>
    <dgm:cxn modelId="{EAD6A9FA-3BCD-4A88-82E7-382619454940}" type="presParOf" srcId="{007ECD67-D0F6-4682-A01B-B1B506A7F814}" destId="{798A730F-C44A-4F1A-907C-6C083E4727CE}" srcOrd="3" destOrd="0" presId="urn:microsoft.com/office/officeart/2008/layout/VerticalCurvedList"/>
    <dgm:cxn modelId="{D6F808CF-B59C-4CAA-9CFC-7565C44685E7}" type="presParOf" srcId="{FCA47AE3-216C-45D5-9CB7-8EAE58C973E5}" destId="{6AEACC02-7C9C-458A-A8EC-9EFF4DBCD844}" srcOrd="1" destOrd="0" presId="urn:microsoft.com/office/officeart/2008/layout/VerticalCurvedList"/>
    <dgm:cxn modelId="{2AE9B7D1-8C61-4448-8E52-50FE7991B948}" type="presParOf" srcId="{FCA47AE3-216C-45D5-9CB7-8EAE58C973E5}" destId="{98F13EC1-953B-4C7A-8A7B-BFB621E52C5A}" srcOrd="2" destOrd="0" presId="urn:microsoft.com/office/officeart/2008/layout/VerticalCurvedList"/>
    <dgm:cxn modelId="{0F9BCC1C-F2B2-41F0-9C3F-31363E221210}" type="presParOf" srcId="{98F13EC1-953B-4C7A-8A7B-BFB621E52C5A}" destId="{CC1B05B9-F499-4F53-B133-6C408BFBBC9B}" srcOrd="0" destOrd="0" presId="urn:microsoft.com/office/officeart/2008/layout/VerticalCurvedList"/>
    <dgm:cxn modelId="{A206EA6B-1174-416E-81BF-763817E6C0CF}" type="presParOf" srcId="{FCA47AE3-216C-45D5-9CB7-8EAE58C973E5}" destId="{7697046F-381C-434F-BA09-1906B2B7C4A2}" srcOrd="3" destOrd="0" presId="urn:microsoft.com/office/officeart/2008/layout/VerticalCurvedList"/>
    <dgm:cxn modelId="{CE3D31D3-04E0-4C95-839F-E5E211BB8C2E}" type="presParOf" srcId="{FCA47AE3-216C-45D5-9CB7-8EAE58C973E5}" destId="{FD9B7349-0C46-46A4-98F9-292992777860}" srcOrd="4" destOrd="0" presId="urn:microsoft.com/office/officeart/2008/layout/VerticalCurvedList"/>
    <dgm:cxn modelId="{0901DB3E-4889-4147-875F-2DC324F8B23C}" type="presParOf" srcId="{FD9B7349-0C46-46A4-98F9-292992777860}" destId="{39800283-6385-4C47-8AEE-E1E98BF3A678}" srcOrd="0" destOrd="0" presId="urn:microsoft.com/office/officeart/2008/layout/VerticalCurvedList"/>
    <dgm:cxn modelId="{F3E34B64-80AE-42D4-A925-1CB3727D8AEF}" type="presParOf" srcId="{FCA47AE3-216C-45D5-9CB7-8EAE58C973E5}" destId="{B9456C2F-3D5C-432D-86EE-6F2DDCBF5702}" srcOrd="5" destOrd="0" presId="urn:microsoft.com/office/officeart/2008/layout/VerticalCurvedList"/>
    <dgm:cxn modelId="{82343435-9BB4-4E3E-94B0-CB0D8A04263F}" type="presParOf" srcId="{FCA47AE3-216C-45D5-9CB7-8EAE58C973E5}" destId="{616EAD37-B8B0-431C-AD46-0F54BD9BA47B}" srcOrd="6" destOrd="0" presId="urn:microsoft.com/office/officeart/2008/layout/VerticalCurvedList"/>
    <dgm:cxn modelId="{86F125A7-BFBC-47ED-BB4E-F28B238C2AE2}" type="presParOf" srcId="{616EAD37-B8B0-431C-AD46-0F54BD9BA47B}" destId="{F23780F8-CAA2-410D-9316-E97714F3DA1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E36BDC-47A1-4197-AC94-0B87CCF7958A}" type="doc">
      <dgm:prSet loTypeId="urn:microsoft.com/office/officeart/2005/8/layout/chevron1" loCatId="process" qsTypeId="urn:microsoft.com/office/officeart/2005/8/quickstyle/simple1" qsCatId="simple" csTypeId="urn:microsoft.com/office/officeart/2005/8/colors/colorful1" csCatId="colorful" phldr="1"/>
      <dgm:spPr/>
    </dgm:pt>
    <dgm:pt modelId="{B1A84C85-B2C4-453A-9B95-343712041F97}">
      <dgm:prSet phldrT="[Текст]"/>
      <dgm:spPr/>
      <dgm:t>
        <a:bodyPr/>
        <a:lstStyle/>
        <a:p>
          <a:r>
            <a:rPr lang="ru-RU" dirty="0" smtClean="0"/>
            <a:t>1</a:t>
          </a:r>
          <a:endParaRPr lang="ru-RU" dirty="0"/>
        </a:p>
      </dgm:t>
    </dgm:pt>
    <dgm:pt modelId="{228670B4-DCF3-4050-B496-B277799E129D}" type="parTrans" cxnId="{97DFB4B9-60B5-43BD-8B0C-2EF1D22F2224}">
      <dgm:prSet/>
      <dgm:spPr/>
      <dgm:t>
        <a:bodyPr/>
        <a:lstStyle/>
        <a:p>
          <a:endParaRPr lang="ru-RU"/>
        </a:p>
      </dgm:t>
    </dgm:pt>
    <dgm:pt modelId="{063FCC7B-850B-43D1-88D0-52AB54C9A478}" type="sibTrans" cxnId="{97DFB4B9-60B5-43BD-8B0C-2EF1D22F2224}">
      <dgm:prSet/>
      <dgm:spPr/>
      <dgm:t>
        <a:bodyPr/>
        <a:lstStyle/>
        <a:p>
          <a:endParaRPr lang="ru-RU"/>
        </a:p>
      </dgm:t>
    </dgm:pt>
    <dgm:pt modelId="{53030954-C7A2-49FA-8EB2-4741D1A3FBCC}">
      <dgm:prSet phldrT="[Текст]"/>
      <dgm:spPr/>
      <dgm:t>
        <a:bodyPr/>
        <a:lstStyle/>
        <a:p>
          <a:r>
            <a:rPr lang="ru-RU" dirty="0" smtClean="0"/>
            <a:t>11</a:t>
          </a:r>
          <a:endParaRPr lang="ru-RU" dirty="0"/>
        </a:p>
      </dgm:t>
    </dgm:pt>
    <dgm:pt modelId="{2037AA10-0175-47A2-B20C-BDDE5151058A}" type="parTrans" cxnId="{0A9308B9-DD3C-461D-975D-BC73F465A118}">
      <dgm:prSet/>
      <dgm:spPr/>
      <dgm:t>
        <a:bodyPr/>
        <a:lstStyle/>
        <a:p>
          <a:endParaRPr lang="ru-RU"/>
        </a:p>
      </dgm:t>
    </dgm:pt>
    <dgm:pt modelId="{1554E4DF-4269-415E-961A-172331EBE095}" type="sibTrans" cxnId="{0A9308B9-DD3C-461D-975D-BC73F465A118}">
      <dgm:prSet/>
      <dgm:spPr/>
      <dgm:t>
        <a:bodyPr/>
        <a:lstStyle/>
        <a:p>
          <a:endParaRPr lang="ru-RU"/>
        </a:p>
      </dgm:t>
    </dgm:pt>
    <dgm:pt modelId="{181D4457-D70F-423E-B76A-4FEEDC7B267C}">
      <dgm:prSet phldrT="[Текст]"/>
      <dgm:spPr/>
      <dgm:t>
        <a:bodyPr/>
        <a:lstStyle/>
        <a:p>
          <a:r>
            <a:rPr lang="ru-RU" dirty="0" smtClean="0"/>
            <a:t>12</a:t>
          </a:r>
          <a:endParaRPr lang="ru-RU" dirty="0"/>
        </a:p>
      </dgm:t>
    </dgm:pt>
    <dgm:pt modelId="{D6019988-2E87-463F-B0AA-60E8CB277A94}" type="parTrans" cxnId="{3AC56B10-9FD4-4A38-B61C-DDEF4DA29E68}">
      <dgm:prSet/>
      <dgm:spPr/>
      <dgm:t>
        <a:bodyPr/>
        <a:lstStyle/>
        <a:p>
          <a:endParaRPr lang="ru-RU"/>
        </a:p>
      </dgm:t>
    </dgm:pt>
    <dgm:pt modelId="{D8681C1B-2284-4C30-8B10-8D304353951A}" type="sibTrans" cxnId="{3AC56B10-9FD4-4A38-B61C-DDEF4DA29E68}">
      <dgm:prSet/>
      <dgm:spPr/>
      <dgm:t>
        <a:bodyPr/>
        <a:lstStyle/>
        <a:p>
          <a:endParaRPr lang="ru-RU"/>
        </a:p>
      </dgm:t>
    </dgm:pt>
    <dgm:pt modelId="{8EC473E4-6ED0-4F69-902A-BBA964FEAA9D}">
      <dgm:prSet/>
      <dgm:spPr/>
      <dgm:t>
        <a:bodyPr/>
        <a:lstStyle/>
        <a:p>
          <a:r>
            <a:rPr lang="ru-RU" dirty="0" smtClean="0"/>
            <a:t>2</a:t>
          </a:r>
          <a:endParaRPr lang="ru-RU" dirty="0"/>
        </a:p>
      </dgm:t>
    </dgm:pt>
    <dgm:pt modelId="{ADFE8FDA-6A04-4AAB-99E5-5E74FAC575AE}" type="parTrans" cxnId="{300542D1-1263-438D-B595-4D46EB919C89}">
      <dgm:prSet/>
      <dgm:spPr/>
      <dgm:t>
        <a:bodyPr/>
        <a:lstStyle/>
        <a:p>
          <a:endParaRPr lang="ru-RU"/>
        </a:p>
      </dgm:t>
    </dgm:pt>
    <dgm:pt modelId="{6F8AB949-42A7-45DE-9F09-3E6EF50B092F}" type="sibTrans" cxnId="{300542D1-1263-438D-B595-4D46EB919C89}">
      <dgm:prSet/>
      <dgm:spPr/>
      <dgm:t>
        <a:bodyPr/>
        <a:lstStyle/>
        <a:p>
          <a:endParaRPr lang="ru-RU"/>
        </a:p>
      </dgm:t>
    </dgm:pt>
    <dgm:pt modelId="{1B3BCBF9-1B12-4060-80A1-DA89B67260D2}">
      <dgm:prSet/>
      <dgm:spPr/>
      <dgm:t>
        <a:bodyPr/>
        <a:lstStyle/>
        <a:p>
          <a:r>
            <a:rPr lang="ru-RU" dirty="0" smtClean="0"/>
            <a:t>3</a:t>
          </a:r>
          <a:endParaRPr lang="ru-RU" dirty="0"/>
        </a:p>
      </dgm:t>
    </dgm:pt>
    <dgm:pt modelId="{E2E05AD5-D7B2-4BDF-BFD3-DB9985B89494}" type="parTrans" cxnId="{74167D3C-013C-4348-AEBE-075258DB94EE}">
      <dgm:prSet/>
      <dgm:spPr/>
      <dgm:t>
        <a:bodyPr/>
        <a:lstStyle/>
        <a:p>
          <a:endParaRPr lang="ru-RU"/>
        </a:p>
      </dgm:t>
    </dgm:pt>
    <dgm:pt modelId="{3FE945A6-6AF0-489F-A8DA-6916ECB3F80B}" type="sibTrans" cxnId="{74167D3C-013C-4348-AEBE-075258DB94EE}">
      <dgm:prSet/>
      <dgm:spPr/>
      <dgm:t>
        <a:bodyPr/>
        <a:lstStyle/>
        <a:p>
          <a:endParaRPr lang="ru-RU"/>
        </a:p>
      </dgm:t>
    </dgm:pt>
    <dgm:pt modelId="{A6D5E3DA-332D-43E6-8102-FFBE5DE6F98D}">
      <dgm:prSet/>
      <dgm:spPr/>
      <dgm:t>
        <a:bodyPr/>
        <a:lstStyle/>
        <a:p>
          <a:r>
            <a:rPr lang="ru-RU" dirty="0" smtClean="0"/>
            <a:t>4</a:t>
          </a:r>
          <a:endParaRPr lang="ru-RU" dirty="0"/>
        </a:p>
      </dgm:t>
    </dgm:pt>
    <dgm:pt modelId="{38DF3FAE-4C65-40A4-BBD6-4491CDFCD97B}" type="parTrans" cxnId="{D1DF1258-D06B-4596-B531-3A114866A7D5}">
      <dgm:prSet/>
      <dgm:spPr/>
      <dgm:t>
        <a:bodyPr/>
        <a:lstStyle/>
        <a:p>
          <a:endParaRPr lang="ru-RU"/>
        </a:p>
      </dgm:t>
    </dgm:pt>
    <dgm:pt modelId="{516A70A6-FAA3-4E7B-8FDD-6280BAA7C20C}" type="sibTrans" cxnId="{D1DF1258-D06B-4596-B531-3A114866A7D5}">
      <dgm:prSet/>
      <dgm:spPr/>
      <dgm:t>
        <a:bodyPr/>
        <a:lstStyle/>
        <a:p>
          <a:endParaRPr lang="ru-RU"/>
        </a:p>
      </dgm:t>
    </dgm:pt>
    <dgm:pt modelId="{528A566F-5190-48D1-89C1-2DD86ECD33DC}">
      <dgm:prSet/>
      <dgm:spPr/>
      <dgm:t>
        <a:bodyPr/>
        <a:lstStyle/>
        <a:p>
          <a:r>
            <a:rPr lang="ru-RU" dirty="0" smtClean="0"/>
            <a:t>5</a:t>
          </a:r>
          <a:endParaRPr lang="ru-RU" dirty="0"/>
        </a:p>
      </dgm:t>
    </dgm:pt>
    <dgm:pt modelId="{1C2C6E57-68D0-4F3B-BA3D-3374BEF4C473}" type="parTrans" cxnId="{BC2C2E92-AD70-459B-864D-D0DEB7A054D9}">
      <dgm:prSet/>
      <dgm:spPr/>
      <dgm:t>
        <a:bodyPr/>
        <a:lstStyle/>
        <a:p>
          <a:endParaRPr lang="ru-RU"/>
        </a:p>
      </dgm:t>
    </dgm:pt>
    <dgm:pt modelId="{1996AB81-647F-4FF4-9813-16405037AE94}" type="sibTrans" cxnId="{BC2C2E92-AD70-459B-864D-D0DEB7A054D9}">
      <dgm:prSet/>
      <dgm:spPr/>
      <dgm:t>
        <a:bodyPr/>
        <a:lstStyle/>
        <a:p>
          <a:endParaRPr lang="ru-RU"/>
        </a:p>
      </dgm:t>
    </dgm:pt>
    <dgm:pt modelId="{74AE7D74-43B7-4DC4-941F-DCB35D3EDA55}">
      <dgm:prSet/>
      <dgm:spPr/>
      <dgm:t>
        <a:bodyPr/>
        <a:lstStyle/>
        <a:p>
          <a:r>
            <a:rPr lang="ru-RU" dirty="0" smtClean="0"/>
            <a:t>6</a:t>
          </a:r>
          <a:endParaRPr lang="ru-RU" dirty="0"/>
        </a:p>
      </dgm:t>
    </dgm:pt>
    <dgm:pt modelId="{BB5978F2-B42B-4BEA-AE35-6F564B27D3A5}" type="parTrans" cxnId="{8D094876-5AB5-410F-9D48-29BB753265C9}">
      <dgm:prSet/>
      <dgm:spPr/>
      <dgm:t>
        <a:bodyPr/>
        <a:lstStyle/>
        <a:p>
          <a:endParaRPr lang="ru-RU"/>
        </a:p>
      </dgm:t>
    </dgm:pt>
    <dgm:pt modelId="{54523715-D213-4692-9DFE-FCB0EC125DD4}" type="sibTrans" cxnId="{8D094876-5AB5-410F-9D48-29BB753265C9}">
      <dgm:prSet/>
      <dgm:spPr/>
      <dgm:t>
        <a:bodyPr/>
        <a:lstStyle/>
        <a:p>
          <a:endParaRPr lang="ru-RU"/>
        </a:p>
      </dgm:t>
    </dgm:pt>
    <dgm:pt modelId="{014DAB2F-55F4-482A-AB33-FA3935C4DF27}">
      <dgm:prSet/>
      <dgm:spPr/>
      <dgm:t>
        <a:bodyPr/>
        <a:lstStyle/>
        <a:p>
          <a:r>
            <a:rPr lang="ru-RU" dirty="0" smtClean="0"/>
            <a:t>7</a:t>
          </a:r>
          <a:endParaRPr lang="ru-RU" dirty="0"/>
        </a:p>
      </dgm:t>
    </dgm:pt>
    <dgm:pt modelId="{ED825A1C-8B5F-46B3-AD66-F89FA4F5AA69}" type="parTrans" cxnId="{210B54E1-FF89-4F6F-8649-096F0C231122}">
      <dgm:prSet/>
      <dgm:spPr/>
      <dgm:t>
        <a:bodyPr/>
        <a:lstStyle/>
        <a:p>
          <a:endParaRPr lang="ru-RU"/>
        </a:p>
      </dgm:t>
    </dgm:pt>
    <dgm:pt modelId="{2A5B9E78-D5E8-49AE-9EA0-49FC147F0C00}" type="sibTrans" cxnId="{210B54E1-FF89-4F6F-8649-096F0C231122}">
      <dgm:prSet/>
      <dgm:spPr/>
      <dgm:t>
        <a:bodyPr/>
        <a:lstStyle/>
        <a:p>
          <a:endParaRPr lang="ru-RU"/>
        </a:p>
      </dgm:t>
    </dgm:pt>
    <dgm:pt modelId="{599B49B9-1702-4371-BE85-9D349148D31D}">
      <dgm:prSet/>
      <dgm:spPr/>
      <dgm:t>
        <a:bodyPr/>
        <a:lstStyle/>
        <a:p>
          <a:r>
            <a:rPr lang="ru-RU" dirty="0" smtClean="0"/>
            <a:t>8</a:t>
          </a:r>
          <a:endParaRPr lang="ru-RU" dirty="0"/>
        </a:p>
      </dgm:t>
    </dgm:pt>
    <dgm:pt modelId="{FE2A9349-C417-46C9-B5AF-146BB8B8E805}" type="parTrans" cxnId="{4C98C156-CA03-4621-BE1A-2776BB8C75D9}">
      <dgm:prSet/>
      <dgm:spPr/>
      <dgm:t>
        <a:bodyPr/>
        <a:lstStyle/>
        <a:p>
          <a:endParaRPr lang="ru-RU"/>
        </a:p>
      </dgm:t>
    </dgm:pt>
    <dgm:pt modelId="{60CFB193-78A4-4268-8E61-6B24458A230B}" type="sibTrans" cxnId="{4C98C156-CA03-4621-BE1A-2776BB8C75D9}">
      <dgm:prSet/>
      <dgm:spPr/>
      <dgm:t>
        <a:bodyPr/>
        <a:lstStyle/>
        <a:p>
          <a:endParaRPr lang="ru-RU"/>
        </a:p>
      </dgm:t>
    </dgm:pt>
    <dgm:pt modelId="{C94C9577-E231-4794-A787-7B4288B6C205}">
      <dgm:prSet/>
      <dgm:spPr/>
      <dgm:t>
        <a:bodyPr/>
        <a:lstStyle/>
        <a:p>
          <a:r>
            <a:rPr lang="ru-RU" dirty="0" smtClean="0"/>
            <a:t>9</a:t>
          </a:r>
          <a:endParaRPr lang="ru-RU" dirty="0"/>
        </a:p>
      </dgm:t>
    </dgm:pt>
    <dgm:pt modelId="{DDA576FC-7CD4-4A20-9A0A-E2A55D899AEA}" type="parTrans" cxnId="{B777A1B6-0CC6-4DBB-BD71-B968DFFE41FF}">
      <dgm:prSet/>
      <dgm:spPr/>
      <dgm:t>
        <a:bodyPr/>
        <a:lstStyle/>
        <a:p>
          <a:endParaRPr lang="ru-RU"/>
        </a:p>
      </dgm:t>
    </dgm:pt>
    <dgm:pt modelId="{EAFC92DC-AD94-4D43-8391-AB27D324EFBF}" type="sibTrans" cxnId="{B777A1B6-0CC6-4DBB-BD71-B968DFFE41FF}">
      <dgm:prSet/>
      <dgm:spPr/>
      <dgm:t>
        <a:bodyPr/>
        <a:lstStyle/>
        <a:p>
          <a:endParaRPr lang="ru-RU"/>
        </a:p>
      </dgm:t>
    </dgm:pt>
    <dgm:pt modelId="{A6BE057E-54DE-4D78-8A29-826708BDAC12}">
      <dgm:prSet/>
      <dgm:spPr/>
      <dgm:t>
        <a:bodyPr/>
        <a:lstStyle/>
        <a:p>
          <a:r>
            <a:rPr lang="ru-RU" dirty="0" smtClean="0"/>
            <a:t>10</a:t>
          </a:r>
          <a:endParaRPr lang="ru-RU" dirty="0"/>
        </a:p>
      </dgm:t>
    </dgm:pt>
    <dgm:pt modelId="{A130B8B8-BE7B-49D8-A9E9-EBCA976DB8FF}" type="parTrans" cxnId="{F81F2973-11F0-4A8C-8090-D8A78DE30F97}">
      <dgm:prSet/>
      <dgm:spPr/>
      <dgm:t>
        <a:bodyPr/>
        <a:lstStyle/>
        <a:p>
          <a:endParaRPr lang="ru-RU"/>
        </a:p>
      </dgm:t>
    </dgm:pt>
    <dgm:pt modelId="{4F3579DF-5DED-409A-B5B0-7AAC2EA79CB6}" type="sibTrans" cxnId="{F81F2973-11F0-4A8C-8090-D8A78DE30F97}">
      <dgm:prSet/>
      <dgm:spPr/>
      <dgm:t>
        <a:bodyPr/>
        <a:lstStyle/>
        <a:p>
          <a:endParaRPr lang="ru-RU"/>
        </a:p>
      </dgm:t>
    </dgm:pt>
    <dgm:pt modelId="{202AC3F4-A25D-476D-B593-C607CE51C8D0}" type="pres">
      <dgm:prSet presAssocID="{BAE36BDC-47A1-4197-AC94-0B87CCF7958A}" presName="Name0" presStyleCnt="0">
        <dgm:presLayoutVars>
          <dgm:dir/>
          <dgm:animLvl val="lvl"/>
          <dgm:resizeHandles val="exact"/>
        </dgm:presLayoutVars>
      </dgm:prSet>
      <dgm:spPr/>
    </dgm:pt>
    <dgm:pt modelId="{B4407B41-A084-4AD7-B194-3DE9652BB5F5}" type="pres">
      <dgm:prSet presAssocID="{B1A84C85-B2C4-453A-9B95-343712041F97}" presName="parTxOnly" presStyleLbl="node1" presStyleIdx="0" presStyleCnt="12">
        <dgm:presLayoutVars>
          <dgm:chMax val="0"/>
          <dgm:chPref val="0"/>
          <dgm:bulletEnabled val="1"/>
        </dgm:presLayoutVars>
      </dgm:prSet>
      <dgm:spPr/>
      <dgm:t>
        <a:bodyPr/>
        <a:lstStyle/>
        <a:p>
          <a:endParaRPr lang="ru-RU"/>
        </a:p>
      </dgm:t>
    </dgm:pt>
    <dgm:pt modelId="{5F080E7E-C43C-4C75-B1AF-5F1B6C26EEA0}" type="pres">
      <dgm:prSet presAssocID="{063FCC7B-850B-43D1-88D0-52AB54C9A478}" presName="parTxOnlySpace" presStyleCnt="0"/>
      <dgm:spPr/>
    </dgm:pt>
    <dgm:pt modelId="{3E5C8053-0385-4DCC-B341-7A390FB9D7F9}" type="pres">
      <dgm:prSet presAssocID="{8EC473E4-6ED0-4F69-902A-BBA964FEAA9D}" presName="parTxOnly" presStyleLbl="node1" presStyleIdx="1" presStyleCnt="12">
        <dgm:presLayoutVars>
          <dgm:chMax val="0"/>
          <dgm:chPref val="0"/>
          <dgm:bulletEnabled val="1"/>
        </dgm:presLayoutVars>
      </dgm:prSet>
      <dgm:spPr/>
      <dgm:t>
        <a:bodyPr/>
        <a:lstStyle/>
        <a:p>
          <a:endParaRPr lang="ru-RU"/>
        </a:p>
      </dgm:t>
    </dgm:pt>
    <dgm:pt modelId="{6309D4E4-3CA7-4C4A-BCB2-B13B8944015C}" type="pres">
      <dgm:prSet presAssocID="{6F8AB949-42A7-45DE-9F09-3E6EF50B092F}" presName="parTxOnlySpace" presStyleCnt="0"/>
      <dgm:spPr/>
    </dgm:pt>
    <dgm:pt modelId="{D2940042-6A79-4A50-B3EF-EFB55BCD23C9}" type="pres">
      <dgm:prSet presAssocID="{1B3BCBF9-1B12-4060-80A1-DA89B67260D2}" presName="parTxOnly" presStyleLbl="node1" presStyleIdx="2" presStyleCnt="12">
        <dgm:presLayoutVars>
          <dgm:chMax val="0"/>
          <dgm:chPref val="0"/>
          <dgm:bulletEnabled val="1"/>
        </dgm:presLayoutVars>
      </dgm:prSet>
      <dgm:spPr/>
      <dgm:t>
        <a:bodyPr/>
        <a:lstStyle/>
        <a:p>
          <a:endParaRPr lang="ru-RU"/>
        </a:p>
      </dgm:t>
    </dgm:pt>
    <dgm:pt modelId="{F1A858DC-D4FD-40BE-9BB5-3E26F9497BB2}" type="pres">
      <dgm:prSet presAssocID="{3FE945A6-6AF0-489F-A8DA-6916ECB3F80B}" presName="parTxOnlySpace" presStyleCnt="0"/>
      <dgm:spPr/>
    </dgm:pt>
    <dgm:pt modelId="{408ED5D1-2D47-406C-82D4-0E15B265CA16}" type="pres">
      <dgm:prSet presAssocID="{A6D5E3DA-332D-43E6-8102-FFBE5DE6F98D}" presName="parTxOnly" presStyleLbl="node1" presStyleIdx="3" presStyleCnt="12">
        <dgm:presLayoutVars>
          <dgm:chMax val="0"/>
          <dgm:chPref val="0"/>
          <dgm:bulletEnabled val="1"/>
        </dgm:presLayoutVars>
      </dgm:prSet>
      <dgm:spPr/>
      <dgm:t>
        <a:bodyPr/>
        <a:lstStyle/>
        <a:p>
          <a:endParaRPr lang="ru-RU"/>
        </a:p>
      </dgm:t>
    </dgm:pt>
    <dgm:pt modelId="{CF7F96D1-5EFE-4BA4-826D-E9E12D60F20B}" type="pres">
      <dgm:prSet presAssocID="{516A70A6-FAA3-4E7B-8FDD-6280BAA7C20C}" presName="parTxOnlySpace" presStyleCnt="0"/>
      <dgm:spPr/>
    </dgm:pt>
    <dgm:pt modelId="{BACE77FB-9E6B-4687-B942-04B2A0A7FF35}" type="pres">
      <dgm:prSet presAssocID="{528A566F-5190-48D1-89C1-2DD86ECD33DC}" presName="parTxOnly" presStyleLbl="node1" presStyleIdx="4" presStyleCnt="12">
        <dgm:presLayoutVars>
          <dgm:chMax val="0"/>
          <dgm:chPref val="0"/>
          <dgm:bulletEnabled val="1"/>
        </dgm:presLayoutVars>
      </dgm:prSet>
      <dgm:spPr/>
      <dgm:t>
        <a:bodyPr/>
        <a:lstStyle/>
        <a:p>
          <a:endParaRPr lang="ru-RU"/>
        </a:p>
      </dgm:t>
    </dgm:pt>
    <dgm:pt modelId="{1E7D752C-F03C-48A3-8926-BB2D5A1FE474}" type="pres">
      <dgm:prSet presAssocID="{1996AB81-647F-4FF4-9813-16405037AE94}" presName="parTxOnlySpace" presStyleCnt="0"/>
      <dgm:spPr/>
    </dgm:pt>
    <dgm:pt modelId="{E3B7DC10-459E-449A-AC9A-EC30672C088E}" type="pres">
      <dgm:prSet presAssocID="{74AE7D74-43B7-4DC4-941F-DCB35D3EDA55}" presName="parTxOnly" presStyleLbl="node1" presStyleIdx="5" presStyleCnt="12">
        <dgm:presLayoutVars>
          <dgm:chMax val="0"/>
          <dgm:chPref val="0"/>
          <dgm:bulletEnabled val="1"/>
        </dgm:presLayoutVars>
      </dgm:prSet>
      <dgm:spPr/>
      <dgm:t>
        <a:bodyPr/>
        <a:lstStyle/>
        <a:p>
          <a:endParaRPr lang="ru-RU"/>
        </a:p>
      </dgm:t>
    </dgm:pt>
    <dgm:pt modelId="{E59AD84D-C10C-4A33-A28D-1580ED4F9D5B}" type="pres">
      <dgm:prSet presAssocID="{54523715-D213-4692-9DFE-FCB0EC125DD4}" presName="parTxOnlySpace" presStyleCnt="0"/>
      <dgm:spPr/>
    </dgm:pt>
    <dgm:pt modelId="{D6B0FD7A-5273-4B70-9B2B-AAF8E0735997}" type="pres">
      <dgm:prSet presAssocID="{014DAB2F-55F4-482A-AB33-FA3935C4DF27}" presName="parTxOnly" presStyleLbl="node1" presStyleIdx="6" presStyleCnt="12">
        <dgm:presLayoutVars>
          <dgm:chMax val="0"/>
          <dgm:chPref val="0"/>
          <dgm:bulletEnabled val="1"/>
        </dgm:presLayoutVars>
      </dgm:prSet>
      <dgm:spPr/>
      <dgm:t>
        <a:bodyPr/>
        <a:lstStyle/>
        <a:p>
          <a:endParaRPr lang="ru-RU"/>
        </a:p>
      </dgm:t>
    </dgm:pt>
    <dgm:pt modelId="{1F84CC9B-49D6-4FF6-A03F-CB825C22F622}" type="pres">
      <dgm:prSet presAssocID="{2A5B9E78-D5E8-49AE-9EA0-49FC147F0C00}" presName="parTxOnlySpace" presStyleCnt="0"/>
      <dgm:spPr/>
    </dgm:pt>
    <dgm:pt modelId="{42DD560D-2384-4E66-B654-07D9C9452C04}" type="pres">
      <dgm:prSet presAssocID="{599B49B9-1702-4371-BE85-9D349148D31D}" presName="parTxOnly" presStyleLbl="node1" presStyleIdx="7" presStyleCnt="12">
        <dgm:presLayoutVars>
          <dgm:chMax val="0"/>
          <dgm:chPref val="0"/>
          <dgm:bulletEnabled val="1"/>
        </dgm:presLayoutVars>
      </dgm:prSet>
      <dgm:spPr/>
      <dgm:t>
        <a:bodyPr/>
        <a:lstStyle/>
        <a:p>
          <a:endParaRPr lang="ru-RU"/>
        </a:p>
      </dgm:t>
    </dgm:pt>
    <dgm:pt modelId="{A32BCFFE-B3A4-4644-BED6-5BE9C6B752D2}" type="pres">
      <dgm:prSet presAssocID="{60CFB193-78A4-4268-8E61-6B24458A230B}" presName="parTxOnlySpace" presStyleCnt="0"/>
      <dgm:spPr/>
    </dgm:pt>
    <dgm:pt modelId="{D85B65A2-7A6A-442A-82A7-09527C2F2474}" type="pres">
      <dgm:prSet presAssocID="{C94C9577-E231-4794-A787-7B4288B6C205}" presName="parTxOnly" presStyleLbl="node1" presStyleIdx="8" presStyleCnt="12">
        <dgm:presLayoutVars>
          <dgm:chMax val="0"/>
          <dgm:chPref val="0"/>
          <dgm:bulletEnabled val="1"/>
        </dgm:presLayoutVars>
      </dgm:prSet>
      <dgm:spPr/>
      <dgm:t>
        <a:bodyPr/>
        <a:lstStyle/>
        <a:p>
          <a:endParaRPr lang="ru-RU"/>
        </a:p>
      </dgm:t>
    </dgm:pt>
    <dgm:pt modelId="{B21D68CC-FF3D-4F51-804B-40C325115A93}" type="pres">
      <dgm:prSet presAssocID="{EAFC92DC-AD94-4D43-8391-AB27D324EFBF}" presName="parTxOnlySpace" presStyleCnt="0"/>
      <dgm:spPr/>
    </dgm:pt>
    <dgm:pt modelId="{9A4AE7FB-5E7B-4288-A234-B024E4B5C5BA}" type="pres">
      <dgm:prSet presAssocID="{A6BE057E-54DE-4D78-8A29-826708BDAC12}" presName="parTxOnly" presStyleLbl="node1" presStyleIdx="9" presStyleCnt="12">
        <dgm:presLayoutVars>
          <dgm:chMax val="0"/>
          <dgm:chPref val="0"/>
          <dgm:bulletEnabled val="1"/>
        </dgm:presLayoutVars>
      </dgm:prSet>
      <dgm:spPr/>
      <dgm:t>
        <a:bodyPr/>
        <a:lstStyle/>
        <a:p>
          <a:endParaRPr lang="ru-RU"/>
        </a:p>
      </dgm:t>
    </dgm:pt>
    <dgm:pt modelId="{9E72C284-69A5-41B4-B53C-584C1F9AD89B}" type="pres">
      <dgm:prSet presAssocID="{4F3579DF-5DED-409A-B5B0-7AAC2EA79CB6}" presName="parTxOnlySpace" presStyleCnt="0"/>
      <dgm:spPr/>
    </dgm:pt>
    <dgm:pt modelId="{09996E20-13E3-40DB-8628-7120872CE014}" type="pres">
      <dgm:prSet presAssocID="{53030954-C7A2-49FA-8EB2-4741D1A3FBCC}" presName="parTxOnly" presStyleLbl="node1" presStyleIdx="10" presStyleCnt="12">
        <dgm:presLayoutVars>
          <dgm:chMax val="0"/>
          <dgm:chPref val="0"/>
          <dgm:bulletEnabled val="1"/>
        </dgm:presLayoutVars>
      </dgm:prSet>
      <dgm:spPr/>
      <dgm:t>
        <a:bodyPr/>
        <a:lstStyle/>
        <a:p>
          <a:endParaRPr lang="ru-RU"/>
        </a:p>
      </dgm:t>
    </dgm:pt>
    <dgm:pt modelId="{77D78294-1D58-4866-BF64-22BDD4550227}" type="pres">
      <dgm:prSet presAssocID="{1554E4DF-4269-415E-961A-172331EBE095}" presName="parTxOnlySpace" presStyleCnt="0"/>
      <dgm:spPr/>
    </dgm:pt>
    <dgm:pt modelId="{EC2C00A6-5A44-4837-B23D-BC108AF2F920}" type="pres">
      <dgm:prSet presAssocID="{181D4457-D70F-423E-B76A-4FEEDC7B267C}" presName="parTxOnly" presStyleLbl="node1" presStyleIdx="11" presStyleCnt="12">
        <dgm:presLayoutVars>
          <dgm:chMax val="0"/>
          <dgm:chPref val="0"/>
          <dgm:bulletEnabled val="1"/>
        </dgm:presLayoutVars>
      </dgm:prSet>
      <dgm:spPr/>
      <dgm:t>
        <a:bodyPr/>
        <a:lstStyle/>
        <a:p>
          <a:endParaRPr lang="ru-RU"/>
        </a:p>
      </dgm:t>
    </dgm:pt>
  </dgm:ptLst>
  <dgm:cxnLst>
    <dgm:cxn modelId="{A201DFB6-78F5-4995-AF80-C827C404E553}" type="presOf" srcId="{B1A84C85-B2C4-453A-9B95-343712041F97}" destId="{B4407B41-A084-4AD7-B194-3DE9652BB5F5}" srcOrd="0" destOrd="0" presId="urn:microsoft.com/office/officeart/2005/8/layout/chevron1"/>
    <dgm:cxn modelId="{43EE017F-2A2B-47AB-9DA1-4D1DE9FDED4A}" type="presOf" srcId="{C94C9577-E231-4794-A787-7B4288B6C205}" destId="{D85B65A2-7A6A-442A-82A7-09527C2F2474}" srcOrd="0" destOrd="0" presId="urn:microsoft.com/office/officeart/2005/8/layout/chevron1"/>
    <dgm:cxn modelId="{74167D3C-013C-4348-AEBE-075258DB94EE}" srcId="{BAE36BDC-47A1-4197-AC94-0B87CCF7958A}" destId="{1B3BCBF9-1B12-4060-80A1-DA89B67260D2}" srcOrd="2" destOrd="0" parTransId="{E2E05AD5-D7B2-4BDF-BFD3-DB9985B89494}" sibTransId="{3FE945A6-6AF0-489F-A8DA-6916ECB3F80B}"/>
    <dgm:cxn modelId="{D1DF1258-D06B-4596-B531-3A114866A7D5}" srcId="{BAE36BDC-47A1-4197-AC94-0B87CCF7958A}" destId="{A6D5E3DA-332D-43E6-8102-FFBE5DE6F98D}" srcOrd="3" destOrd="0" parTransId="{38DF3FAE-4C65-40A4-BBD6-4491CDFCD97B}" sibTransId="{516A70A6-FAA3-4E7B-8FDD-6280BAA7C20C}"/>
    <dgm:cxn modelId="{300542D1-1263-438D-B595-4D46EB919C89}" srcId="{BAE36BDC-47A1-4197-AC94-0B87CCF7958A}" destId="{8EC473E4-6ED0-4F69-902A-BBA964FEAA9D}" srcOrd="1" destOrd="0" parTransId="{ADFE8FDA-6A04-4AAB-99E5-5E74FAC575AE}" sibTransId="{6F8AB949-42A7-45DE-9F09-3E6EF50B092F}"/>
    <dgm:cxn modelId="{BC2C2E92-AD70-459B-864D-D0DEB7A054D9}" srcId="{BAE36BDC-47A1-4197-AC94-0B87CCF7958A}" destId="{528A566F-5190-48D1-89C1-2DD86ECD33DC}" srcOrd="4" destOrd="0" parTransId="{1C2C6E57-68D0-4F3B-BA3D-3374BEF4C473}" sibTransId="{1996AB81-647F-4FF4-9813-16405037AE94}"/>
    <dgm:cxn modelId="{F81F2973-11F0-4A8C-8090-D8A78DE30F97}" srcId="{BAE36BDC-47A1-4197-AC94-0B87CCF7958A}" destId="{A6BE057E-54DE-4D78-8A29-826708BDAC12}" srcOrd="9" destOrd="0" parTransId="{A130B8B8-BE7B-49D8-A9E9-EBCA976DB8FF}" sibTransId="{4F3579DF-5DED-409A-B5B0-7AAC2EA79CB6}"/>
    <dgm:cxn modelId="{9050C89E-9DDE-4B1F-BE32-3B6B2451ABD9}" type="presOf" srcId="{181D4457-D70F-423E-B76A-4FEEDC7B267C}" destId="{EC2C00A6-5A44-4837-B23D-BC108AF2F920}" srcOrd="0" destOrd="0" presId="urn:microsoft.com/office/officeart/2005/8/layout/chevron1"/>
    <dgm:cxn modelId="{97DFB4B9-60B5-43BD-8B0C-2EF1D22F2224}" srcId="{BAE36BDC-47A1-4197-AC94-0B87CCF7958A}" destId="{B1A84C85-B2C4-453A-9B95-343712041F97}" srcOrd="0" destOrd="0" parTransId="{228670B4-DCF3-4050-B496-B277799E129D}" sibTransId="{063FCC7B-850B-43D1-88D0-52AB54C9A478}"/>
    <dgm:cxn modelId="{758BCB48-D87A-412F-8966-8130BB72B161}" type="presOf" srcId="{74AE7D74-43B7-4DC4-941F-DCB35D3EDA55}" destId="{E3B7DC10-459E-449A-AC9A-EC30672C088E}" srcOrd="0" destOrd="0" presId="urn:microsoft.com/office/officeart/2005/8/layout/chevron1"/>
    <dgm:cxn modelId="{A2D39733-B2CB-4B29-B9F9-9C63262F6C3D}" type="presOf" srcId="{BAE36BDC-47A1-4197-AC94-0B87CCF7958A}" destId="{202AC3F4-A25D-476D-B593-C607CE51C8D0}" srcOrd="0" destOrd="0" presId="urn:microsoft.com/office/officeart/2005/8/layout/chevron1"/>
    <dgm:cxn modelId="{942E0571-701E-4EB2-AABA-FDB0D287CB68}" type="presOf" srcId="{528A566F-5190-48D1-89C1-2DD86ECD33DC}" destId="{BACE77FB-9E6B-4687-B942-04B2A0A7FF35}" srcOrd="0" destOrd="0" presId="urn:microsoft.com/office/officeart/2005/8/layout/chevron1"/>
    <dgm:cxn modelId="{62C312E8-92C1-4DE4-BAC3-A1C69462F511}" type="presOf" srcId="{A6BE057E-54DE-4D78-8A29-826708BDAC12}" destId="{9A4AE7FB-5E7B-4288-A234-B024E4B5C5BA}" srcOrd="0" destOrd="0" presId="urn:microsoft.com/office/officeart/2005/8/layout/chevron1"/>
    <dgm:cxn modelId="{210B54E1-FF89-4F6F-8649-096F0C231122}" srcId="{BAE36BDC-47A1-4197-AC94-0B87CCF7958A}" destId="{014DAB2F-55F4-482A-AB33-FA3935C4DF27}" srcOrd="6" destOrd="0" parTransId="{ED825A1C-8B5F-46B3-AD66-F89FA4F5AA69}" sibTransId="{2A5B9E78-D5E8-49AE-9EA0-49FC147F0C00}"/>
    <dgm:cxn modelId="{4979C068-4A56-47AE-AA8B-523BD76BE4F5}" type="presOf" srcId="{53030954-C7A2-49FA-8EB2-4741D1A3FBCC}" destId="{09996E20-13E3-40DB-8628-7120872CE014}" srcOrd="0" destOrd="0" presId="urn:microsoft.com/office/officeart/2005/8/layout/chevron1"/>
    <dgm:cxn modelId="{742B594C-85ED-46E9-A557-2110A4E53814}" type="presOf" srcId="{599B49B9-1702-4371-BE85-9D349148D31D}" destId="{42DD560D-2384-4E66-B654-07D9C9452C04}" srcOrd="0" destOrd="0" presId="urn:microsoft.com/office/officeart/2005/8/layout/chevron1"/>
    <dgm:cxn modelId="{06366C45-AFA0-491D-8320-69606B47EC3F}" type="presOf" srcId="{8EC473E4-6ED0-4F69-902A-BBA964FEAA9D}" destId="{3E5C8053-0385-4DCC-B341-7A390FB9D7F9}" srcOrd="0" destOrd="0" presId="urn:microsoft.com/office/officeart/2005/8/layout/chevron1"/>
    <dgm:cxn modelId="{B777A1B6-0CC6-4DBB-BD71-B968DFFE41FF}" srcId="{BAE36BDC-47A1-4197-AC94-0B87CCF7958A}" destId="{C94C9577-E231-4794-A787-7B4288B6C205}" srcOrd="8" destOrd="0" parTransId="{DDA576FC-7CD4-4A20-9A0A-E2A55D899AEA}" sibTransId="{EAFC92DC-AD94-4D43-8391-AB27D324EFBF}"/>
    <dgm:cxn modelId="{4C98C156-CA03-4621-BE1A-2776BB8C75D9}" srcId="{BAE36BDC-47A1-4197-AC94-0B87CCF7958A}" destId="{599B49B9-1702-4371-BE85-9D349148D31D}" srcOrd="7" destOrd="0" parTransId="{FE2A9349-C417-46C9-B5AF-146BB8B8E805}" sibTransId="{60CFB193-78A4-4268-8E61-6B24458A230B}"/>
    <dgm:cxn modelId="{D81E51CB-BAC5-4434-9C87-752CF13D30FB}" type="presOf" srcId="{014DAB2F-55F4-482A-AB33-FA3935C4DF27}" destId="{D6B0FD7A-5273-4B70-9B2B-AAF8E0735997}" srcOrd="0" destOrd="0" presId="urn:microsoft.com/office/officeart/2005/8/layout/chevron1"/>
    <dgm:cxn modelId="{3D0C0BBB-F884-4F3D-9980-FD4BAF60D221}" type="presOf" srcId="{A6D5E3DA-332D-43E6-8102-FFBE5DE6F98D}" destId="{408ED5D1-2D47-406C-82D4-0E15B265CA16}" srcOrd="0" destOrd="0" presId="urn:microsoft.com/office/officeart/2005/8/layout/chevron1"/>
    <dgm:cxn modelId="{E472C20C-65AF-4F66-9305-2DC72A1685A0}" type="presOf" srcId="{1B3BCBF9-1B12-4060-80A1-DA89B67260D2}" destId="{D2940042-6A79-4A50-B3EF-EFB55BCD23C9}" srcOrd="0" destOrd="0" presId="urn:microsoft.com/office/officeart/2005/8/layout/chevron1"/>
    <dgm:cxn modelId="{3AC56B10-9FD4-4A38-B61C-DDEF4DA29E68}" srcId="{BAE36BDC-47A1-4197-AC94-0B87CCF7958A}" destId="{181D4457-D70F-423E-B76A-4FEEDC7B267C}" srcOrd="11" destOrd="0" parTransId="{D6019988-2E87-463F-B0AA-60E8CB277A94}" sibTransId="{D8681C1B-2284-4C30-8B10-8D304353951A}"/>
    <dgm:cxn modelId="{8D094876-5AB5-410F-9D48-29BB753265C9}" srcId="{BAE36BDC-47A1-4197-AC94-0B87CCF7958A}" destId="{74AE7D74-43B7-4DC4-941F-DCB35D3EDA55}" srcOrd="5" destOrd="0" parTransId="{BB5978F2-B42B-4BEA-AE35-6F564B27D3A5}" sibTransId="{54523715-D213-4692-9DFE-FCB0EC125DD4}"/>
    <dgm:cxn modelId="{0A9308B9-DD3C-461D-975D-BC73F465A118}" srcId="{BAE36BDC-47A1-4197-AC94-0B87CCF7958A}" destId="{53030954-C7A2-49FA-8EB2-4741D1A3FBCC}" srcOrd="10" destOrd="0" parTransId="{2037AA10-0175-47A2-B20C-BDDE5151058A}" sibTransId="{1554E4DF-4269-415E-961A-172331EBE095}"/>
    <dgm:cxn modelId="{A082B397-F582-4FF5-9ABD-BB48E449EEB0}" type="presParOf" srcId="{202AC3F4-A25D-476D-B593-C607CE51C8D0}" destId="{B4407B41-A084-4AD7-B194-3DE9652BB5F5}" srcOrd="0" destOrd="0" presId="urn:microsoft.com/office/officeart/2005/8/layout/chevron1"/>
    <dgm:cxn modelId="{C2C379C7-AD98-4305-8684-900CC246FAC1}" type="presParOf" srcId="{202AC3F4-A25D-476D-B593-C607CE51C8D0}" destId="{5F080E7E-C43C-4C75-B1AF-5F1B6C26EEA0}" srcOrd="1" destOrd="0" presId="urn:microsoft.com/office/officeart/2005/8/layout/chevron1"/>
    <dgm:cxn modelId="{32CBA333-5466-46E9-951D-76AE0A31C8DF}" type="presParOf" srcId="{202AC3F4-A25D-476D-B593-C607CE51C8D0}" destId="{3E5C8053-0385-4DCC-B341-7A390FB9D7F9}" srcOrd="2" destOrd="0" presId="urn:microsoft.com/office/officeart/2005/8/layout/chevron1"/>
    <dgm:cxn modelId="{1CD3BE97-A8F6-40FA-9C05-2BE4099C0739}" type="presParOf" srcId="{202AC3F4-A25D-476D-B593-C607CE51C8D0}" destId="{6309D4E4-3CA7-4C4A-BCB2-B13B8944015C}" srcOrd="3" destOrd="0" presId="urn:microsoft.com/office/officeart/2005/8/layout/chevron1"/>
    <dgm:cxn modelId="{E6E825D9-9920-4FDA-A931-EF2A9D004DD0}" type="presParOf" srcId="{202AC3F4-A25D-476D-B593-C607CE51C8D0}" destId="{D2940042-6A79-4A50-B3EF-EFB55BCD23C9}" srcOrd="4" destOrd="0" presId="urn:microsoft.com/office/officeart/2005/8/layout/chevron1"/>
    <dgm:cxn modelId="{1A4934C4-2F65-4580-9215-6FB80DF2DC50}" type="presParOf" srcId="{202AC3F4-A25D-476D-B593-C607CE51C8D0}" destId="{F1A858DC-D4FD-40BE-9BB5-3E26F9497BB2}" srcOrd="5" destOrd="0" presId="urn:microsoft.com/office/officeart/2005/8/layout/chevron1"/>
    <dgm:cxn modelId="{58BC53B6-E0C0-4F3F-9B7B-1A26E96419F5}" type="presParOf" srcId="{202AC3F4-A25D-476D-B593-C607CE51C8D0}" destId="{408ED5D1-2D47-406C-82D4-0E15B265CA16}" srcOrd="6" destOrd="0" presId="urn:microsoft.com/office/officeart/2005/8/layout/chevron1"/>
    <dgm:cxn modelId="{32F9D6EE-2528-4D08-96F5-635FD58ECDF3}" type="presParOf" srcId="{202AC3F4-A25D-476D-B593-C607CE51C8D0}" destId="{CF7F96D1-5EFE-4BA4-826D-E9E12D60F20B}" srcOrd="7" destOrd="0" presId="urn:microsoft.com/office/officeart/2005/8/layout/chevron1"/>
    <dgm:cxn modelId="{48AA2608-6726-4087-9AFD-64ECC157B87C}" type="presParOf" srcId="{202AC3F4-A25D-476D-B593-C607CE51C8D0}" destId="{BACE77FB-9E6B-4687-B942-04B2A0A7FF35}" srcOrd="8" destOrd="0" presId="urn:microsoft.com/office/officeart/2005/8/layout/chevron1"/>
    <dgm:cxn modelId="{426054BB-7D5D-4600-879A-BF61CA7E1AE4}" type="presParOf" srcId="{202AC3F4-A25D-476D-B593-C607CE51C8D0}" destId="{1E7D752C-F03C-48A3-8926-BB2D5A1FE474}" srcOrd="9" destOrd="0" presId="urn:microsoft.com/office/officeart/2005/8/layout/chevron1"/>
    <dgm:cxn modelId="{FB984B62-3466-4A41-B8C4-1968BB9A24D6}" type="presParOf" srcId="{202AC3F4-A25D-476D-B593-C607CE51C8D0}" destId="{E3B7DC10-459E-449A-AC9A-EC30672C088E}" srcOrd="10" destOrd="0" presId="urn:microsoft.com/office/officeart/2005/8/layout/chevron1"/>
    <dgm:cxn modelId="{3072ADF9-64B2-4A34-87B0-6BC26DC23C35}" type="presParOf" srcId="{202AC3F4-A25D-476D-B593-C607CE51C8D0}" destId="{E59AD84D-C10C-4A33-A28D-1580ED4F9D5B}" srcOrd="11" destOrd="0" presId="urn:microsoft.com/office/officeart/2005/8/layout/chevron1"/>
    <dgm:cxn modelId="{ADF8B30D-0508-416D-A677-B1139C5F2073}" type="presParOf" srcId="{202AC3F4-A25D-476D-B593-C607CE51C8D0}" destId="{D6B0FD7A-5273-4B70-9B2B-AAF8E0735997}" srcOrd="12" destOrd="0" presId="urn:microsoft.com/office/officeart/2005/8/layout/chevron1"/>
    <dgm:cxn modelId="{EB87B4AB-F29E-463F-A4D1-8623F6677793}" type="presParOf" srcId="{202AC3F4-A25D-476D-B593-C607CE51C8D0}" destId="{1F84CC9B-49D6-4FF6-A03F-CB825C22F622}" srcOrd="13" destOrd="0" presId="urn:microsoft.com/office/officeart/2005/8/layout/chevron1"/>
    <dgm:cxn modelId="{0AA67434-E549-4ADD-AE76-D1A9990ABD0F}" type="presParOf" srcId="{202AC3F4-A25D-476D-B593-C607CE51C8D0}" destId="{42DD560D-2384-4E66-B654-07D9C9452C04}" srcOrd="14" destOrd="0" presId="urn:microsoft.com/office/officeart/2005/8/layout/chevron1"/>
    <dgm:cxn modelId="{53E8059F-79C9-4253-8915-154411C36CA0}" type="presParOf" srcId="{202AC3F4-A25D-476D-B593-C607CE51C8D0}" destId="{A32BCFFE-B3A4-4644-BED6-5BE9C6B752D2}" srcOrd="15" destOrd="0" presId="urn:microsoft.com/office/officeart/2005/8/layout/chevron1"/>
    <dgm:cxn modelId="{F0A86260-CF09-498D-921B-F1E0BBAD0FBD}" type="presParOf" srcId="{202AC3F4-A25D-476D-B593-C607CE51C8D0}" destId="{D85B65A2-7A6A-442A-82A7-09527C2F2474}" srcOrd="16" destOrd="0" presId="urn:microsoft.com/office/officeart/2005/8/layout/chevron1"/>
    <dgm:cxn modelId="{6CAA73F1-813A-45EF-9EA7-DF3F1C8623A1}" type="presParOf" srcId="{202AC3F4-A25D-476D-B593-C607CE51C8D0}" destId="{B21D68CC-FF3D-4F51-804B-40C325115A93}" srcOrd="17" destOrd="0" presId="urn:microsoft.com/office/officeart/2005/8/layout/chevron1"/>
    <dgm:cxn modelId="{3415E24D-6DE9-46E3-B12B-EA3CEA15D5FD}" type="presParOf" srcId="{202AC3F4-A25D-476D-B593-C607CE51C8D0}" destId="{9A4AE7FB-5E7B-4288-A234-B024E4B5C5BA}" srcOrd="18" destOrd="0" presId="urn:microsoft.com/office/officeart/2005/8/layout/chevron1"/>
    <dgm:cxn modelId="{58DBFED0-2E94-4642-A238-78F6E47AB188}" type="presParOf" srcId="{202AC3F4-A25D-476D-B593-C607CE51C8D0}" destId="{9E72C284-69A5-41B4-B53C-584C1F9AD89B}" srcOrd="19" destOrd="0" presId="urn:microsoft.com/office/officeart/2005/8/layout/chevron1"/>
    <dgm:cxn modelId="{BF49CDF5-D173-4968-957A-1081AA32DDC0}" type="presParOf" srcId="{202AC3F4-A25D-476D-B593-C607CE51C8D0}" destId="{09996E20-13E3-40DB-8628-7120872CE014}" srcOrd="20" destOrd="0" presId="urn:microsoft.com/office/officeart/2005/8/layout/chevron1"/>
    <dgm:cxn modelId="{65C059D4-3AC9-499C-B888-E13E48B4AD8B}" type="presParOf" srcId="{202AC3F4-A25D-476D-B593-C607CE51C8D0}" destId="{77D78294-1D58-4866-BF64-22BDD4550227}" srcOrd="21" destOrd="0" presId="urn:microsoft.com/office/officeart/2005/8/layout/chevron1"/>
    <dgm:cxn modelId="{B9724C9F-6942-47CD-B5E2-D6406F3A13C0}" type="presParOf" srcId="{202AC3F4-A25D-476D-B593-C607CE51C8D0}" destId="{EC2C00A6-5A44-4837-B23D-BC108AF2F920}" srcOrd="2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876EEE-4CE7-4DA8-9183-97E9C95C0638}" type="doc">
      <dgm:prSet loTypeId="urn:microsoft.com/office/officeart/2005/8/layout/hProcess7" loCatId="process" qsTypeId="urn:microsoft.com/office/officeart/2005/8/quickstyle/simple1" qsCatId="simple" csTypeId="urn:microsoft.com/office/officeart/2005/8/colors/colorful5" csCatId="colorful" phldr="1"/>
      <dgm:spPr/>
      <dgm:t>
        <a:bodyPr/>
        <a:lstStyle/>
        <a:p>
          <a:endParaRPr lang="ru-RU"/>
        </a:p>
      </dgm:t>
    </dgm:pt>
    <dgm:pt modelId="{5EA7FB03-3D03-4C73-9C44-380DF44314AF}">
      <dgm:prSet phldrT="[Текст]" custT="1"/>
      <dgm:spPr>
        <a:solidFill>
          <a:srgbClr val="1F4E79"/>
        </a:solidFill>
      </dgm:spPr>
      <dgm:t>
        <a:bodyPr/>
        <a:lstStyle/>
        <a:p>
          <a:r>
            <a:rPr lang="ru-RU" sz="1800" b="1" dirty="0" smtClean="0">
              <a:solidFill>
                <a:schemeClr val="bg1"/>
              </a:solidFill>
              <a:effectLst/>
            </a:rPr>
            <a:t>ЗАКАЧИК</a:t>
          </a:r>
          <a:r>
            <a:rPr lang="ru-RU" sz="1800" dirty="0" smtClean="0">
              <a:solidFill>
                <a:schemeClr val="bg1"/>
              </a:solidFill>
              <a:effectLst/>
            </a:rPr>
            <a:t> </a:t>
          </a:r>
          <a:endParaRPr lang="ru-RU" sz="2800" b="1" dirty="0">
            <a:solidFill>
              <a:schemeClr val="bg1"/>
            </a:solidFill>
            <a:effectLst/>
          </a:endParaRPr>
        </a:p>
      </dgm:t>
    </dgm:pt>
    <dgm:pt modelId="{DCFE2BF8-3DEA-4F83-9E50-24B870B6ECF3}" type="parTrans" cxnId="{D07D1824-555F-42D6-85DB-ED9F48B16B1F}">
      <dgm:prSet/>
      <dgm:spPr/>
      <dgm:t>
        <a:bodyPr/>
        <a:lstStyle/>
        <a:p>
          <a:endParaRPr lang="ru-RU">
            <a:solidFill>
              <a:schemeClr val="tx1"/>
            </a:solidFill>
          </a:endParaRPr>
        </a:p>
      </dgm:t>
    </dgm:pt>
    <dgm:pt modelId="{E13259F2-201D-4EC0-B88D-8AF4E4BB04DB}" type="sibTrans" cxnId="{D07D1824-555F-42D6-85DB-ED9F48B16B1F}">
      <dgm:prSet/>
      <dgm:spPr/>
      <dgm:t>
        <a:bodyPr/>
        <a:lstStyle/>
        <a:p>
          <a:endParaRPr lang="ru-RU">
            <a:solidFill>
              <a:schemeClr val="tx1"/>
            </a:solidFill>
          </a:endParaRPr>
        </a:p>
      </dgm:t>
    </dgm:pt>
    <dgm:pt modelId="{C69B28D8-DA22-487C-AFB6-080922C95A05}">
      <dgm:prSet phldrT="[Текст]"/>
      <dgm:spPr/>
      <dgm:t>
        <a:bodyPr/>
        <a:lstStyle/>
        <a:p>
          <a:r>
            <a:rPr lang="ru-RU" dirty="0" smtClean="0">
              <a:solidFill>
                <a:schemeClr val="bg1"/>
              </a:solidFill>
            </a:rPr>
            <a:t>Направляет ПК победителю</a:t>
          </a:r>
        </a:p>
        <a:p>
          <a:r>
            <a:rPr lang="ru-RU" i="1" dirty="0" smtClean="0">
              <a:solidFill>
                <a:schemeClr val="bg1"/>
              </a:solidFill>
            </a:rPr>
            <a:t>(ч. 2 ст. 83.2)</a:t>
          </a:r>
          <a:endParaRPr lang="ru-RU" i="1" dirty="0">
            <a:solidFill>
              <a:schemeClr val="bg1"/>
            </a:solidFill>
          </a:endParaRPr>
        </a:p>
      </dgm:t>
    </dgm:pt>
    <dgm:pt modelId="{3EC7037A-84DC-4926-99B9-1882949A7DF5}" type="parTrans" cxnId="{94510BC2-62ED-4B58-A970-4B952F0CE707}">
      <dgm:prSet/>
      <dgm:spPr/>
      <dgm:t>
        <a:bodyPr/>
        <a:lstStyle/>
        <a:p>
          <a:endParaRPr lang="ru-RU">
            <a:solidFill>
              <a:schemeClr val="tx1"/>
            </a:solidFill>
          </a:endParaRPr>
        </a:p>
      </dgm:t>
    </dgm:pt>
    <dgm:pt modelId="{0C516168-A2E2-4F7E-8B51-DA80D60C62AA}" type="sibTrans" cxnId="{94510BC2-62ED-4B58-A970-4B952F0CE707}">
      <dgm:prSet/>
      <dgm:spPr/>
      <dgm:t>
        <a:bodyPr/>
        <a:lstStyle/>
        <a:p>
          <a:endParaRPr lang="ru-RU">
            <a:solidFill>
              <a:schemeClr val="tx1"/>
            </a:solidFill>
          </a:endParaRPr>
        </a:p>
      </dgm:t>
    </dgm:pt>
    <dgm:pt modelId="{AA625941-C26A-4D95-852E-67B5F0666316}">
      <dgm:prSet phldrT="[Текст]" custT="1">
        <dgm:style>
          <a:lnRef idx="3">
            <a:schemeClr val="lt1"/>
          </a:lnRef>
          <a:fillRef idx="1">
            <a:schemeClr val="accent3"/>
          </a:fillRef>
          <a:effectRef idx="1">
            <a:schemeClr val="accent3"/>
          </a:effectRef>
          <a:fontRef idx="minor">
            <a:schemeClr val="lt1"/>
          </a:fontRef>
        </dgm:style>
      </dgm:prSet>
      <dgm:spPr>
        <a:solidFill>
          <a:schemeClr val="bg1">
            <a:lumMod val="65000"/>
          </a:schemeClr>
        </a:solidFill>
        <a:ln>
          <a:solidFill>
            <a:schemeClr val="bg1">
              <a:lumMod val="65000"/>
            </a:schemeClr>
          </a:solidFill>
        </a:ln>
      </dgm:spPr>
      <dgm:t>
        <a:bodyPr/>
        <a:lstStyle/>
        <a:p>
          <a:r>
            <a:rPr lang="ru-RU" sz="1800" b="1" dirty="0" smtClean="0">
              <a:solidFill>
                <a:schemeClr val="tx1"/>
              </a:solidFill>
              <a:effectLst/>
            </a:rPr>
            <a:t>ПОБЕДИТЕЛЬ</a:t>
          </a:r>
          <a:endParaRPr lang="ru-RU" sz="1800" b="1" dirty="0">
            <a:solidFill>
              <a:schemeClr val="tx1"/>
            </a:solidFill>
            <a:effectLst/>
          </a:endParaRPr>
        </a:p>
      </dgm:t>
    </dgm:pt>
    <dgm:pt modelId="{46984A44-D113-4EC4-BB8A-D87D5B8C8417}" type="parTrans" cxnId="{BBF5DD87-9DC4-418F-8C46-8D922A6781ED}">
      <dgm:prSet/>
      <dgm:spPr/>
      <dgm:t>
        <a:bodyPr/>
        <a:lstStyle/>
        <a:p>
          <a:endParaRPr lang="ru-RU">
            <a:solidFill>
              <a:schemeClr val="tx1"/>
            </a:solidFill>
          </a:endParaRPr>
        </a:p>
      </dgm:t>
    </dgm:pt>
    <dgm:pt modelId="{1613F369-9ABB-4068-8D2E-D6A1E43D17E5}" type="sibTrans" cxnId="{BBF5DD87-9DC4-418F-8C46-8D922A6781ED}">
      <dgm:prSet/>
      <dgm:spPr/>
      <dgm:t>
        <a:bodyPr/>
        <a:lstStyle/>
        <a:p>
          <a:endParaRPr lang="ru-RU">
            <a:solidFill>
              <a:schemeClr val="tx1"/>
            </a:solidFill>
          </a:endParaRPr>
        </a:p>
      </dgm:t>
    </dgm:pt>
    <dgm:pt modelId="{1FD06237-A9F8-42D9-8EDB-FA3C035ECBE1}">
      <dgm:prSet phldrT="[Текст]"/>
      <dgm:spPr/>
      <dgm:t>
        <a:bodyPr/>
        <a:lstStyle/>
        <a:p>
          <a:r>
            <a:rPr lang="ru-RU" dirty="0" smtClean="0">
              <a:solidFill>
                <a:schemeClr val="tx1"/>
              </a:solidFill>
            </a:rPr>
            <a:t>Подписывает ПК + ОИК</a:t>
          </a:r>
        </a:p>
        <a:p>
          <a:r>
            <a:rPr lang="ru-RU" dirty="0" smtClean="0">
              <a:solidFill>
                <a:schemeClr val="tx1"/>
              </a:solidFill>
            </a:rPr>
            <a:t>ЛИБО</a:t>
          </a:r>
        </a:p>
        <a:p>
          <a:r>
            <a:rPr lang="ru-RU" dirty="0" smtClean="0">
              <a:solidFill>
                <a:schemeClr val="tx1"/>
              </a:solidFill>
            </a:rPr>
            <a:t>Направляет протокол разногласий (ПР) </a:t>
          </a:r>
        </a:p>
        <a:p>
          <a:r>
            <a:rPr lang="ru-RU" i="1" dirty="0" smtClean="0">
              <a:solidFill>
                <a:schemeClr val="tx1"/>
              </a:solidFill>
            </a:rPr>
            <a:t>(ч. 3, 4 ст. 83.2)</a:t>
          </a:r>
          <a:endParaRPr lang="ru-RU" i="1" dirty="0">
            <a:solidFill>
              <a:schemeClr val="tx1"/>
            </a:solidFill>
          </a:endParaRPr>
        </a:p>
      </dgm:t>
    </dgm:pt>
    <dgm:pt modelId="{F55F0FDC-CD6C-48D3-927C-D56582E6CC5C}" type="parTrans" cxnId="{7311F065-4F8E-455F-8B32-97F75888B60B}">
      <dgm:prSet/>
      <dgm:spPr/>
      <dgm:t>
        <a:bodyPr/>
        <a:lstStyle/>
        <a:p>
          <a:endParaRPr lang="ru-RU">
            <a:solidFill>
              <a:schemeClr val="tx1"/>
            </a:solidFill>
          </a:endParaRPr>
        </a:p>
      </dgm:t>
    </dgm:pt>
    <dgm:pt modelId="{57FE606C-64C9-4446-AE60-E526694B48A7}" type="sibTrans" cxnId="{7311F065-4F8E-455F-8B32-97F75888B60B}">
      <dgm:prSet/>
      <dgm:spPr/>
      <dgm:t>
        <a:bodyPr/>
        <a:lstStyle/>
        <a:p>
          <a:endParaRPr lang="ru-RU">
            <a:solidFill>
              <a:schemeClr val="tx1"/>
            </a:solidFill>
          </a:endParaRPr>
        </a:p>
      </dgm:t>
    </dgm:pt>
    <dgm:pt modelId="{B862C68A-E9FC-4A89-B2DA-5A7A3AA3C04C}">
      <dgm:prSet phldrT="[Текст]"/>
      <dgm:spPr>
        <a:solidFill>
          <a:srgbClr val="1F4E79"/>
        </a:solidFill>
      </dgm:spPr>
      <dgm:t>
        <a:bodyPr/>
        <a:lstStyle/>
        <a:p>
          <a:r>
            <a:rPr lang="ru-RU" b="1" dirty="0" smtClean="0">
              <a:solidFill>
                <a:schemeClr val="bg1"/>
              </a:solidFill>
              <a:effectLst/>
            </a:rPr>
            <a:t>ЗАКАЗЧИК</a:t>
          </a:r>
          <a:endParaRPr lang="ru-RU" b="1" dirty="0">
            <a:solidFill>
              <a:schemeClr val="bg1"/>
            </a:solidFill>
            <a:effectLst/>
          </a:endParaRPr>
        </a:p>
      </dgm:t>
    </dgm:pt>
    <dgm:pt modelId="{D7A8171A-5943-488A-9CA2-19243D7F7CA5}" type="parTrans" cxnId="{F93827FB-E2DF-46E0-9DC3-5544C6223EBF}">
      <dgm:prSet/>
      <dgm:spPr/>
      <dgm:t>
        <a:bodyPr/>
        <a:lstStyle/>
        <a:p>
          <a:endParaRPr lang="ru-RU">
            <a:solidFill>
              <a:schemeClr val="tx1"/>
            </a:solidFill>
          </a:endParaRPr>
        </a:p>
      </dgm:t>
    </dgm:pt>
    <dgm:pt modelId="{9D655F90-EB5F-4031-BE7C-4A25A74A7F3A}" type="sibTrans" cxnId="{F93827FB-E2DF-46E0-9DC3-5544C6223EBF}">
      <dgm:prSet/>
      <dgm:spPr/>
      <dgm:t>
        <a:bodyPr/>
        <a:lstStyle/>
        <a:p>
          <a:endParaRPr lang="ru-RU">
            <a:solidFill>
              <a:schemeClr val="tx1"/>
            </a:solidFill>
          </a:endParaRPr>
        </a:p>
      </dgm:t>
    </dgm:pt>
    <dgm:pt modelId="{F4365023-BA78-4AB8-9B61-14213424C007}">
      <dgm:prSet phldrT="[Текст]"/>
      <dgm:spPr/>
      <dgm:t>
        <a:bodyPr/>
        <a:lstStyle/>
        <a:p>
          <a:r>
            <a:rPr lang="ru-RU" dirty="0" smtClean="0">
              <a:solidFill>
                <a:schemeClr val="bg1"/>
              </a:solidFill>
            </a:rPr>
            <a:t>Рассматривает ПР</a:t>
          </a:r>
        </a:p>
        <a:p>
          <a:r>
            <a:rPr lang="ru-RU" i="1" dirty="0" smtClean="0">
              <a:solidFill>
                <a:schemeClr val="bg1"/>
              </a:solidFill>
            </a:rPr>
            <a:t>(ч. 5 ст. 83.2)</a:t>
          </a:r>
          <a:endParaRPr lang="ru-RU" i="1" dirty="0">
            <a:solidFill>
              <a:schemeClr val="bg1"/>
            </a:solidFill>
          </a:endParaRPr>
        </a:p>
      </dgm:t>
    </dgm:pt>
    <dgm:pt modelId="{97E77160-2863-43C5-B0B7-585F7B85089B}" type="parTrans" cxnId="{D496F486-5948-497A-8EB9-39937C90A70D}">
      <dgm:prSet/>
      <dgm:spPr/>
      <dgm:t>
        <a:bodyPr/>
        <a:lstStyle/>
        <a:p>
          <a:endParaRPr lang="ru-RU">
            <a:solidFill>
              <a:schemeClr val="tx1"/>
            </a:solidFill>
          </a:endParaRPr>
        </a:p>
      </dgm:t>
    </dgm:pt>
    <dgm:pt modelId="{B1A425E2-7A1C-49A9-983D-7633BA3D189F}" type="sibTrans" cxnId="{D496F486-5948-497A-8EB9-39937C90A70D}">
      <dgm:prSet/>
      <dgm:spPr/>
      <dgm:t>
        <a:bodyPr/>
        <a:lstStyle/>
        <a:p>
          <a:endParaRPr lang="ru-RU">
            <a:solidFill>
              <a:schemeClr val="tx1"/>
            </a:solidFill>
          </a:endParaRPr>
        </a:p>
      </dgm:t>
    </dgm:pt>
    <dgm:pt modelId="{F9C10311-13C2-4CD4-8A1D-DAF9B2B3CFA9}">
      <dgm:prSet phldrT="[Текст]"/>
      <dgm:spPr>
        <a:solidFill>
          <a:schemeClr val="bg1">
            <a:lumMod val="65000"/>
          </a:schemeClr>
        </a:solidFill>
        <a:ln>
          <a:solidFill>
            <a:schemeClr val="bg1">
              <a:lumMod val="65000"/>
            </a:schemeClr>
          </a:solidFill>
        </a:ln>
      </dgm:spPr>
      <dgm:t>
        <a:bodyPr/>
        <a:lstStyle/>
        <a:p>
          <a:r>
            <a:rPr lang="ru-RU" b="1" dirty="0" smtClean="0">
              <a:solidFill>
                <a:schemeClr val="tx1"/>
              </a:solidFill>
              <a:effectLst/>
            </a:rPr>
            <a:t>ПОБЕДИТЕЛЬ</a:t>
          </a:r>
          <a:endParaRPr lang="ru-RU" b="1" dirty="0">
            <a:solidFill>
              <a:srgbClr val="FF0000"/>
            </a:solidFill>
            <a:effectLst/>
          </a:endParaRPr>
        </a:p>
      </dgm:t>
    </dgm:pt>
    <dgm:pt modelId="{4070ECC0-92C6-42A2-A7BA-E04A307502FD}" type="parTrans" cxnId="{D18A538E-062B-47E3-B859-4EC2412E80BA}">
      <dgm:prSet/>
      <dgm:spPr/>
      <dgm:t>
        <a:bodyPr/>
        <a:lstStyle/>
        <a:p>
          <a:endParaRPr lang="ru-RU">
            <a:solidFill>
              <a:schemeClr val="tx1"/>
            </a:solidFill>
          </a:endParaRPr>
        </a:p>
      </dgm:t>
    </dgm:pt>
    <dgm:pt modelId="{6FF4A45C-6E5B-4279-98FD-C09C4E5CAFCC}" type="sibTrans" cxnId="{D18A538E-062B-47E3-B859-4EC2412E80BA}">
      <dgm:prSet/>
      <dgm:spPr/>
      <dgm:t>
        <a:bodyPr/>
        <a:lstStyle/>
        <a:p>
          <a:endParaRPr lang="ru-RU">
            <a:solidFill>
              <a:schemeClr val="tx1"/>
            </a:solidFill>
          </a:endParaRPr>
        </a:p>
      </dgm:t>
    </dgm:pt>
    <dgm:pt modelId="{80DCEE2B-6BDF-4152-88AE-75B3822DA7CE}">
      <dgm:prSet phldrT="[Текст]"/>
      <dgm:spPr/>
      <dgm:t>
        <a:bodyPr/>
        <a:lstStyle/>
        <a:p>
          <a:r>
            <a:rPr lang="ru-RU" dirty="0" smtClean="0">
              <a:solidFill>
                <a:schemeClr val="tx1"/>
              </a:solidFill>
            </a:rPr>
            <a:t>Подписывает ПК + ОИК</a:t>
          </a:r>
        </a:p>
        <a:p>
          <a:r>
            <a:rPr lang="ru-RU" i="1" dirty="0" smtClean="0">
              <a:solidFill>
                <a:schemeClr val="tx1"/>
              </a:solidFill>
            </a:rPr>
            <a:t>(ч. 6 ст. 83.2)</a:t>
          </a:r>
          <a:endParaRPr lang="ru-RU" i="1" dirty="0">
            <a:solidFill>
              <a:schemeClr val="tx1"/>
            </a:solidFill>
          </a:endParaRPr>
        </a:p>
      </dgm:t>
    </dgm:pt>
    <dgm:pt modelId="{E1FF4793-49BE-43D2-9575-F2EAD628C882}" type="parTrans" cxnId="{798851FC-6AEC-4964-BC42-9BD07904D9CD}">
      <dgm:prSet/>
      <dgm:spPr/>
      <dgm:t>
        <a:bodyPr/>
        <a:lstStyle/>
        <a:p>
          <a:endParaRPr lang="ru-RU">
            <a:solidFill>
              <a:schemeClr val="tx1"/>
            </a:solidFill>
          </a:endParaRPr>
        </a:p>
      </dgm:t>
    </dgm:pt>
    <dgm:pt modelId="{7C430D4C-0C23-4D38-BA2F-A327659A34FF}" type="sibTrans" cxnId="{798851FC-6AEC-4964-BC42-9BD07904D9CD}">
      <dgm:prSet/>
      <dgm:spPr/>
      <dgm:t>
        <a:bodyPr/>
        <a:lstStyle/>
        <a:p>
          <a:endParaRPr lang="ru-RU">
            <a:solidFill>
              <a:schemeClr val="tx1"/>
            </a:solidFill>
          </a:endParaRPr>
        </a:p>
      </dgm:t>
    </dgm:pt>
    <dgm:pt modelId="{8F6531B1-FC41-493A-8D57-5CDD9BD97F45}">
      <dgm:prSet phldrT="[Текст]">
        <dgm:style>
          <a:lnRef idx="1">
            <a:schemeClr val="accent3"/>
          </a:lnRef>
          <a:fillRef idx="2">
            <a:schemeClr val="accent3"/>
          </a:fillRef>
          <a:effectRef idx="1">
            <a:schemeClr val="accent3"/>
          </a:effectRef>
          <a:fontRef idx="minor">
            <a:schemeClr val="dk1"/>
          </a:fontRef>
        </dgm:style>
      </dgm:prSet>
      <dgm:spPr>
        <a:solidFill>
          <a:srgbClr val="1F4E79"/>
        </a:solidFill>
      </dgm:spPr>
      <dgm:t>
        <a:bodyPr/>
        <a:lstStyle/>
        <a:p>
          <a:r>
            <a:rPr lang="ru-RU" b="1" dirty="0" smtClean="0">
              <a:solidFill>
                <a:schemeClr val="bg1"/>
              </a:solidFill>
              <a:effectLst/>
            </a:rPr>
            <a:t>ЗАКАЗЧИК</a:t>
          </a:r>
          <a:r>
            <a:rPr lang="ru-RU" dirty="0" smtClean="0">
              <a:solidFill>
                <a:schemeClr val="bg1"/>
              </a:solidFill>
              <a:effectLst/>
            </a:rPr>
            <a:t> </a:t>
          </a:r>
          <a:endParaRPr lang="ru-RU" b="1" dirty="0">
            <a:solidFill>
              <a:schemeClr val="bg1"/>
            </a:solidFill>
            <a:effectLst/>
          </a:endParaRPr>
        </a:p>
      </dgm:t>
    </dgm:pt>
    <dgm:pt modelId="{B142E584-DCF5-48B5-B973-C3DC4ED751F8}" type="parTrans" cxnId="{CB9A0B88-C4B6-4E79-B1CA-80D88244C895}">
      <dgm:prSet/>
      <dgm:spPr/>
      <dgm:t>
        <a:bodyPr/>
        <a:lstStyle/>
        <a:p>
          <a:endParaRPr lang="ru-RU">
            <a:solidFill>
              <a:schemeClr val="tx1"/>
            </a:solidFill>
          </a:endParaRPr>
        </a:p>
      </dgm:t>
    </dgm:pt>
    <dgm:pt modelId="{254B7EF9-41A8-4A38-9B6F-10CE7AB4D9C4}" type="sibTrans" cxnId="{CB9A0B88-C4B6-4E79-B1CA-80D88244C895}">
      <dgm:prSet/>
      <dgm:spPr/>
      <dgm:t>
        <a:bodyPr/>
        <a:lstStyle/>
        <a:p>
          <a:endParaRPr lang="ru-RU">
            <a:solidFill>
              <a:schemeClr val="tx1"/>
            </a:solidFill>
          </a:endParaRPr>
        </a:p>
      </dgm:t>
    </dgm:pt>
    <dgm:pt modelId="{917B3FE7-47D5-4D4C-A637-6F35578BDB5C}">
      <dgm:prSet phldrT="[Текст]" custT="1"/>
      <dgm:spPr/>
      <dgm:t>
        <a:bodyPr/>
        <a:lstStyle/>
        <a:p>
          <a:r>
            <a:rPr lang="ru-RU" sz="1800" dirty="0" smtClean="0">
              <a:solidFill>
                <a:schemeClr val="bg1"/>
              </a:solidFill>
            </a:rPr>
            <a:t>Подписывает ПК</a:t>
          </a:r>
        </a:p>
        <a:p>
          <a:r>
            <a:rPr lang="ru-RU" sz="1800" i="1" dirty="0" smtClean="0">
              <a:solidFill>
                <a:schemeClr val="bg1"/>
              </a:solidFill>
            </a:rPr>
            <a:t>(ч. 7 ст. 83.2)</a:t>
          </a:r>
          <a:endParaRPr lang="ru-RU" sz="1800" dirty="0">
            <a:solidFill>
              <a:schemeClr val="bg1"/>
            </a:solidFill>
          </a:endParaRPr>
        </a:p>
      </dgm:t>
    </dgm:pt>
    <dgm:pt modelId="{EFEDBC22-E3A8-4427-B8A2-B3D725627699}" type="parTrans" cxnId="{35794210-E55D-4C87-9B0E-2A3B5FFE423E}">
      <dgm:prSet/>
      <dgm:spPr/>
      <dgm:t>
        <a:bodyPr/>
        <a:lstStyle/>
        <a:p>
          <a:endParaRPr lang="ru-RU">
            <a:solidFill>
              <a:schemeClr val="tx1"/>
            </a:solidFill>
          </a:endParaRPr>
        </a:p>
      </dgm:t>
    </dgm:pt>
    <dgm:pt modelId="{D6B17EB4-0F6A-45CA-BA7C-46296A8DDB97}" type="sibTrans" cxnId="{35794210-E55D-4C87-9B0E-2A3B5FFE423E}">
      <dgm:prSet/>
      <dgm:spPr/>
      <dgm:t>
        <a:bodyPr/>
        <a:lstStyle/>
        <a:p>
          <a:endParaRPr lang="ru-RU">
            <a:solidFill>
              <a:schemeClr val="tx1"/>
            </a:solidFill>
          </a:endParaRPr>
        </a:p>
      </dgm:t>
    </dgm:pt>
    <dgm:pt modelId="{49EF7060-EE68-420A-AD45-105D27C439E4}" type="pres">
      <dgm:prSet presAssocID="{6A876EEE-4CE7-4DA8-9183-97E9C95C0638}" presName="Name0" presStyleCnt="0">
        <dgm:presLayoutVars>
          <dgm:dir/>
          <dgm:animLvl val="lvl"/>
          <dgm:resizeHandles val="exact"/>
        </dgm:presLayoutVars>
      </dgm:prSet>
      <dgm:spPr/>
      <dgm:t>
        <a:bodyPr/>
        <a:lstStyle/>
        <a:p>
          <a:endParaRPr lang="ru-RU"/>
        </a:p>
      </dgm:t>
    </dgm:pt>
    <dgm:pt modelId="{6D1ADE2B-B10A-4E23-8C97-144269CC5F99}" type="pres">
      <dgm:prSet presAssocID="{5EA7FB03-3D03-4C73-9C44-380DF44314AF}" presName="compositeNode" presStyleCnt="0">
        <dgm:presLayoutVars>
          <dgm:bulletEnabled val="1"/>
        </dgm:presLayoutVars>
      </dgm:prSet>
      <dgm:spPr/>
    </dgm:pt>
    <dgm:pt modelId="{22E9FB73-B3C7-4A56-87C4-1317340F2979}" type="pres">
      <dgm:prSet presAssocID="{5EA7FB03-3D03-4C73-9C44-380DF44314AF}" presName="bgRect" presStyleLbl="node1" presStyleIdx="0" presStyleCnt="5"/>
      <dgm:spPr/>
      <dgm:t>
        <a:bodyPr/>
        <a:lstStyle/>
        <a:p>
          <a:endParaRPr lang="ru-RU"/>
        </a:p>
      </dgm:t>
    </dgm:pt>
    <dgm:pt modelId="{99DFDC29-CA31-4D80-B686-A0963D14B21A}" type="pres">
      <dgm:prSet presAssocID="{5EA7FB03-3D03-4C73-9C44-380DF44314AF}" presName="parentNode" presStyleLbl="node1" presStyleIdx="0" presStyleCnt="5">
        <dgm:presLayoutVars>
          <dgm:chMax val="0"/>
          <dgm:bulletEnabled val="1"/>
        </dgm:presLayoutVars>
      </dgm:prSet>
      <dgm:spPr/>
      <dgm:t>
        <a:bodyPr/>
        <a:lstStyle/>
        <a:p>
          <a:endParaRPr lang="ru-RU"/>
        </a:p>
      </dgm:t>
    </dgm:pt>
    <dgm:pt modelId="{B17E0718-6999-4345-B97D-A42E73E46FBB}" type="pres">
      <dgm:prSet presAssocID="{5EA7FB03-3D03-4C73-9C44-380DF44314AF}" presName="childNode" presStyleLbl="node1" presStyleIdx="0" presStyleCnt="5">
        <dgm:presLayoutVars>
          <dgm:bulletEnabled val="1"/>
        </dgm:presLayoutVars>
      </dgm:prSet>
      <dgm:spPr/>
      <dgm:t>
        <a:bodyPr/>
        <a:lstStyle/>
        <a:p>
          <a:endParaRPr lang="ru-RU"/>
        </a:p>
      </dgm:t>
    </dgm:pt>
    <dgm:pt modelId="{5A2419F1-A51F-4928-9D06-D68ACE2E0C52}" type="pres">
      <dgm:prSet presAssocID="{E13259F2-201D-4EC0-B88D-8AF4E4BB04DB}" presName="hSp" presStyleCnt="0"/>
      <dgm:spPr/>
    </dgm:pt>
    <dgm:pt modelId="{37D4BFBF-3CF9-402D-9FD9-02CEFE57C202}" type="pres">
      <dgm:prSet presAssocID="{E13259F2-201D-4EC0-B88D-8AF4E4BB04DB}" presName="vProcSp" presStyleCnt="0"/>
      <dgm:spPr/>
    </dgm:pt>
    <dgm:pt modelId="{19BDA269-1910-4338-B186-3CE83FD4506B}" type="pres">
      <dgm:prSet presAssocID="{E13259F2-201D-4EC0-B88D-8AF4E4BB04DB}" presName="vSp1" presStyleCnt="0"/>
      <dgm:spPr/>
    </dgm:pt>
    <dgm:pt modelId="{A4ADEF03-8DA9-4CE1-9876-EF2C5A13A59F}" type="pres">
      <dgm:prSet presAssocID="{E13259F2-201D-4EC0-B88D-8AF4E4BB04DB}" presName="simulatedConn" presStyleLbl="solidFgAcc1" presStyleIdx="0" presStyleCnt="4"/>
      <dgm:spPr>
        <a:ln w="19050">
          <a:solidFill>
            <a:srgbClr val="C00000"/>
          </a:solidFill>
        </a:ln>
      </dgm:spPr>
      <dgm:t>
        <a:bodyPr/>
        <a:lstStyle/>
        <a:p>
          <a:endParaRPr lang="ru-RU"/>
        </a:p>
      </dgm:t>
    </dgm:pt>
    <dgm:pt modelId="{8CF589A3-95A8-4A0C-A4ED-11DE38AFD79B}" type="pres">
      <dgm:prSet presAssocID="{E13259F2-201D-4EC0-B88D-8AF4E4BB04DB}" presName="vSp2" presStyleCnt="0"/>
      <dgm:spPr/>
    </dgm:pt>
    <dgm:pt modelId="{F846837F-D592-4C19-8E86-2520424F6E4E}" type="pres">
      <dgm:prSet presAssocID="{E13259F2-201D-4EC0-B88D-8AF4E4BB04DB}" presName="sibTrans" presStyleCnt="0"/>
      <dgm:spPr/>
    </dgm:pt>
    <dgm:pt modelId="{04F0E2DE-D6D7-4FF9-AC31-A8C6FB612A6C}" type="pres">
      <dgm:prSet presAssocID="{AA625941-C26A-4D95-852E-67B5F0666316}" presName="compositeNode" presStyleCnt="0">
        <dgm:presLayoutVars>
          <dgm:bulletEnabled val="1"/>
        </dgm:presLayoutVars>
      </dgm:prSet>
      <dgm:spPr/>
    </dgm:pt>
    <dgm:pt modelId="{0E66578D-09D7-45B9-8A2C-715A374EF5B1}" type="pres">
      <dgm:prSet presAssocID="{AA625941-C26A-4D95-852E-67B5F0666316}" presName="bgRect" presStyleLbl="node1" presStyleIdx="1" presStyleCnt="5"/>
      <dgm:spPr/>
      <dgm:t>
        <a:bodyPr/>
        <a:lstStyle/>
        <a:p>
          <a:endParaRPr lang="ru-RU"/>
        </a:p>
      </dgm:t>
    </dgm:pt>
    <dgm:pt modelId="{87981480-646E-447C-8CFA-9199EB81CDF3}" type="pres">
      <dgm:prSet presAssocID="{AA625941-C26A-4D95-852E-67B5F0666316}" presName="parentNode" presStyleLbl="node1" presStyleIdx="1" presStyleCnt="5">
        <dgm:presLayoutVars>
          <dgm:chMax val="0"/>
          <dgm:bulletEnabled val="1"/>
        </dgm:presLayoutVars>
      </dgm:prSet>
      <dgm:spPr/>
      <dgm:t>
        <a:bodyPr/>
        <a:lstStyle/>
        <a:p>
          <a:endParaRPr lang="ru-RU"/>
        </a:p>
      </dgm:t>
    </dgm:pt>
    <dgm:pt modelId="{1408500E-B17B-4FDB-8ABD-23F14AA1CC5E}" type="pres">
      <dgm:prSet presAssocID="{AA625941-C26A-4D95-852E-67B5F0666316}" presName="childNode" presStyleLbl="node1" presStyleIdx="1" presStyleCnt="5">
        <dgm:presLayoutVars>
          <dgm:bulletEnabled val="1"/>
        </dgm:presLayoutVars>
      </dgm:prSet>
      <dgm:spPr/>
      <dgm:t>
        <a:bodyPr/>
        <a:lstStyle/>
        <a:p>
          <a:endParaRPr lang="ru-RU"/>
        </a:p>
      </dgm:t>
    </dgm:pt>
    <dgm:pt modelId="{E785F853-9780-4B9E-8F1E-8E276218859A}" type="pres">
      <dgm:prSet presAssocID="{1613F369-9ABB-4068-8D2E-D6A1E43D17E5}" presName="hSp" presStyleCnt="0"/>
      <dgm:spPr/>
    </dgm:pt>
    <dgm:pt modelId="{F7F157CD-A8F4-4ECC-8E68-6FAF4101DFD6}" type="pres">
      <dgm:prSet presAssocID="{1613F369-9ABB-4068-8D2E-D6A1E43D17E5}" presName="vProcSp" presStyleCnt="0"/>
      <dgm:spPr/>
    </dgm:pt>
    <dgm:pt modelId="{DE27C7A7-26AB-4620-BF31-AC19A5018DBB}" type="pres">
      <dgm:prSet presAssocID="{1613F369-9ABB-4068-8D2E-D6A1E43D17E5}" presName="vSp1" presStyleCnt="0"/>
      <dgm:spPr/>
    </dgm:pt>
    <dgm:pt modelId="{B71A89B2-7AD2-4273-A44A-A4B4B448941B}" type="pres">
      <dgm:prSet presAssocID="{1613F369-9ABB-4068-8D2E-D6A1E43D17E5}" presName="simulatedConn" presStyleLbl="solidFgAcc1" presStyleIdx="1" presStyleCnt="4"/>
      <dgm:spPr>
        <a:ln w="19050">
          <a:solidFill>
            <a:srgbClr val="C00000"/>
          </a:solidFill>
        </a:ln>
      </dgm:spPr>
      <dgm:t>
        <a:bodyPr/>
        <a:lstStyle/>
        <a:p>
          <a:endParaRPr lang="ru-RU"/>
        </a:p>
      </dgm:t>
    </dgm:pt>
    <dgm:pt modelId="{C88EE648-9CBA-41E3-812C-E0848495C663}" type="pres">
      <dgm:prSet presAssocID="{1613F369-9ABB-4068-8D2E-D6A1E43D17E5}" presName="vSp2" presStyleCnt="0"/>
      <dgm:spPr/>
    </dgm:pt>
    <dgm:pt modelId="{2B1960C9-2C4F-4963-93D1-1335F691A422}" type="pres">
      <dgm:prSet presAssocID="{1613F369-9ABB-4068-8D2E-D6A1E43D17E5}" presName="sibTrans" presStyleCnt="0"/>
      <dgm:spPr/>
    </dgm:pt>
    <dgm:pt modelId="{F92325EE-4055-4A37-AC8D-705709FADB3F}" type="pres">
      <dgm:prSet presAssocID="{B862C68A-E9FC-4A89-B2DA-5A7A3AA3C04C}" presName="compositeNode" presStyleCnt="0">
        <dgm:presLayoutVars>
          <dgm:bulletEnabled val="1"/>
        </dgm:presLayoutVars>
      </dgm:prSet>
      <dgm:spPr/>
    </dgm:pt>
    <dgm:pt modelId="{BB262235-431B-4A8A-87E3-C2B51929129A}" type="pres">
      <dgm:prSet presAssocID="{B862C68A-E9FC-4A89-B2DA-5A7A3AA3C04C}" presName="bgRect" presStyleLbl="node1" presStyleIdx="2" presStyleCnt="5"/>
      <dgm:spPr/>
      <dgm:t>
        <a:bodyPr/>
        <a:lstStyle/>
        <a:p>
          <a:endParaRPr lang="ru-RU"/>
        </a:p>
      </dgm:t>
    </dgm:pt>
    <dgm:pt modelId="{A84CF7F4-AE4A-4289-A347-F497A66366A1}" type="pres">
      <dgm:prSet presAssocID="{B862C68A-E9FC-4A89-B2DA-5A7A3AA3C04C}" presName="parentNode" presStyleLbl="node1" presStyleIdx="2" presStyleCnt="5">
        <dgm:presLayoutVars>
          <dgm:chMax val="0"/>
          <dgm:bulletEnabled val="1"/>
        </dgm:presLayoutVars>
      </dgm:prSet>
      <dgm:spPr/>
      <dgm:t>
        <a:bodyPr/>
        <a:lstStyle/>
        <a:p>
          <a:endParaRPr lang="ru-RU"/>
        </a:p>
      </dgm:t>
    </dgm:pt>
    <dgm:pt modelId="{70F2635D-1B32-4D5B-B568-A8F40F306426}" type="pres">
      <dgm:prSet presAssocID="{B862C68A-E9FC-4A89-B2DA-5A7A3AA3C04C}" presName="childNode" presStyleLbl="node1" presStyleIdx="2" presStyleCnt="5">
        <dgm:presLayoutVars>
          <dgm:bulletEnabled val="1"/>
        </dgm:presLayoutVars>
      </dgm:prSet>
      <dgm:spPr/>
      <dgm:t>
        <a:bodyPr/>
        <a:lstStyle/>
        <a:p>
          <a:endParaRPr lang="ru-RU"/>
        </a:p>
      </dgm:t>
    </dgm:pt>
    <dgm:pt modelId="{0103766C-E6DC-4E1B-9017-A58844F3AB76}" type="pres">
      <dgm:prSet presAssocID="{9D655F90-EB5F-4031-BE7C-4A25A74A7F3A}" presName="hSp" presStyleCnt="0"/>
      <dgm:spPr/>
    </dgm:pt>
    <dgm:pt modelId="{63F7A216-64DD-4B9F-AC97-89E890153647}" type="pres">
      <dgm:prSet presAssocID="{9D655F90-EB5F-4031-BE7C-4A25A74A7F3A}" presName="vProcSp" presStyleCnt="0"/>
      <dgm:spPr/>
    </dgm:pt>
    <dgm:pt modelId="{20D45234-726D-41A6-AABC-106BC43D2404}" type="pres">
      <dgm:prSet presAssocID="{9D655F90-EB5F-4031-BE7C-4A25A74A7F3A}" presName="vSp1" presStyleCnt="0"/>
      <dgm:spPr/>
    </dgm:pt>
    <dgm:pt modelId="{BE832893-EA78-4C77-BAA6-58218FE42B53}" type="pres">
      <dgm:prSet presAssocID="{9D655F90-EB5F-4031-BE7C-4A25A74A7F3A}" presName="simulatedConn" presStyleLbl="solidFgAcc1" presStyleIdx="2" presStyleCnt="4"/>
      <dgm:spPr>
        <a:ln w="19050">
          <a:solidFill>
            <a:srgbClr val="C00000"/>
          </a:solidFill>
        </a:ln>
      </dgm:spPr>
      <dgm:t>
        <a:bodyPr/>
        <a:lstStyle/>
        <a:p>
          <a:endParaRPr lang="ru-RU"/>
        </a:p>
      </dgm:t>
    </dgm:pt>
    <dgm:pt modelId="{35BDCBAF-196E-4ADC-AF44-4C731A618EEB}" type="pres">
      <dgm:prSet presAssocID="{9D655F90-EB5F-4031-BE7C-4A25A74A7F3A}" presName="vSp2" presStyleCnt="0"/>
      <dgm:spPr/>
    </dgm:pt>
    <dgm:pt modelId="{89AEEB04-ED40-4FBD-9E38-0C25C8415EA8}" type="pres">
      <dgm:prSet presAssocID="{9D655F90-EB5F-4031-BE7C-4A25A74A7F3A}" presName="sibTrans" presStyleCnt="0"/>
      <dgm:spPr/>
    </dgm:pt>
    <dgm:pt modelId="{A043E18E-668F-4B1B-8A6D-04EAD0ED3FD8}" type="pres">
      <dgm:prSet presAssocID="{F9C10311-13C2-4CD4-8A1D-DAF9B2B3CFA9}" presName="compositeNode" presStyleCnt="0">
        <dgm:presLayoutVars>
          <dgm:bulletEnabled val="1"/>
        </dgm:presLayoutVars>
      </dgm:prSet>
      <dgm:spPr/>
    </dgm:pt>
    <dgm:pt modelId="{BF859B5F-DB1F-41CD-A0D3-E14B10B2FAA1}" type="pres">
      <dgm:prSet presAssocID="{F9C10311-13C2-4CD4-8A1D-DAF9B2B3CFA9}" presName="bgRect" presStyleLbl="node1" presStyleIdx="3" presStyleCnt="5"/>
      <dgm:spPr/>
      <dgm:t>
        <a:bodyPr/>
        <a:lstStyle/>
        <a:p>
          <a:endParaRPr lang="ru-RU"/>
        </a:p>
      </dgm:t>
    </dgm:pt>
    <dgm:pt modelId="{C8614651-CA16-4C97-B157-1C7C8DFE8603}" type="pres">
      <dgm:prSet presAssocID="{F9C10311-13C2-4CD4-8A1D-DAF9B2B3CFA9}" presName="parentNode" presStyleLbl="node1" presStyleIdx="3" presStyleCnt="5">
        <dgm:presLayoutVars>
          <dgm:chMax val="0"/>
          <dgm:bulletEnabled val="1"/>
        </dgm:presLayoutVars>
      </dgm:prSet>
      <dgm:spPr/>
      <dgm:t>
        <a:bodyPr/>
        <a:lstStyle/>
        <a:p>
          <a:endParaRPr lang="ru-RU"/>
        </a:p>
      </dgm:t>
    </dgm:pt>
    <dgm:pt modelId="{30600506-DF3E-4B39-BDB8-4E67E8E64A8A}" type="pres">
      <dgm:prSet presAssocID="{F9C10311-13C2-4CD4-8A1D-DAF9B2B3CFA9}" presName="childNode" presStyleLbl="node1" presStyleIdx="3" presStyleCnt="5">
        <dgm:presLayoutVars>
          <dgm:bulletEnabled val="1"/>
        </dgm:presLayoutVars>
      </dgm:prSet>
      <dgm:spPr/>
      <dgm:t>
        <a:bodyPr/>
        <a:lstStyle/>
        <a:p>
          <a:endParaRPr lang="ru-RU"/>
        </a:p>
      </dgm:t>
    </dgm:pt>
    <dgm:pt modelId="{0E4EC171-95A6-4D15-B96F-644F0A075608}" type="pres">
      <dgm:prSet presAssocID="{6FF4A45C-6E5B-4279-98FD-C09C4E5CAFCC}" presName="hSp" presStyleCnt="0"/>
      <dgm:spPr/>
    </dgm:pt>
    <dgm:pt modelId="{977DEB38-9DA0-4EE3-A5A9-0EE25EF7D98B}" type="pres">
      <dgm:prSet presAssocID="{6FF4A45C-6E5B-4279-98FD-C09C4E5CAFCC}" presName="vProcSp" presStyleCnt="0"/>
      <dgm:spPr/>
    </dgm:pt>
    <dgm:pt modelId="{ED170EA9-1125-42B9-BCE5-B43D477BF1E8}" type="pres">
      <dgm:prSet presAssocID="{6FF4A45C-6E5B-4279-98FD-C09C4E5CAFCC}" presName="vSp1" presStyleCnt="0"/>
      <dgm:spPr/>
    </dgm:pt>
    <dgm:pt modelId="{E31C2A45-B743-4FC1-90D0-7E6ACA193403}" type="pres">
      <dgm:prSet presAssocID="{6FF4A45C-6E5B-4279-98FD-C09C4E5CAFCC}" presName="simulatedConn" presStyleLbl="solidFgAcc1" presStyleIdx="3" presStyleCnt="4"/>
      <dgm:spPr>
        <a:ln w="19050">
          <a:solidFill>
            <a:srgbClr val="C00000"/>
          </a:solidFill>
        </a:ln>
      </dgm:spPr>
      <dgm:t>
        <a:bodyPr/>
        <a:lstStyle/>
        <a:p>
          <a:endParaRPr lang="ru-RU"/>
        </a:p>
      </dgm:t>
    </dgm:pt>
    <dgm:pt modelId="{7CB54B99-8F71-489F-AD4E-2A5CEC28B694}" type="pres">
      <dgm:prSet presAssocID="{6FF4A45C-6E5B-4279-98FD-C09C4E5CAFCC}" presName="vSp2" presStyleCnt="0"/>
      <dgm:spPr/>
    </dgm:pt>
    <dgm:pt modelId="{D9969731-4E47-4223-8495-846A5875D30D}" type="pres">
      <dgm:prSet presAssocID="{6FF4A45C-6E5B-4279-98FD-C09C4E5CAFCC}" presName="sibTrans" presStyleCnt="0"/>
      <dgm:spPr/>
    </dgm:pt>
    <dgm:pt modelId="{EDB42658-F70B-4D31-920A-27675F19785A}" type="pres">
      <dgm:prSet presAssocID="{8F6531B1-FC41-493A-8D57-5CDD9BD97F45}" presName="compositeNode" presStyleCnt="0">
        <dgm:presLayoutVars>
          <dgm:bulletEnabled val="1"/>
        </dgm:presLayoutVars>
      </dgm:prSet>
      <dgm:spPr/>
    </dgm:pt>
    <dgm:pt modelId="{5A083DF1-409D-49E6-8959-2521C7BB06A3}" type="pres">
      <dgm:prSet presAssocID="{8F6531B1-FC41-493A-8D57-5CDD9BD97F45}" presName="bgRect" presStyleLbl="node1" presStyleIdx="4" presStyleCnt="5"/>
      <dgm:spPr/>
      <dgm:t>
        <a:bodyPr/>
        <a:lstStyle/>
        <a:p>
          <a:endParaRPr lang="ru-RU"/>
        </a:p>
      </dgm:t>
    </dgm:pt>
    <dgm:pt modelId="{E34DA05F-3B3E-4D73-8169-FC532F9F1B4B}" type="pres">
      <dgm:prSet presAssocID="{8F6531B1-FC41-493A-8D57-5CDD9BD97F45}" presName="parentNode" presStyleLbl="node1" presStyleIdx="4" presStyleCnt="5">
        <dgm:presLayoutVars>
          <dgm:chMax val="0"/>
          <dgm:bulletEnabled val="1"/>
        </dgm:presLayoutVars>
      </dgm:prSet>
      <dgm:spPr/>
      <dgm:t>
        <a:bodyPr/>
        <a:lstStyle/>
        <a:p>
          <a:endParaRPr lang="ru-RU"/>
        </a:p>
      </dgm:t>
    </dgm:pt>
    <dgm:pt modelId="{49079BF8-3CF2-483B-82E0-00F6C34AB0D8}" type="pres">
      <dgm:prSet presAssocID="{8F6531B1-FC41-493A-8D57-5CDD9BD97F45}" presName="childNode" presStyleLbl="node1" presStyleIdx="4" presStyleCnt="5">
        <dgm:presLayoutVars>
          <dgm:bulletEnabled val="1"/>
        </dgm:presLayoutVars>
      </dgm:prSet>
      <dgm:spPr/>
      <dgm:t>
        <a:bodyPr/>
        <a:lstStyle/>
        <a:p>
          <a:endParaRPr lang="ru-RU"/>
        </a:p>
      </dgm:t>
    </dgm:pt>
  </dgm:ptLst>
  <dgm:cxnLst>
    <dgm:cxn modelId="{EF486070-9F0C-4C2B-9A37-872486CA7672}" type="presOf" srcId="{B862C68A-E9FC-4A89-B2DA-5A7A3AA3C04C}" destId="{A84CF7F4-AE4A-4289-A347-F497A66366A1}" srcOrd="1" destOrd="0" presId="urn:microsoft.com/office/officeart/2005/8/layout/hProcess7"/>
    <dgm:cxn modelId="{798851FC-6AEC-4964-BC42-9BD07904D9CD}" srcId="{F9C10311-13C2-4CD4-8A1D-DAF9B2B3CFA9}" destId="{80DCEE2B-6BDF-4152-88AE-75B3822DA7CE}" srcOrd="0" destOrd="0" parTransId="{E1FF4793-49BE-43D2-9575-F2EAD628C882}" sibTransId="{7C430D4C-0C23-4D38-BA2F-A327659A34FF}"/>
    <dgm:cxn modelId="{D07D1824-555F-42D6-85DB-ED9F48B16B1F}" srcId="{6A876EEE-4CE7-4DA8-9183-97E9C95C0638}" destId="{5EA7FB03-3D03-4C73-9C44-380DF44314AF}" srcOrd="0" destOrd="0" parTransId="{DCFE2BF8-3DEA-4F83-9E50-24B870B6ECF3}" sibTransId="{E13259F2-201D-4EC0-B88D-8AF4E4BB04DB}"/>
    <dgm:cxn modelId="{551FBA6C-F99E-48DD-8D1B-7279866CECAA}" type="presOf" srcId="{F9C10311-13C2-4CD4-8A1D-DAF9B2B3CFA9}" destId="{C8614651-CA16-4C97-B157-1C7C8DFE8603}" srcOrd="1" destOrd="0" presId="urn:microsoft.com/office/officeart/2005/8/layout/hProcess7"/>
    <dgm:cxn modelId="{1EBC7749-8A10-4E6B-86C2-2B59F803099C}" type="presOf" srcId="{C69B28D8-DA22-487C-AFB6-080922C95A05}" destId="{B17E0718-6999-4345-B97D-A42E73E46FBB}" srcOrd="0" destOrd="0" presId="urn:microsoft.com/office/officeart/2005/8/layout/hProcess7"/>
    <dgm:cxn modelId="{77BA74F0-7B82-4135-8B2C-1D028A1BDAD3}" type="presOf" srcId="{5EA7FB03-3D03-4C73-9C44-380DF44314AF}" destId="{22E9FB73-B3C7-4A56-87C4-1317340F2979}" srcOrd="0" destOrd="0" presId="urn:microsoft.com/office/officeart/2005/8/layout/hProcess7"/>
    <dgm:cxn modelId="{D496F486-5948-497A-8EB9-39937C90A70D}" srcId="{B862C68A-E9FC-4A89-B2DA-5A7A3AA3C04C}" destId="{F4365023-BA78-4AB8-9B61-14213424C007}" srcOrd="0" destOrd="0" parTransId="{97E77160-2863-43C5-B0B7-585F7B85089B}" sibTransId="{B1A425E2-7A1C-49A9-983D-7633BA3D189F}"/>
    <dgm:cxn modelId="{151CDC38-8C0D-4822-8331-017356929193}" type="presOf" srcId="{1FD06237-A9F8-42D9-8EDB-FA3C035ECBE1}" destId="{1408500E-B17B-4FDB-8ABD-23F14AA1CC5E}" srcOrd="0" destOrd="0" presId="urn:microsoft.com/office/officeart/2005/8/layout/hProcess7"/>
    <dgm:cxn modelId="{F93827FB-E2DF-46E0-9DC3-5544C6223EBF}" srcId="{6A876EEE-4CE7-4DA8-9183-97E9C95C0638}" destId="{B862C68A-E9FC-4A89-B2DA-5A7A3AA3C04C}" srcOrd="2" destOrd="0" parTransId="{D7A8171A-5943-488A-9CA2-19243D7F7CA5}" sibTransId="{9D655F90-EB5F-4031-BE7C-4A25A74A7F3A}"/>
    <dgm:cxn modelId="{94510BC2-62ED-4B58-A970-4B952F0CE707}" srcId="{5EA7FB03-3D03-4C73-9C44-380DF44314AF}" destId="{C69B28D8-DA22-487C-AFB6-080922C95A05}" srcOrd="0" destOrd="0" parTransId="{3EC7037A-84DC-4926-99B9-1882949A7DF5}" sibTransId="{0C516168-A2E2-4F7E-8B51-DA80D60C62AA}"/>
    <dgm:cxn modelId="{7A1EFDF8-0734-426B-919D-C91F4AEABB07}" type="presOf" srcId="{B862C68A-E9FC-4A89-B2DA-5A7A3AA3C04C}" destId="{BB262235-431B-4A8A-87E3-C2B51929129A}" srcOrd="0" destOrd="0" presId="urn:microsoft.com/office/officeart/2005/8/layout/hProcess7"/>
    <dgm:cxn modelId="{AA19A618-6C87-4196-B7D7-464849B54E21}" type="presOf" srcId="{AA625941-C26A-4D95-852E-67B5F0666316}" destId="{0E66578D-09D7-45B9-8A2C-715A374EF5B1}" srcOrd="0" destOrd="0" presId="urn:microsoft.com/office/officeart/2005/8/layout/hProcess7"/>
    <dgm:cxn modelId="{EAB78AE6-801E-41E1-81AF-5DAD622E294E}" type="presOf" srcId="{917B3FE7-47D5-4D4C-A637-6F35578BDB5C}" destId="{49079BF8-3CF2-483B-82E0-00F6C34AB0D8}" srcOrd="0" destOrd="0" presId="urn:microsoft.com/office/officeart/2005/8/layout/hProcess7"/>
    <dgm:cxn modelId="{90FA6D72-414F-4617-AD2C-A42345A3CB35}" type="presOf" srcId="{F4365023-BA78-4AB8-9B61-14213424C007}" destId="{70F2635D-1B32-4D5B-B568-A8F40F306426}" srcOrd="0" destOrd="0" presId="urn:microsoft.com/office/officeart/2005/8/layout/hProcess7"/>
    <dgm:cxn modelId="{88962F8C-B7D9-49AE-BEBA-9D4B0CB4EF32}" type="presOf" srcId="{F9C10311-13C2-4CD4-8A1D-DAF9B2B3CFA9}" destId="{BF859B5F-DB1F-41CD-A0D3-E14B10B2FAA1}" srcOrd="0" destOrd="0" presId="urn:microsoft.com/office/officeart/2005/8/layout/hProcess7"/>
    <dgm:cxn modelId="{35794210-E55D-4C87-9B0E-2A3B5FFE423E}" srcId="{8F6531B1-FC41-493A-8D57-5CDD9BD97F45}" destId="{917B3FE7-47D5-4D4C-A637-6F35578BDB5C}" srcOrd="0" destOrd="0" parTransId="{EFEDBC22-E3A8-4427-B8A2-B3D725627699}" sibTransId="{D6B17EB4-0F6A-45CA-BA7C-46296A8DDB97}"/>
    <dgm:cxn modelId="{A12C2326-5C74-40F1-8F39-50C3AFFD1426}" type="presOf" srcId="{6A876EEE-4CE7-4DA8-9183-97E9C95C0638}" destId="{49EF7060-EE68-420A-AD45-105D27C439E4}" srcOrd="0" destOrd="0" presId="urn:microsoft.com/office/officeart/2005/8/layout/hProcess7"/>
    <dgm:cxn modelId="{7311F065-4F8E-455F-8B32-97F75888B60B}" srcId="{AA625941-C26A-4D95-852E-67B5F0666316}" destId="{1FD06237-A9F8-42D9-8EDB-FA3C035ECBE1}" srcOrd="0" destOrd="0" parTransId="{F55F0FDC-CD6C-48D3-927C-D56582E6CC5C}" sibTransId="{57FE606C-64C9-4446-AE60-E526694B48A7}"/>
    <dgm:cxn modelId="{AE821B96-9832-47FF-9BA5-27DFCBAB3CFF}" type="presOf" srcId="{AA625941-C26A-4D95-852E-67B5F0666316}" destId="{87981480-646E-447C-8CFA-9199EB81CDF3}" srcOrd="1" destOrd="0" presId="urn:microsoft.com/office/officeart/2005/8/layout/hProcess7"/>
    <dgm:cxn modelId="{26C86DE4-B9B8-4B62-8B7C-E26FFB9E41C2}" type="presOf" srcId="{5EA7FB03-3D03-4C73-9C44-380DF44314AF}" destId="{99DFDC29-CA31-4D80-B686-A0963D14B21A}" srcOrd="1" destOrd="0" presId="urn:microsoft.com/office/officeart/2005/8/layout/hProcess7"/>
    <dgm:cxn modelId="{7FB67585-AA91-4A7A-9E64-946755DD3FE1}" type="presOf" srcId="{8F6531B1-FC41-493A-8D57-5CDD9BD97F45}" destId="{E34DA05F-3B3E-4D73-8169-FC532F9F1B4B}" srcOrd="1" destOrd="0" presId="urn:microsoft.com/office/officeart/2005/8/layout/hProcess7"/>
    <dgm:cxn modelId="{E259CC3F-9939-4E7B-AF45-26FEC99D3BE1}" type="presOf" srcId="{8F6531B1-FC41-493A-8D57-5CDD9BD97F45}" destId="{5A083DF1-409D-49E6-8959-2521C7BB06A3}" srcOrd="0" destOrd="0" presId="urn:microsoft.com/office/officeart/2005/8/layout/hProcess7"/>
    <dgm:cxn modelId="{CB9A0B88-C4B6-4E79-B1CA-80D88244C895}" srcId="{6A876EEE-4CE7-4DA8-9183-97E9C95C0638}" destId="{8F6531B1-FC41-493A-8D57-5CDD9BD97F45}" srcOrd="4" destOrd="0" parTransId="{B142E584-DCF5-48B5-B973-C3DC4ED751F8}" sibTransId="{254B7EF9-41A8-4A38-9B6F-10CE7AB4D9C4}"/>
    <dgm:cxn modelId="{53DD1439-558F-43A7-9C48-7BE5A0DAB33F}" type="presOf" srcId="{80DCEE2B-6BDF-4152-88AE-75B3822DA7CE}" destId="{30600506-DF3E-4B39-BDB8-4E67E8E64A8A}" srcOrd="0" destOrd="0" presId="urn:microsoft.com/office/officeart/2005/8/layout/hProcess7"/>
    <dgm:cxn modelId="{D18A538E-062B-47E3-B859-4EC2412E80BA}" srcId="{6A876EEE-4CE7-4DA8-9183-97E9C95C0638}" destId="{F9C10311-13C2-4CD4-8A1D-DAF9B2B3CFA9}" srcOrd="3" destOrd="0" parTransId="{4070ECC0-92C6-42A2-A7BA-E04A307502FD}" sibTransId="{6FF4A45C-6E5B-4279-98FD-C09C4E5CAFCC}"/>
    <dgm:cxn modelId="{BBF5DD87-9DC4-418F-8C46-8D922A6781ED}" srcId="{6A876EEE-4CE7-4DA8-9183-97E9C95C0638}" destId="{AA625941-C26A-4D95-852E-67B5F0666316}" srcOrd="1" destOrd="0" parTransId="{46984A44-D113-4EC4-BB8A-D87D5B8C8417}" sibTransId="{1613F369-9ABB-4068-8D2E-D6A1E43D17E5}"/>
    <dgm:cxn modelId="{5B242D04-F744-4ED7-B010-7A38DEB4CDF0}" type="presParOf" srcId="{49EF7060-EE68-420A-AD45-105D27C439E4}" destId="{6D1ADE2B-B10A-4E23-8C97-144269CC5F99}" srcOrd="0" destOrd="0" presId="urn:microsoft.com/office/officeart/2005/8/layout/hProcess7"/>
    <dgm:cxn modelId="{D5975ABD-0C1C-4832-A95D-17A6983355C6}" type="presParOf" srcId="{6D1ADE2B-B10A-4E23-8C97-144269CC5F99}" destId="{22E9FB73-B3C7-4A56-87C4-1317340F2979}" srcOrd="0" destOrd="0" presId="urn:microsoft.com/office/officeart/2005/8/layout/hProcess7"/>
    <dgm:cxn modelId="{10EE2FE0-ACB6-4F97-8B54-403D37D5E450}" type="presParOf" srcId="{6D1ADE2B-B10A-4E23-8C97-144269CC5F99}" destId="{99DFDC29-CA31-4D80-B686-A0963D14B21A}" srcOrd="1" destOrd="0" presId="urn:microsoft.com/office/officeart/2005/8/layout/hProcess7"/>
    <dgm:cxn modelId="{79967B22-0A4A-4B7C-BD4D-747EE01A7532}" type="presParOf" srcId="{6D1ADE2B-B10A-4E23-8C97-144269CC5F99}" destId="{B17E0718-6999-4345-B97D-A42E73E46FBB}" srcOrd="2" destOrd="0" presId="urn:microsoft.com/office/officeart/2005/8/layout/hProcess7"/>
    <dgm:cxn modelId="{4FBEDF19-9F90-4F06-A3E5-580935270546}" type="presParOf" srcId="{49EF7060-EE68-420A-AD45-105D27C439E4}" destId="{5A2419F1-A51F-4928-9D06-D68ACE2E0C52}" srcOrd="1" destOrd="0" presId="urn:microsoft.com/office/officeart/2005/8/layout/hProcess7"/>
    <dgm:cxn modelId="{A58D9F87-5EFC-4D67-8BB7-F332DE6FABF6}" type="presParOf" srcId="{49EF7060-EE68-420A-AD45-105D27C439E4}" destId="{37D4BFBF-3CF9-402D-9FD9-02CEFE57C202}" srcOrd="2" destOrd="0" presId="urn:microsoft.com/office/officeart/2005/8/layout/hProcess7"/>
    <dgm:cxn modelId="{13602B27-1BFF-4C66-8851-9BD6B9CCB951}" type="presParOf" srcId="{37D4BFBF-3CF9-402D-9FD9-02CEFE57C202}" destId="{19BDA269-1910-4338-B186-3CE83FD4506B}" srcOrd="0" destOrd="0" presId="urn:microsoft.com/office/officeart/2005/8/layout/hProcess7"/>
    <dgm:cxn modelId="{DA121574-134D-407A-9619-9D67AE44DD45}" type="presParOf" srcId="{37D4BFBF-3CF9-402D-9FD9-02CEFE57C202}" destId="{A4ADEF03-8DA9-4CE1-9876-EF2C5A13A59F}" srcOrd="1" destOrd="0" presId="urn:microsoft.com/office/officeart/2005/8/layout/hProcess7"/>
    <dgm:cxn modelId="{5AAF5197-FD21-493E-B649-EC16F521E631}" type="presParOf" srcId="{37D4BFBF-3CF9-402D-9FD9-02CEFE57C202}" destId="{8CF589A3-95A8-4A0C-A4ED-11DE38AFD79B}" srcOrd="2" destOrd="0" presId="urn:microsoft.com/office/officeart/2005/8/layout/hProcess7"/>
    <dgm:cxn modelId="{810AAAAA-C3E2-4A20-8ADE-1DCFC62CADA9}" type="presParOf" srcId="{49EF7060-EE68-420A-AD45-105D27C439E4}" destId="{F846837F-D592-4C19-8E86-2520424F6E4E}" srcOrd="3" destOrd="0" presId="urn:microsoft.com/office/officeart/2005/8/layout/hProcess7"/>
    <dgm:cxn modelId="{2A10524D-DF5C-4E0A-B0D1-11D2869FA776}" type="presParOf" srcId="{49EF7060-EE68-420A-AD45-105D27C439E4}" destId="{04F0E2DE-D6D7-4FF9-AC31-A8C6FB612A6C}" srcOrd="4" destOrd="0" presId="urn:microsoft.com/office/officeart/2005/8/layout/hProcess7"/>
    <dgm:cxn modelId="{A9EA4576-72AD-4D3C-8C2D-2AF90C0E63AA}" type="presParOf" srcId="{04F0E2DE-D6D7-4FF9-AC31-A8C6FB612A6C}" destId="{0E66578D-09D7-45B9-8A2C-715A374EF5B1}" srcOrd="0" destOrd="0" presId="urn:microsoft.com/office/officeart/2005/8/layout/hProcess7"/>
    <dgm:cxn modelId="{9409E114-6441-431C-9D50-5D16CA942C84}" type="presParOf" srcId="{04F0E2DE-D6D7-4FF9-AC31-A8C6FB612A6C}" destId="{87981480-646E-447C-8CFA-9199EB81CDF3}" srcOrd="1" destOrd="0" presId="urn:microsoft.com/office/officeart/2005/8/layout/hProcess7"/>
    <dgm:cxn modelId="{2818E118-D373-4DAE-AA4A-AADD9BC3DD8F}" type="presParOf" srcId="{04F0E2DE-D6D7-4FF9-AC31-A8C6FB612A6C}" destId="{1408500E-B17B-4FDB-8ABD-23F14AA1CC5E}" srcOrd="2" destOrd="0" presId="urn:microsoft.com/office/officeart/2005/8/layout/hProcess7"/>
    <dgm:cxn modelId="{06AD845D-A4ED-48D0-9D5C-78A68956DA0E}" type="presParOf" srcId="{49EF7060-EE68-420A-AD45-105D27C439E4}" destId="{E785F853-9780-4B9E-8F1E-8E276218859A}" srcOrd="5" destOrd="0" presId="urn:microsoft.com/office/officeart/2005/8/layout/hProcess7"/>
    <dgm:cxn modelId="{A24F5521-7997-40F4-97F8-6EBE13B3D746}" type="presParOf" srcId="{49EF7060-EE68-420A-AD45-105D27C439E4}" destId="{F7F157CD-A8F4-4ECC-8E68-6FAF4101DFD6}" srcOrd="6" destOrd="0" presId="urn:microsoft.com/office/officeart/2005/8/layout/hProcess7"/>
    <dgm:cxn modelId="{F544E2B9-8899-4C67-8745-0DEAF43D572A}" type="presParOf" srcId="{F7F157CD-A8F4-4ECC-8E68-6FAF4101DFD6}" destId="{DE27C7A7-26AB-4620-BF31-AC19A5018DBB}" srcOrd="0" destOrd="0" presId="urn:microsoft.com/office/officeart/2005/8/layout/hProcess7"/>
    <dgm:cxn modelId="{694FB3E8-8C90-48B4-B73E-85004C33F9E6}" type="presParOf" srcId="{F7F157CD-A8F4-4ECC-8E68-6FAF4101DFD6}" destId="{B71A89B2-7AD2-4273-A44A-A4B4B448941B}" srcOrd="1" destOrd="0" presId="urn:microsoft.com/office/officeart/2005/8/layout/hProcess7"/>
    <dgm:cxn modelId="{ED099F17-2FA8-4931-B91C-0E1CAF74C990}" type="presParOf" srcId="{F7F157CD-A8F4-4ECC-8E68-6FAF4101DFD6}" destId="{C88EE648-9CBA-41E3-812C-E0848495C663}" srcOrd="2" destOrd="0" presId="urn:microsoft.com/office/officeart/2005/8/layout/hProcess7"/>
    <dgm:cxn modelId="{CF0040CC-1948-48C6-B325-E975FA02A94E}" type="presParOf" srcId="{49EF7060-EE68-420A-AD45-105D27C439E4}" destId="{2B1960C9-2C4F-4963-93D1-1335F691A422}" srcOrd="7" destOrd="0" presId="urn:microsoft.com/office/officeart/2005/8/layout/hProcess7"/>
    <dgm:cxn modelId="{C6E2E86A-9687-4407-8215-C6A4CC9D9D19}" type="presParOf" srcId="{49EF7060-EE68-420A-AD45-105D27C439E4}" destId="{F92325EE-4055-4A37-AC8D-705709FADB3F}" srcOrd="8" destOrd="0" presId="urn:microsoft.com/office/officeart/2005/8/layout/hProcess7"/>
    <dgm:cxn modelId="{E98698F9-1D9E-476B-AAAE-FA6A6E065210}" type="presParOf" srcId="{F92325EE-4055-4A37-AC8D-705709FADB3F}" destId="{BB262235-431B-4A8A-87E3-C2B51929129A}" srcOrd="0" destOrd="0" presId="urn:microsoft.com/office/officeart/2005/8/layout/hProcess7"/>
    <dgm:cxn modelId="{A7F88B12-03F5-4253-8767-8B308C328D47}" type="presParOf" srcId="{F92325EE-4055-4A37-AC8D-705709FADB3F}" destId="{A84CF7F4-AE4A-4289-A347-F497A66366A1}" srcOrd="1" destOrd="0" presId="urn:microsoft.com/office/officeart/2005/8/layout/hProcess7"/>
    <dgm:cxn modelId="{BAB01BAB-4AEB-465A-B0D8-A16D447CD829}" type="presParOf" srcId="{F92325EE-4055-4A37-AC8D-705709FADB3F}" destId="{70F2635D-1B32-4D5B-B568-A8F40F306426}" srcOrd="2" destOrd="0" presId="urn:microsoft.com/office/officeart/2005/8/layout/hProcess7"/>
    <dgm:cxn modelId="{C32C5A52-9E36-4A1D-B865-70910FB47301}" type="presParOf" srcId="{49EF7060-EE68-420A-AD45-105D27C439E4}" destId="{0103766C-E6DC-4E1B-9017-A58844F3AB76}" srcOrd="9" destOrd="0" presId="urn:microsoft.com/office/officeart/2005/8/layout/hProcess7"/>
    <dgm:cxn modelId="{BC4D0990-59DD-43A4-84AA-51B3DB33DEE3}" type="presParOf" srcId="{49EF7060-EE68-420A-AD45-105D27C439E4}" destId="{63F7A216-64DD-4B9F-AC97-89E890153647}" srcOrd="10" destOrd="0" presId="urn:microsoft.com/office/officeart/2005/8/layout/hProcess7"/>
    <dgm:cxn modelId="{A62E0D29-6440-4437-B8A2-4F60BB0BCE54}" type="presParOf" srcId="{63F7A216-64DD-4B9F-AC97-89E890153647}" destId="{20D45234-726D-41A6-AABC-106BC43D2404}" srcOrd="0" destOrd="0" presId="urn:microsoft.com/office/officeart/2005/8/layout/hProcess7"/>
    <dgm:cxn modelId="{6794242F-93FA-4876-88E6-0CDC4A1570ED}" type="presParOf" srcId="{63F7A216-64DD-4B9F-AC97-89E890153647}" destId="{BE832893-EA78-4C77-BAA6-58218FE42B53}" srcOrd="1" destOrd="0" presId="urn:microsoft.com/office/officeart/2005/8/layout/hProcess7"/>
    <dgm:cxn modelId="{0E09797C-9CA0-4C26-9870-78E8E9787C77}" type="presParOf" srcId="{63F7A216-64DD-4B9F-AC97-89E890153647}" destId="{35BDCBAF-196E-4ADC-AF44-4C731A618EEB}" srcOrd="2" destOrd="0" presId="urn:microsoft.com/office/officeart/2005/8/layout/hProcess7"/>
    <dgm:cxn modelId="{D04304A9-5479-41A2-8EAD-8B46955899D9}" type="presParOf" srcId="{49EF7060-EE68-420A-AD45-105D27C439E4}" destId="{89AEEB04-ED40-4FBD-9E38-0C25C8415EA8}" srcOrd="11" destOrd="0" presId="urn:microsoft.com/office/officeart/2005/8/layout/hProcess7"/>
    <dgm:cxn modelId="{6B4B0899-28AA-45A0-A1F2-C4321325D2B7}" type="presParOf" srcId="{49EF7060-EE68-420A-AD45-105D27C439E4}" destId="{A043E18E-668F-4B1B-8A6D-04EAD0ED3FD8}" srcOrd="12" destOrd="0" presId="urn:microsoft.com/office/officeart/2005/8/layout/hProcess7"/>
    <dgm:cxn modelId="{87A3931F-4601-40EB-8224-AEF9BDA6D964}" type="presParOf" srcId="{A043E18E-668F-4B1B-8A6D-04EAD0ED3FD8}" destId="{BF859B5F-DB1F-41CD-A0D3-E14B10B2FAA1}" srcOrd="0" destOrd="0" presId="urn:microsoft.com/office/officeart/2005/8/layout/hProcess7"/>
    <dgm:cxn modelId="{E46ABAC2-32D5-4E3B-83E1-936FA0BF0FE4}" type="presParOf" srcId="{A043E18E-668F-4B1B-8A6D-04EAD0ED3FD8}" destId="{C8614651-CA16-4C97-B157-1C7C8DFE8603}" srcOrd="1" destOrd="0" presId="urn:microsoft.com/office/officeart/2005/8/layout/hProcess7"/>
    <dgm:cxn modelId="{C35A4317-8C05-4D30-8452-56F4B26F5A5B}" type="presParOf" srcId="{A043E18E-668F-4B1B-8A6D-04EAD0ED3FD8}" destId="{30600506-DF3E-4B39-BDB8-4E67E8E64A8A}" srcOrd="2" destOrd="0" presId="urn:microsoft.com/office/officeart/2005/8/layout/hProcess7"/>
    <dgm:cxn modelId="{D79A9FDD-DF5C-4957-BEAA-E33CD3073C2D}" type="presParOf" srcId="{49EF7060-EE68-420A-AD45-105D27C439E4}" destId="{0E4EC171-95A6-4D15-B96F-644F0A075608}" srcOrd="13" destOrd="0" presId="urn:microsoft.com/office/officeart/2005/8/layout/hProcess7"/>
    <dgm:cxn modelId="{D5DD7DEC-73AD-436A-A2B6-0DC6D1D491DC}" type="presParOf" srcId="{49EF7060-EE68-420A-AD45-105D27C439E4}" destId="{977DEB38-9DA0-4EE3-A5A9-0EE25EF7D98B}" srcOrd="14" destOrd="0" presId="urn:microsoft.com/office/officeart/2005/8/layout/hProcess7"/>
    <dgm:cxn modelId="{5F6E10BB-6F18-449F-80FA-D5820EF3DDBC}" type="presParOf" srcId="{977DEB38-9DA0-4EE3-A5A9-0EE25EF7D98B}" destId="{ED170EA9-1125-42B9-BCE5-B43D477BF1E8}" srcOrd="0" destOrd="0" presId="urn:microsoft.com/office/officeart/2005/8/layout/hProcess7"/>
    <dgm:cxn modelId="{1892B354-8B88-44D7-8603-9C90DF625F4C}" type="presParOf" srcId="{977DEB38-9DA0-4EE3-A5A9-0EE25EF7D98B}" destId="{E31C2A45-B743-4FC1-90D0-7E6ACA193403}" srcOrd="1" destOrd="0" presId="urn:microsoft.com/office/officeart/2005/8/layout/hProcess7"/>
    <dgm:cxn modelId="{F9F93E3C-0EBD-498B-B67C-4992228C6603}" type="presParOf" srcId="{977DEB38-9DA0-4EE3-A5A9-0EE25EF7D98B}" destId="{7CB54B99-8F71-489F-AD4E-2A5CEC28B694}" srcOrd="2" destOrd="0" presId="urn:microsoft.com/office/officeart/2005/8/layout/hProcess7"/>
    <dgm:cxn modelId="{FC64F11E-F6D5-45AD-9DC3-170ABE21FD2B}" type="presParOf" srcId="{49EF7060-EE68-420A-AD45-105D27C439E4}" destId="{D9969731-4E47-4223-8495-846A5875D30D}" srcOrd="15" destOrd="0" presId="urn:microsoft.com/office/officeart/2005/8/layout/hProcess7"/>
    <dgm:cxn modelId="{C33219BC-A9D2-441F-9CC6-4E268D567D87}" type="presParOf" srcId="{49EF7060-EE68-420A-AD45-105D27C439E4}" destId="{EDB42658-F70B-4D31-920A-27675F19785A}" srcOrd="16" destOrd="0" presId="urn:microsoft.com/office/officeart/2005/8/layout/hProcess7"/>
    <dgm:cxn modelId="{100D4595-9CA4-44DB-A136-B5BC41C80068}" type="presParOf" srcId="{EDB42658-F70B-4D31-920A-27675F19785A}" destId="{5A083DF1-409D-49E6-8959-2521C7BB06A3}" srcOrd="0" destOrd="0" presId="urn:microsoft.com/office/officeart/2005/8/layout/hProcess7"/>
    <dgm:cxn modelId="{8C79A5A4-EC3E-451A-A037-150A75CEAE52}" type="presParOf" srcId="{EDB42658-F70B-4D31-920A-27675F19785A}" destId="{E34DA05F-3B3E-4D73-8169-FC532F9F1B4B}" srcOrd="1" destOrd="0" presId="urn:microsoft.com/office/officeart/2005/8/layout/hProcess7"/>
    <dgm:cxn modelId="{E778E60A-A883-4E71-A770-F88586632EED}" type="presParOf" srcId="{EDB42658-F70B-4D31-920A-27675F19785A}" destId="{49079BF8-3CF2-483B-82E0-00F6C34AB0D8}"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4E959A-E4E1-4DA8-B873-4AC52275D69F}"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ru-RU"/>
        </a:p>
      </dgm:t>
    </dgm:pt>
    <dgm:pt modelId="{FCDB7A21-5197-48CC-901B-4F9E60836A01}">
      <dgm:prSet phldrT="[Текст]"/>
      <dgm:spPr/>
      <dgm:t>
        <a:bodyPr/>
        <a:lstStyle/>
        <a:p>
          <a:r>
            <a:rPr lang="ru-RU" dirty="0" smtClean="0"/>
            <a:t>Ч.2 ст.53 ГрК строительный контроль проводится также застройщиком, техническим заказчиком…</a:t>
          </a:r>
          <a:endParaRPr lang="ru-RU" dirty="0"/>
        </a:p>
      </dgm:t>
    </dgm:pt>
    <dgm:pt modelId="{7C87BB48-FAAE-498B-9864-5BFA2825CF6E}" type="parTrans" cxnId="{701A1C7B-14AA-4896-95DE-B6E014D1BCE6}">
      <dgm:prSet/>
      <dgm:spPr/>
      <dgm:t>
        <a:bodyPr/>
        <a:lstStyle/>
        <a:p>
          <a:endParaRPr lang="ru-RU"/>
        </a:p>
      </dgm:t>
    </dgm:pt>
    <dgm:pt modelId="{D859F765-6576-47AC-B391-E8EB90605135}" type="sibTrans" cxnId="{701A1C7B-14AA-4896-95DE-B6E014D1BCE6}">
      <dgm:prSet/>
      <dgm:spPr/>
      <dgm:t>
        <a:bodyPr/>
        <a:lstStyle/>
        <a:p>
          <a:endParaRPr lang="ru-RU"/>
        </a:p>
      </dgm:t>
    </dgm:pt>
    <dgm:pt modelId="{5D6E1ECF-FD0B-4CC0-B9B5-07CBD90B5C84}">
      <dgm:prSet phldrT="[Текст]"/>
      <dgm:spPr/>
      <dgm:t>
        <a:bodyPr/>
        <a:lstStyle/>
        <a:p>
          <a:r>
            <a:rPr lang="ru-RU" dirty="0" smtClean="0"/>
            <a:t>Ч.2 ст.53 ГрК …либо привлекаемыми ими на основании договора индивидуальным предпринимателем или юридическим лицом</a:t>
          </a:r>
        </a:p>
      </dgm:t>
    </dgm:pt>
    <dgm:pt modelId="{3F047F8F-4430-48F1-9E40-AFBD6DA50F34}" type="parTrans" cxnId="{33305420-DF30-439E-B265-23334BC52791}">
      <dgm:prSet/>
      <dgm:spPr/>
      <dgm:t>
        <a:bodyPr/>
        <a:lstStyle/>
        <a:p>
          <a:endParaRPr lang="ru-RU"/>
        </a:p>
      </dgm:t>
    </dgm:pt>
    <dgm:pt modelId="{906B9CBB-4E76-4857-9281-98E60B9D5050}" type="sibTrans" cxnId="{33305420-DF30-439E-B265-23334BC52791}">
      <dgm:prSet/>
      <dgm:spPr/>
      <dgm:t>
        <a:bodyPr/>
        <a:lstStyle/>
        <a:p>
          <a:endParaRPr lang="ru-RU"/>
        </a:p>
      </dgm:t>
    </dgm:pt>
    <dgm:pt modelId="{CE495989-817B-4E49-94E4-F3A01FE8460A}">
      <dgm:prSet phldrT="[Текст]"/>
      <dgm:spPr/>
      <dgm:t>
        <a:bodyPr/>
        <a:lstStyle/>
        <a:p>
          <a:r>
            <a:rPr lang="ru-RU" dirty="0" smtClean="0"/>
            <a:t>К таким «привлекаемым лицам» в ГрК требования СРО нет </a:t>
          </a:r>
          <a:endParaRPr lang="ru-RU" dirty="0"/>
        </a:p>
      </dgm:t>
    </dgm:pt>
    <dgm:pt modelId="{C0AE5A53-EE21-4243-8407-21721FD78E66}" type="parTrans" cxnId="{4B74B1D1-EB67-431B-855F-48259AEEB242}">
      <dgm:prSet/>
      <dgm:spPr/>
      <dgm:t>
        <a:bodyPr/>
        <a:lstStyle/>
        <a:p>
          <a:endParaRPr lang="ru-RU"/>
        </a:p>
      </dgm:t>
    </dgm:pt>
    <dgm:pt modelId="{E4B74C2E-154F-44D8-B21C-400B83DC7155}" type="sibTrans" cxnId="{4B74B1D1-EB67-431B-855F-48259AEEB242}">
      <dgm:prSet/>
      <dgm:spPr/>
      <dgm:t>
        <a:bodyPr/>
        <a:lstStyle/>
        <a:p>
          <a:endParaRPr lang="ru-RU"/>
        </a:p>
      </dgm:t>
    </dgm:pt>
    <dgm:pt modelId="{F50BE33D-08AA-4AE5-B5F1-AABC471FC87F}" type="pres">
      <dgm:prSet presAssocID="{494E959A-E4E1-4DA8-B873-4AC52275D69F}" presName="Name0" presStyleCnt="0">
        <dgm:presLayoutVars>
          <dgm:chMax val="7"/>
          <dgm:chPref val="7"/>
          <dgm:dir/>
        </dgm:presLayoutVars>
      </dgm:prSet>
      <dgm:spPr/>
      <dgm:t>
        <a:bodyPr/>
        <a:lstStyle/>
        <a:p>
          <a:endParaRPr lang="ru-RU"/>
        </a:p>
      </dgm:t>
    </dgm:pt>
    <dgm:pt modelId="{FCA47AE3-216C-45D5-9CB7-8EAE58C973E5}" type="pres">
      <dgm:prSet presAssocID="{494E959A-E4E1-4DA8-B873-4AC52275D69F}" presName="Name1" presStyleCnt="0"/>
      <dgm:spPr/>
    </dgm:pt>
    <dgm:pt modelId="{007ECD67-D0F6-4682-A01B-B1B506A7F814}" type="pres">
      <dgm:prSet presAssocID="{494E959A-E4E1-4DA8-B873-4AC52275D69F}" presName="cycle" presStyleCnt="0"/>
      <dgm:spPr/>
    </dgm:pt>
    <dgm:pt modelId="{E7444EB0-BDC9-43BD-8A98-E2CF0C7808E6}" type="pres">
      <dgm:prSet presAssocID="{494E959A-E4E1-4DA8-B873-4AC52275D69F}" presName="srcNode" presStyleLbl="node1" presStyleIdx="0" presStyleCnt="3"/>
      <dgm:spPr/>
    </dgm:pt>
    <dgm:pt modelId="{E41C912E-AD8D-4551-B36D-A7BB99150398}" type="pres">
      <dgm:prSet presAssocID="{494E959A-E4E1-4DA8-B873-4AC52275D69F}" presName="conn" presStyleLbl="parChTrans1D2" presStyleIdx="0" presStyleCnt="1"/>
      <dgm:spPr/>
      <dgm:t>
        <a:bodyPr/>
        <a:lstStyle/>
        <a:p>
          <a:endParaRPr lang="ru-RU"/>
        </a:p>
      </dgm:t>
    </dgm:pt>
    <dgm:pt modelId="{538BD140-C432-4891-9E73-8F456642A8FF}" type="pres">
      <dgm:prSet presAssocID="{494E959A-E4E1-4DA8-B873-4AC52275D69F}" presName="extraNode" presStyleLbl="node1" presStyleIdx="0" presStyleCnt="3"/>
      <dgm:spPr/>
    </dgm:pt>
    <dgm:pt modelId="{798A730F-C44A-4F1A-907C-6C083E4727CE}" type="pres">
      <dgm:prSet presAssocID="{494E959A-E4E1-4DA8-B873-4AC52275D69F}" presName="dstNode" presStyleLbl="node1" presStyleIdx="0" presStyleCnt="3"/>
      <dgm:spPr/>
    </dgm:pt>
    <dgm:pt modelId="{6AEACC02-7C9C-458A-A8EC-9EFF4DBCD844}" type="pres">
      <dgm:prSet presAssocID="{FCDB7A21-5197-48CC-901B-4F9E60836A01}" presName="text_1" presStyleLbl="node1" presStyleIdx="0" presStyleCnt="3">
        <dgm:presLayoutVars>
          <dgm:bulletEnabled val="1"/>
        </dgm:presLayoutVars>
      </dgm:prSet>
      <dgm:spPr/>
      <dgm:t>
        <a:bodyPr/>
        <a:lstStyle/>
        <a:p>
          <a:endParaRPr lang="ru-RU"/>
        </a:p>
      </dgm:t>
    </dgm:pt>
    <dgm:pt modelId="{98F13EC1-953B-4C7A-8A7B-BFB621E52C5A}" type="pres">
      <dgm:prSet presAssocID="{FCDB7A21-5197-48CC-901B-4F9E60836A01}" presName="accent_1" presStyleCnt="0"/>
      <dgm:spPr/>
    </dgm:pt>
    <dgm:pt modelId="{CC1B05B9-F499-4F53-B133-6C408BFBBC9B}" type="pres">
      <dgm:prSet presAssocID="{FCDB7A21-5197-48CC-901B-4F9E60836A01}" presName="accentRepeatNode" presStyleLbl="solidFgAcc1" presStyleIdx="0" presStyleCnt="3"/>
      <dgm:spPr/>
    </dgm:pt>
    <dgm:pt modelId="{7697046F-381C-434F-BA09-1906B2B7C4A2}" type="pres">
      <dgm:prSet presAssocID="{5D6E1ECF-FD0B-4CC0-B9B5-07CBD90B5C84}" presName="text_2" presStyleLbl="node1" presStyleIdx="1" presStyleCnt="3">
        <dgm:presLayoutVars>
          <dgm:bulletEnabled val="1"/>
        </dgm:presLayoutVars>
      </dgm:prSet>
      <dgm:spPr/>
      <dgm:t>
        <a:bodyPr/>
        <a:lstStyle/>
        <a:p>
          <a:endParaRPr lang="ru-RU"/>
        </a:p>
      </dgm:t>
    </dgm:pt>
    <dgm:pt modelId="{FD9B7349-0C46-46A4-98F9-292992777860}" type="pres">
      <dgm:prSet presAssocID="{5D6E1ECF-FD0B-4CC0-B9B5-07CBD90B5C84}" presName="accent_2" presStyleCnt="0"/>
      <dgm:spPr/>
    </dgm:pt>
    <dgm:pt modelId="{39800283-6385-4C47-8AEE-E1E98BF3A678}" type="pres">
      <dgm:prSet presAssocID="{5D6E1ECF-FD0B-4CC0-B9B5-07CBD90B5C84}" presName="accentRepeatNode" presStyleLbl="solidFgAcc1" presStyleIdx="1" presStyleCnt="3"/>
      <dgm:spPr/>
    </dgm:pt>
    <dgm:pt modelId="{B9456C2F-3D5C-432D-86EE-6F2DDCBF5702}" type="pres">
      <dgm:prSet presAssocID="{CE495989-817B-4E49-94E4-F3A01FE8460A}" presName="text_3" presStyleLbl="node1" presStyleIdx="2" presStyleCnt="3" custLinFactNeighborX="-574">
        <dgm:presLayoutVars>
          <dgm:bulletEnabled val="1"/>
        </dgm:presLayoutVars>
      </dgm:prSet>
      <dgm:spPr/>
      <dgm:t>
        <a:bodyPr/>
        <a:lstStyle/>
        <a:p>
          <a:endParaRPr lang="ru-RU"/>
        </a:p>
      </dgm:t>
    </dgm:pt>
    <dgm:pt modelId="{616EAD37-B8B0-431C-AD46-0F54BD9BA47B}" type="pres">
      <dgm:prSet presAssocID="{CE495989-817B-4E49-94E4-F3A01FE8460A}" presName="accent_3" presStyleCnt="0"/>
      <dgm:spPr/>
    </dgm:pt>
    <dgm:pt modelId="{F23780F8-CAA2-410D-9316-E97714F3DA16}" type="pres">
      <dgm:prSet presAssocID="{CE495989-817B-4E49-94E4-F3A01FE8460A}" presName="accentRepeatNode" presStyleLbl="solidFgAcc1" presStyleIdx="2" presStyleCnt="3"/>
      <dgm:spPr/>
    </dgm:pt>
  </dgm:ptLst>
  <dgm:cxnLst>
    <dgm:cxn modelId="{041DC91B-9DFB-473E-9DD2-618D97BC470A}" type="presOf" srcId="{CE495989-817B-4E49-94E4-F3A01FE8460A}" destId="{B9456C2F-3D5C-432D-86EE-6F2DDCBF5702}" srcOrd="0" destOrd="0" presId="urn:microsoft.com/office/officeart/2008/layout/VerticalCurvedList"/>
    <dgm:cxn modelId="{701A1C7B-14AA-4896-95DE-B6E014D1BCE6}" srcId="{494E959A-E4E1-4DA8-B873-4AC52275D69F}" destId="{FCDB7A21-5197-48CC-901B-4F9E60836A01}" srcOrd="0" destOrd="0" parTransId="{7C87BB48-FAAE-498B-9864-5BFA2825CF6E}" sibTransId="{D859F765-6576-47AC-B391-E8EB90605135}"/>
    <dgm:cxn modelId="{C22F8F80-D7A3-4CB2-B861-7C0E0D2043B4}" type="presOf" srcId="{D859F765-6576-47AC-B391-E8EB90605135}" destId="{E41C912E-AD8D-4551-B36D-A7BB99150398}" srcOrd="0" destOrd="0" presId="urn:microsoft.com/office/officeart/2008/layout/VerticalCurvedList"/>
    <dgm:cxn modelId="{33305420-DF30-439E-B265-23334BC52791}" srcId="{494E959A-E4E1-4DA8-B873-4AC52275D69F}" destId="{5D6E1ECF-FD0B-4CC0-B9B5-07CBD90B5C84}" srcOrd="1" destOrd="0" parTransId="{3F047F8F-4430-48F1-9E40-AFBD6DA50F34}" sibTransId="{906B9CBB-4E76-4857-9281-98E60B9D5050}"/>
    <dgm:cxn modelId="{3CFBBB88-9F13-4938-A51A-3326050361AD}" type="presOf" srcId="{5D6E1ECF-FD0B-4CC0-B9B5-07CBD90B5C84}" destId="{7697046F-381C-434F-BA09-1906B2B7C4A2}" srcOrd="0" destOrd="0" presId="urn:microsoft.com/office/officeart/2008/layout/VerticalCurvedList"/>
    <dgm:cxn modelId="{4B74B1D1-EB67-431B-855F-48259AEEB242}" srcId="{494E959A-E4E1-4DA8-B873-4AC52275D69F}" destId="{CE495989-817B-4E49-94E4-F3A01FE8460A}" srcOrd="2" destOrd="0" parTransId="{C0AE5A53-EE21-4243-8407-21721FD78E66}" sibTransId="{E4B74C2E-154F-44D8-B21C-400B83DC7155}"/>
    <dgm:cxn modelId="{87F3745E-3C2B-4DF1-9314-690E3FB773E2}" type="presOf" srcId="{494E959A-E4E1-4DA8-B873-4AC52275D69F}" destId="{F50BE33D-08AA-4AE5-B5F1-AABC471FC87F}" srcOrd="0" destOrd="0" presId="urn:microsoft.com/office/officeart/2008/layout/VerticalCurvedList"/>
    <dgm:cxn modelId="{9941D6D2-9696-4BA2-B9D7-5EF21532C1E8}" type="presOf" srcId="{FCDB7A21-5197-48CC-901B-4F9E60836A01}" destId="{6AEACC02-7C9C-458A-A8EC-9EFF4DBCD844}" srcOrd="0" destOrd="0" presId="urn:microsoft.com/office/officeart/2008/layout/VerticalCurvedList"/>
    <dgm:cxn modelId="{40A5A4A7-C873-4C10-ACC2-DD5FD65AC42E}" type="presParOf" srcId="{F50BE33D-08AA-4AE5-B5F1-AABC471FC87F}" destId="{FCA47AE3-216C-45D5-9CB7-8EAE58C973E5}" srcOrd="0" destOrd="0" presId="urn:microsoft.com/office/officeart/2008/layout/VerticalCurvedList"/>
    <dgm:cxn modelId="{60779B91-198D-4C2C-A043-D6FFF6C9FE65}" type="presParOf" srcId="{FCA47AE3-216C-45D5-9CB7-8EAE58C973E5}" destId="{007ECD67-D0F6-4682-A01B-B1B506A7F814}" srcOrd="0" destOrd="0" presId="urn:microsoft.com/office/officeart/2008/layout/VerticalCurvedList"/>
    <dgm:cxn modelId="{FE52015B-138C-4EFC-A515-6E58E61448A1}" type="presParOf" srcId="{007ECD67-D0F6-4682-A01B-B1B506A7F814}" destId="{E7444EB0-BDC9-43BD-8A98-E2CF0C7808E6}" srcOrd="0" destOrd="0" presId="urn:microsoft.com/office/officeart/2008/layout/VerticalCurvedList"/>
    <dgm:cxn modelId="{B028F7E2-EA64-43AD-90DA-FA80A7D25C12}" type="presParOf" srcId="{007ECD67-D0F6-4682-A01B-B1B506A7F814}" destId="{E41C912E-AD8D-4551-B36D-A7BB99150398}" srcOrd="1" destOrd="0" presId="urn:microsoft.com/office/officeart/2008/layout/VerticalCurvedList"/>
    <dgm:cxn modelId="{8588A13E-EFBD-4B83-AB67-1F3BC2116786}" type="presParOf" srcId="{007ECD67-D0F6-4682-A01B-B1B506A7F814}" destId="{538BD140-C432-4891-9E73-8F456642A8FF}" srcOrd="2" destOrd="0" presId="urn:microsoft.com/office/officeart/2008/layout/VerticalCurvedList"/>
    <dgm:cxn modelId="{EAD6A9FA-3BCD-4A88-82E7-382619454940}" type="presParOf" srcId="{007ECD67-D0F6-4682-A01B-B1B506A7F814}" destId="{798A730F-C44A-4F1A-907C-6C083E4727CE}" srcOrd="3" destOrd="0" presId="urn:microsoft.com/office/officeart/2008/layout/VerticalCurvedList"/>
    <dgm:cxn modelId="{D6F808CF-B59C-4CAA-9CFC-7565C44685E7}" type="presParOf" srcId="{FCA47AE3-216C-45D5-9CB7-8EAE58C973E5}" destId="{6AEACC02-7C9C-458A-A8EC-9EFF4DBCD844}" srcOrd="1" destOrd="0" presId="urn:microsoft.com/office/officeart/2008/layout/VerticalCurvedList"/>
    <dgm:cxn modelId="{2AE9B7D1-8C61-4448-8E52-50FE7991B948}" type="presParOf" srcId="{FCA47AE3-216C-45D5-9CB7-8EAE58C973E5}" destId="{98F13EC1-953B-4C7A-8A7B-BFB621E52C5A}" srcOrd="2" destOrd="0" presId="urn:microsoft.com/office/officeart/2008/layout/VerticalCurvedList"/>
    <dgm:cxn modelId="{0F9BCC1C-F2B2-41F0-9C3F-31363E221210}" type="presParOf" srcId="{98F13EC1-953B-4C7A-8A7B-BFB621E52C5A}" destId="{CC1B05B9-F499-4F53-B133-6C408BFBBC9B}" srcOrd="0" destOrd="0" presId="urn:microsoft.com/office/officeart/2008/layout/VerticalCurvedList"/>
    <dgm:cxn modelId="{A206EA6B-1174-416E-81BF-763817E6C0CF}" type="presParOf" srcId="{FCA47AE3-216C-45D5-9CB7-8EAE58C973E5}" destId="{7697046F-381C-434F-BA09-1906B2B7C4A2}" srcOrd="3" destOrd="0" presId="urn:microsoft.com/office/officeart/2008/layout/VerticalCurvedList"/>
    <dgm:cxn modelId="{CE3D31D3-04E0-4C95-839F-E5E211BB8C2E}" type="presParOf" srcId="{FCA47AE3-216C-45D5-9CB7-8EAE58C973E5}" destId="{FD9B7349-0C46-46A4-98F9-292992777860}" srcOrd="4" destOrd="0" presId="urn:microsoft.com/office/officeart/2008/layout/VerticalCurvedList"/>
    <dgm:cxn modelId="{0901DB3E-4889-4147-875F-2DC324F8B23C}" type="presParOf" srcId="{FD9B7349-0C46-46A4-98F9-292992777860}" destId="{39800283-6385-4C47-8AEE-E1E98BF3A678}" srcOrd="0" destOrd="0" presId="urn:microsoft.com/office/officeart/2008/layout/VerticalCurvedList"/>
    <dgm:cxn modelId="{F3E34B64-80AE-42D4-A925-1CB3727D8AEF}" type="presParOf" srcId="{FCA47AE3-216C-45D5-9CB7-8EAE58C973E5}" destId="{B9456C2F-3D5C-432D-86EE-6F2DDCBF5702}" srcOrd="5" destOrd="0" presId="urn:microsoft.com/office/officeart/2008/layout/VerticalCurvedList"/>
    <dgm:cxn modelId="{82343435-9BB4-4E3E-94B0-CB0D8A04263F}" type="presParOf" srcId="{FCA47AE3-216C-45D5-9CB7-8EAE58C973E5}" destId="{616EAD37-B8B0-431C-AD46-0F54BD9BA47B}" srcOrd="6" destOrd="0" presId="urn:microsoft.com/office/officeart/2008/layout/VerticalCurvedList"/>
    <dgm:cxn modelId="{86F125A7-BFBC-47ED-BB4E-F28B238C2AE2}" type="presParOf" srcId="{616EAD37-B8B0-431C-AD46-0F54BD9BA47B}" destId="{F23780F8-CAA2-410D-9316-E97714F3DA1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9B4706-1D71-4DE2-9DAF-9E15BF20A038}" type="doc">
      <dgm:prSet loTypeId="urn:microsoft.com/office/officeart/2005/8/layout/chevron1" loCatId="process" qsTypeId="urn:microsoft.com/office/officeart/2005/8/quickstyle/simple1" qsCatId="simple" csTypeId="urn:microsoft.com/office/officeart/2005/8/colors/colorful5" csCatId="colorful" phldr="1"/>
      <dgm:spPr/>
    </dgm:pt>
    <dgm:pt modelId="{DFD8100B-AA1B-4950-A8BA-4F8846A2BC6F}">
      <dgm:prSet phldrT="[Текст]" custT="1"/>
      <dgm:spPr>
        <a:solidFill>
          <a:schemeClr val="accent5">
            <a:hueOff val="0"/>
            <a:satOff val="0"/>
            <a:lumOff val="0"/>
            <a:alpha val="60000"/>
          </a:schemeClr>
        </a:solidFill>
      </dgm:spPr>
      <dgm:t>
        <a:bodyPr/>
        <a:lstStyle/>
        <a:p>
          <a:r>
            <a:rPr lang="ru-RU" sz="2800" b="1" u="sng" dirty="0" smtClean="0">
              <a:solidFill>
                <a:schemeClr val="tx1"/>
              </a:solidFill>
              <a:effectLst>
                <a:outerShdw blurRad="38100" dist="38100" dir="2700000" algn="tl">
                  <a:srgbClr val="000000">
                    <a:alpha val="43137"/>
                  </a:srgbClr>
                </a:outerShdw>
              </a:effectLst>
            </a:rPr>
            <a:t>1 ЭТАП</a:t>
          </a:r>
          <a:br>
            <a:rPr lang="ru-RU" sz="2800" b="1" u="sng" dirty="0" smtClean="0">
              <a:solidFill>
                <a:schemeClr val="tx1"/>
              </a:solidFill>
              <a:effectLst>
                <a:outerShdw blurRad="38100" dist="38100" dir="2700000" algn="tl">
                  <a:srgbClr val="000000">
                    <a:alpha val="43137"/>
                  </a:srgbClr>
                </a:outerShdw>
              </a:effectLst>
            </a:rPr>
          </a:br>
          <a:r>
            <a:rPr lang="ru-RU" sz="2800" b="1" dirty="0" smtClean="0">
              <a:solidFill>
                <a:schemeClr val="tx1"/>
              </a:solidFill>
            </a:rPr>
            <a:t>Когда: </a:t>
          </a:r>
          <a:r>
            <a:rPr lang="ru-RU" sz="2800" dirty="0" smtClean="0">
              <a:solidFill>
                <a:schemeClr val="tx1"/>
              </a:solidFill>
            </a:rPr>
            <a:t>до подачи заявки</a:t>
          </a:r>
          <a:br>
            <a:rPr lang="ru-RU" sz="2800" dirty="0" smtClean="0">
              <a:solidFill>
                <a:schemeClr val="tx1"/>
              </a:solidFill>
            </a:rPr>
          </a:br>
          <a:r>
            <a:rPr lang="ru-RU" sz="2800" b="1" dirty="0" smtClean="0">
              <a:solidFill>
                <a:schemeClr val="tx1"/>
              </a:solidFill>
            </a:rPr>
            <a:t>Кто:</a:t>
          </a:r>
          <a:r>
            <a:rPr lang="ru-RU" sz="2800" dirty="0" smtClean="0">
              <a:solidFill>
                <a:schemeClr val="tx1"/>
              </a:solidFill>
            </a:rPr>
            <a:t> ОЭП</a:t>
          </a:r>
          <a:br>
            <a:rPr lang="ru-RU" sz="2800" dirty="0" smtClean="0">
              <a:solidFill>
                <a:schemeClr val="tx1"/>
              </a:solidFill>
            </a:rPr>
          </a:br>
          <a:r>
            <a:rPr lang="ru-RU" sz="2000" i="1" dirty="0" smtClean="0">
              <a:solidFill>
                <a:schemeClr val="tx1"/>
              </a:solidFill>
            </a:rPr>
            <a:t>ч.ч.12-15 ст.24.2 44-ФЗ, проект ПП</a:t>
          </a:r>
          <a:endParaRPr lang="ru-RU" sz="2000" i="1" dirty="0">
            <a:solidFill>
              <a:schemeClr val="tx1"/>
            </a:solidFill>
          </a:endParaRPr>
        </a:p>
      </dgm:t>
    </dgm:pt>
    <dgm:pt modelId="{846702AF-3394-4BC2-BB4A-5B3B40A478E8}" type="parTrans" cxnId="{3AEEE39C-D8EF-4A68-92DB-EEAC19C8C5BA}">
      <dgm:prSet/>
      <dgm:spPr/>
      <dgm:t>
        <a:bodyPr/>
        <a:lstStyle/>
        <a:p>
          <a:endParaRPr lang="ru-RU">
            <a:solidFill>
              <a:schemeClr val="tx1"/>
            </a:solidFill>
          </a:endParaRPr>
        </a:p>
      </dgm:t>
    </dgm:pt>
    <dgm:pt modelId="{796333E4-F658-4537-A7E9-34F8E09B90E2}" type="sibTrans" cxnId="{3AEEE39C-D8EF-4A68-92DB-EEAC19C8C5BA}">
      <dgm:prSet/>
      <dgm:spPr/>
      <dgm:t>
        <a:bodyPr/>
        <a:lstStyle/>
        <a:p>
          <a:endParaRPr lang="ru-RU">
            <a:solidFill>
              <a:schemeClr val="tx1"/>
            </a:solidFill>
          </a:endParaRPr>
        </a:p>
      </dgm:t>
    </dgm:pt>
    <dgm:pt modelId="{58A05365-C63E-4678-A3F5-96F4ADDB4426}">
      <dgm:prSet phldrT="[Текст]" custT="1"/>
      <dgm:spPr>
        <a:solidFill>
          <a:schemeClr val="accent5">
            <a:hueOff val="-7353344"/>
            <a:satOff val="-10228"/>
            <a:lumOff val="-3922"/>
            <a:alpha val="60000"/>
          </a:schemeClr>
        </a:solidFill>
      </dgm:spPr>
      <dgm:t>
        <a:bodyPr/>
        <a:lstStyle/>
        <a:p>
          <a:r>
            <a:rPr lang="ru-RU" sz="2800" b="1" u="sng" dirty="0" smtClean="0">
              <a:solidFill>
                <a:schemeClr val="tx1"/>
              </a:solidFill>
              <a:effectLst>
                <a:outerShdw blurRad="38100" dist="38100" dir="2700000" algn="tl">
                  <a:srgbClr val="000000">
                    <a:alpha val="43137"/>
                  </a:srgbClr>
                </a:outerShdw>
              </a:effectLst>
            </a:rPr>
            <a:t>2 ЭТАП</a:t>
          </a:r>
          <a:r>
            <a:rPr lang="ru-RU" sz="2800" u="sng" dirty="0" smtClean="0">
              <a:solidFill>
                <a:schemeClr val="tx1"/>
              </a:solidFill>
              <a:effectLst>
                <a:outerShdw blurRad="38100" dist="38100" dir="2700000" algn="tl">
                  <a:srgbClr val="000000">
                    <a:alpha val="43137"/>
                  </a:srgbClr>
                </a:outerShdw>
              </a:effectLst>
            </a:rPr>
            <a:t/>
          </a:r>
          <a:br>
            <a:rPr lang="ru-RU" sz="2800" u="sng" dirty="0" smtClean="0">
              <a:solidFill>
                <a:schemeClr val="tx1"/>
              </a:solidFill>
              <a:effectLst>
                <a:outerShdw blurRad="38100" dist="38100" dir="2700000" algn="tl">
                  <a:srgbClr val="000000">
                    <a:alpha val="43137"/>
                  </a:srgbClr>
                </a:outerShdw>
              </a:effectLst>
            </a:rPr>
          </a:br>
          <a:r>
            <a:rPr lang="ru-RU" sz="2800" b="1" dirty="0" smtClean="0">
              <a:solidFill>
                <a:schemeClr val="tx1"/>
              </a:solidFill>
            </a:rPr>
            <a:t>Когда:</a:t>
          </a:r>
          <a:r>
            <a:rPr lang="ru-RU" sz="2800" dirty="0" smtClean="0">
              <a:solidFill>
                <a:schemeClr val="tx1"/>
              </a:solidFill>
            </a:rPr>
            <a:t> при рассмотрении 2-х частей заявок</a:t>
          </a:r>
          <a:br>
            <a:rPr lang="ru-RU" sz="2800" dirty="0" smtClean="0">
              <a:solidFill>
                <a:schemeClr val="tx1"/>
              </a:solidFill>
            </a:rPr>
          </a:br>
          <a:r>
            <a:rPr lang="ru-RU" sz="2800" b="1" dirty="0" smtClean="0">
              <a:solidFill>
                <a:schemeClr val="tx1"/>
              </a:solidFill>
            </a:rPr>
            <a:t>Кто:</a:t>
          </a:r>
          <a:r>
            <a:rPr lang="ru-RU" sz="2800" dirty="0" smtClean="0">
              <a:solidFill>
                <a:schemeClr val="tx1"/>
              </a:solidFill>
            </a:rPr>
            <a:t> комиссия</a:t>
          </a:r>
          <a:br>
            <a:rPr lang="ru-RU" sz="2800" dirty="0" smtClean="0">
              <a:solidFill>
                <a:schemeClr val="tx1"/>
              </a:solidFill>
            </a:rPr>
          </a:br>
          <a:r>
            <a:rPr lang="ru-RU" sz="2000" i="1" dirty="0" smtClean="0">
              <a:solidFill>
                <a:schemeClr val="tx1"/>
              </a:solidFill>
            </a:rPr>
            <a:t>ст.69 44-ФЗ</a:t>
          </a:r>
          <a:endParaRPr lang="ru-RU" sz="2000" i="1" dirty="0">
            <a:solidFill>
              <a:schemeClr val="tx1"/>
            </a:solidFill>
          </a:endParaRPr>
        </a:p>
      </dgm:t>
    </dgm:pt>
    <dgm:pt modelId="{9637B1F0-277E-446D-92E8-A85FC54BAABE}" type="parTrans" cxnId="{CC276638-9ED8-4889-A1A4-D80ECACE432F}">
      <dgm:prSet/>
      <dgm:spPr/>
      <dgm:t>
        <a:bodyPr/>
        <a:lstStyle/>
        <a:p>
          <a:endParaRPr lang="ru-RU">
            <a:solidFill>
              <a:schemeClr val="tx1"/>
            </a:solidFill>
          </a:endParaRPr>
        </a:p>
      </dgm:t>
    </dgm:pt>
    <dgm:pt modelId="{A1467071-93E5-4824-9DC9-BB9F00C4D6B1}" type="sibTrans" cxnId="{CC276638-9ED8-4889-A1A4-D80ECACE432F}">
      <dgm:prSet/>
      <dgm:spPr/>
      <dgm:t>
        <a:bodyPr/>
        <a:lstStyle/>
        <a:p>
          <a:endParaRPr lang="ru-RU">
            <a:solidFill>
              <a:schemeClr val="tx1"/>
            </a:solidFill>
          </a:endParaRPr>
        </a:p>
      </dgm:t>
    </dgm:pt>
    <dgm:pt modelId="{DE7A2D95-584C-4B27-B39E-6151E09F27F5}" type="pres">
      <dgm:prSet presAssocID="{399B4706-1D71-4DE2-9DAF-9E15BF20A038}" presName="Name0" presStyleCnt="0">
        <dgm:presLayoutVars>
          <dgm:dir/>
          <dgm:animLvl val="lvl"/>
          <dgm:resizeHandles val="exact"/>
        </dgm:presLayoutVars>
      </dgm:prSet>
      <dgm:spPr/>
    </dgm:pt>
    <dgm:pt modelId="{D0158130-EE5E-4207-8D06-9D49BE40E26A}" type="pres">
      <dgm:prSet presAssocID="{DFD8100B-AA1B-4950-A8BA-4F8846A2BC6F}" presName="parTxOnly" presStyleLbl="node1" presStyleIdx="0" presStyleCnt="2">
        <dgm:presLayoutVars>
          <dgm:chMax val="0"/>
          <dgm:chPref val="0"/>
          <dgm:bulletEnabled val="1"/>
        </dgm:presLayoutVars>
      </dgm:prSet>
      <dgm:spPr/>
      <dgm:t>
        <a:bodyPr/>
        <a:lstStyle/>
        <a:p>
          <a:endParaRPr lang="ru-RU"/>
        </a:p>
      </dgm:t>
    </dgm:pt>
    <dgm:pt modelId="{046110F7-2DCC-4204-AAE4-111B9CB668E4}" type="pres">
      <dgm:prSet presAssocID="{796333E4-F658-4537-A7E9-34F8E09B90E2}" presName="parTxOnlySpace" presStyleCnt="0"/>
      <dgm:spPr/>
    </dgm:pt>
    <dgm:pt modelId="{82B917BD-2D02-421D-807B-BCD852B07C7F}" type="pres">
      <dgm:prSet presAssocID="{58A05365-C63E-4678-A3F5-96F4ADDB4426}" presName="parTxOnly" presStyleLbl="node1" presStyleIdx="1" presStyleCnt="2">
        <dgm:presLayoutVars>
          <dgm:chMax val="0"/>
          <dgm:chPref val="0"/>
          <dgm:bulletEnabled val="1"/>
        </dgm:presLayoutVars>
      </dgm:prSet>
      <dgm:spPr/>
      <dgm:t>
        <a:bodyPr/>
        <a:lstStyle/>
        <a:p>
          <a:endParaRPr lang="ru-RU"/>
        </a:p>
      </dgm:t>
    </dgm:pt>
  </dgm:ptLst>
  <dgm:cxnLst>
    <dgm:cxn modelId="{3914B9AC-3BB5-41FC-9B0E-5CD6F5B462D1}" type="presOf" srcId="{399B4706-1D71-4DE2-9DAF-9E15BF20A038}" destId="{DE7A2D95-584C-4B27-B39E-6151E09F27F5}" srcOrd="0" destOrd="0" presId="urn:microsoft.com/office/officeart/2005/8/layout/chevron1"/>
    <dgm:cxn modelId="{3AEEE39C-D8EF-4A68-92DB-EEAC19C8C5BA}" srcId="{399B4706-1D71-4DE2-9DAF-9E15BF20A038}" destId="{DFD8100B-AA1B-4950-A8BA-4F8846A2BC6F}" srcOrd="0" destOrd="0" parTransId="{846702AF-3394-4BC2-BB4A-5B3B40A478E8}" sibTransId="{796333E4-F658-4537-A7E9-34F8E09B90E2}"/>
    <dgm:cxn modelId="{291EDC17-599D-490F-B661-044DCB008F03}" type="presOf" srcId="{58A05365-C63E-4678-A3F5-96F4ADDB4426}" destId="{82B917BD-2D02-421D-807B-BCD852B07C7F}" srcOrd="0" destOrd="0" presId="urn:microsoft.com/office/officeart/2005/8/layout/chevron1"/>
    <dgm:cxn modelId="{CC276638-9ED8-4889-A1A4-D80ECACE432F}" srcId="{399B4706-1D71-4DE2-9DAF-9E15BF20A038}" destId="{58A05365-C63E-4678-A3F5-96F4ADDB4426}" srcOrd="1" destOrd="0" parTransId="{9637B1F0-277E-446D-92E8-A85FC54BAABE}" sibTransId="{A1467071-93E5-4824-9DC9-BB9F00C4D6B1}"/>
    <dgm:cxn modelId="{3FCA6999-43BC-427B-B97B-53B6B2039BE7}" type="presOf" srcId="{DFD8100B-AA1B-4950-A8BA-4F8846A2BC6F}" destId="{D0158130-EE5E-4207-8D06-9D49BE40E26A}" srcOrd="0" destOrd="0" presId="urn:microsoft.com/office/officeart/2005/8/layout/chevron1"/>
    <dgm:cxn modelId="{248AD9D8-79F3-4B2B-B40F-3DE276484167}" type="presParOf" srcId="{DE7A2D95-584C-4B27-B39E-6151E09F27F5}" destId="{D0158130-EE5E-4207-8D06-9D49BE40E26A}" srcOrd="0" destOrd="0" presId="urn:microsoft.com/office/officeart/2005/8/layout/chevron1"/>
    <dgm:cxn modelId="{DC619DF6-A757-4718-9BFE-EB4637744893}" type="presParOf" srcId="{DE7A2D95-584C-4B27-B39E-6151E09F27F5}" destId="{046110F7-2DCC-4204-AAE4-111B9CB668E4}" srcOrd="1" destOrd="0" presId="urn:microsoft.com/office/officeart/2005/8/layout/chevron1"/>
    <dgm:cxn modelId="{9DF074B1-D5CD-4AC3-A19F-9442001F02BD}" type="presParOf" srcId="{DE7A2D95-584C-4B27-B39E-6151E09F27F5}" destId="{82B917BD-2D02-421D-807B-BCD852B07C7F}"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9B4706-1D71-4DE2-9DAF-9E15BF20A038}" type="doc">
      <dgm:prSet loTypeId="urn:microsoft.com/office/officeart/2005/8/layout/chevron1" loCatId="process" qsTypeId="urn:microsoft.com/office/officeart/2005/8/quickstyle/simple1" qsCatId="simple" csTypeId="urn:microsoft.com/office/officeart/2005/8/colors/colorful5" csCatId="colorful" phldr="1"/>
      <dgm:spPr/>
    </dgm:pt>
    <dgm:pt modelId="{DFD8100B-AA1B-4950-A8BA-4F8846A2BC6F}">
      <dgm:prSet phldrT="[Текст]" custT="1"/>
      <dgm:spPr>
        <a:solidFill>
          <a:schemeClr val="accent5">
            <a:hueOff val="0"/>
            <a:satOff val="0"/>
            <a:lumOff val="0"/>
            <a:alpha val="60000"/>
          </a:schemeClr>
        </a:solidFill>
      </dgm:spPr>
      <dgm:t>
        <a:bodyPr/>
        <a:lstStyle/>
        <a:p>
          <a:r>
            <a:rPr lang="ru-RU" sz="2800" b="1" u="sng" dirty="0" smtClean="0">
              <a:solidFill>
                <a:schemeClr val="tx1"/>
              </a:solidFill>
              <a:effectLst>
                <a:outerShdw blurRad="38100" dist="38100" dir="2700000" algn="tl">
                  <a:srgbClr val="000000">
                    <a:alpha val="43137"/>
                  </a:srgbClr>
                </a:outerShdw>
              </a:effectLst>
            </a:rPr>
            <a:t>1 ЭТАП</a:t>
          </a:r>
          <a:endParaRPr lang="ru-RU" sz="2000" i="1" dirty="0">
            <a:solidFill>
              <a:schemeClr val="tx1"/>
            </a:solidFill>
          </a:endParaRPr>
        </a:p>
      </dgm:t>
    </dgm:pt>
    <dgm:pt modelId="{846702AF-3394-4BC2-BB4A-5B3B40A478E8}" type="parTrans" cxnId="{3AEEE39C-D8EF-4A68-92DB-EEAC19C8C5BA}">
      <dgm:prSet/>
      <dgm:spPr/>
      <dgm:t>
        <a:bodyPr/>
        <a:lstStyle/>
        <a:p>
          <a:endParaRPr lang="ru-RU">
            <a:solidFill>
              <a:schemeClr val="tx1"/>
            </a:solidFill>
          </a:endParaRPr>
        </a:p>
      </dgm:t>
    </dgm:pt>
    <dgm:pt modelId="{796333E4-F658-4537-A7E9-34F8E09B90E2}" type="sibTrans" cxnId="{3AEEE39C-D8EF-4A68-92DB-EEAC19C8C5BA}">
      <dgm:prSet/>
      <dgm:spPr/>
      <dgm:t>
        <a:bodyPr/>
        <a:lstStyle/>
        <a:p>
          <a:endParaRPr lang="ru-RU">
            <a:solidFill>
              <a:schemeClr val="tx1"/>
            </a:solidFill>
          </a:endParaRPr>
        </a:p>
      </dgm:t>
    </dgm:pt>
    <dgm:pt modelId="{58A05365-C63E-4678-A3F5-96F4ADDB4426}">
      <dgm:prSet phldrT="[Текст]" custT="1"/>
      <dgm:spPr>
        <a:solidFill>
          <a:schemeClr val="accent5">
            <a:hueOff val="-7353344"/>
            <a:satOff val="-10228"/>
            <a:lumOff val="-3922"/>
            <a:alpha val="60000"/>
          </a:schemeClr>
        </a:solidFill>
      </dgm:spPr>
      <dgm:t>
        <a:bodyPr/>
        <a:lstStyle/>
        <a:p>
          <a:r>
            <a:rPr lang="ru-RU" sz="2800" b="1" u="sng" dirty="0" smtClean="0">
              <a:solidFill>
                <a:schemeClr val="tx1"/>
              </a:solidFill>
              <a:effectLst>
                <a:outerShdw blurRad="38100" dist="38100" dir="2700000" algn="tl">
                  <a:srgbClr val="000000">
                    <a:alpha val="43137"/>
                  </a:srgbClr>
                </a:outerShdw>
              </a:effectLst>
            </a:rPr>
            <a:t>2 ЭТАП</a:t>
          </a:r>
          <a:endParaRPr lang="ru-RU" sz="2000" i="1" dirty="0">
            <a:solidFill>
              <a:schemeClr val="tx1"/>
            </a:solidFill>
          </a:endParaRPr>
        </a:p>
      </dgm:t>
    </dgm:pt>
    <dgm:pt modelId="{9637B1F0-277E-446D-92E8-A85FC54BAABE}" type="parTrans" cxnId="{CC276638-9ED8-4889-A1A4-D80ECACE432F}">
      <dgm:prSet/>
      <dgm:spPr/>
      <dgm:t>
        <a:bodyPr/>
        <a:lstStyle/>
        <a:p>
          <a:endParaRPr lang="ru-RU">
            <a:solidFill>
              <a:schemeClr val="tx1"/>
            </a:solidFill>
          </a:endParaRPr>
        </a:p>
      </dgm:t>
    </dgm:pt>
    <dgm:pt modelId="{A1467071-93E5-4824-9DC9-BB9F00C4D6B1}" type="sibTrans" cxnId="{CC276638-9ED8-4889-A1A4-D80ECACE432F}">
      <dgm:prSet/>
      <dgm:spPr/>
      <dgm:t>
        <a:bodyPr/>
        <a:lstStyle/>
        <a:p>
          <a:endParaRPr lang="ru-RU">
            <a:solidFill>
              <a:schemeClr val="tx1"/>
            </a:solidFill>
          </a:endParaRPr>
        </a:p>
      </dgm:t>
    </dgm:pt>
    <dgm:pt modelId="{DE7A2D95-584C-4B27-B39E-6151E09F27F5}" type="pres">
      <dgm:prSet presAssocID="{399B4706-1D71-4DE2-9DAF-9E15BF20A038}" presName="Name0" presStyleCnt="0">
        <dgm:presLayoutVars>
          <dgm:dir/>
          <dgm:animLvl val="lvl"/>
          <dgm:resizeHandles val="exact"/>
        </dgm:presLayoutVars>
      </dgm:prSet>
      <dgm:spPr/>
    </dgm:pt>
    <dgm:pt modelId="{D0158130-EE5E-4207-8D06-9D49BE40E26A}" type="pres">
      <dgm:prSet presAssocID="{DFD8100B-AA1B-4950-A8BA-4F8846A2BC6F}" presName="parTxOnly" presStyleLbl="node1" presStyleIdx="0" presStyleCnt="2">
        <dgm:presLayoutVars>
          <dgm:chMax val="0"/>
          <dgm:chPref val="0"/>
          <dgm:bulletEnabled val="1"/>
        </dgm:presLayoutVars>
      </dgm:prSet>
      <dgm:spPr/>
      <dgm:t>
        <a:bodyPr/>
        <a:lstStyle/>
        <a:p>
          <a:endParaRPr lang="ru-RU"/>
        </a:p>
      </dgm:t>
    </dgm:pt>
    <dgm:pt modelId="{046110F7-2DCC-4204-AAE4-111B9CB668E4}" type="pres">
      <dgm:prSet presAssocID="{796333E4-F658-4537-A7E9-34F8E09B90E2}" presName="parTxOnlySpace" presStyleCnt="0"/>
      <dgm:spPr/>
    </dgm:pt>
    <dgm:pt modelId="{82B917BD-2D02-421D-807B-BCD852B07C7F}" type="pres">
      <dgm:prSet presAssocID="{58A05365-C63E-4678-A3F5-96F4ADDB4426}" presName="parTxOnly" presStyleLbl="node1" presStyleIdx="1" presStyleCnt="2">
        <dgm:presLayoutVars>
          <dgm:chMax val="0"/>
          <dgm:chPref val="0"/>
          <dgm:bulletEnabled val="1"/>
        </dgm:presLayoutVars>
      </dgm:prSet>
      <dgm:spPr/>
      <dgm:t>
        <a:bodyPr/>
        <a:lstStyle/>
        <a:p>
          <a:endParaRPr lang="ru-RU"/>
        </a:p>
      </dgm:t>
    </dgm:pt>
  </dgm:ptLst>
  <dgm:cxnLst>
    <dgm:cxn modelId="{3914B9AC-3BB5-41FC-9B0E-5CD6F5B462D1}" type="presOf" srcId="{399B4706-1D71-4DE2-9DAF-9E15BF20A038}" destId="{DE7A2D95-584C-4B27-B39E-6151E09F27F5}" srcOrd="0" destOrd="0" presId="urn:microsoft.com/office/officeart/2005/8/layout/chevron1"/>
    <dgm:cxn modelId="{3AEEE39C-D8EF-4A68-92DB-EEAC19C8C5BA}" srcId="{399B4706-1D71-4DE2-9DAF-9E15BF20A038}" destId="{DFD8100B-AA1B-4950-A8BA-4F8846A2BC6F}" srcOrd="0" destOrd="0" parTransId="{846702AF-3394-4BC2-BB4A-5B3B40A478E8}" sibTransId="{796333E4-F658-4537-A7E9-34F8E09B90E2}"/>
    <dgm:cxn modelId="{291EDC17-599D-490F-B661-044DCB008F03}" type="presOf" srcId="{58A05365-C63E-4678-A3F5-96F4ADDB4426}" destId="{82B917BD-2D02-421D-807B-BCD852B07C7F}" srcOrd="0" destOrd="0" presId="urn:microsoft.com/office/officeart/2005/8/layout/chevron1"/>
    <dgm:cxn modelId="{CC276638-9ED8-4889-A1A4-D80ECACE432F}" srcId="{399B4706-1D71-4DE2-9DAF-9E15BF20A038}" destId="{58A05365-C63E-4678-A3F5-96F4ADDB4426}" srcOrd="1" destOrd="0" parTransId="{9637B1F0-277E-446D-92E8-A85FC54BAABE}" sibTransId="{A1467071-93E5-4824-9DC9-BB9F00C4D6B1}"/>
    <dgm:cxn modelId="{3FCA6999-43BC-427B-B97B-53B6B2039BE7}" type="presOf" srcId="{DFD8100B-AA1B-4950-A8BA-4F8846A2BC6F}" destId="{D0158130-EE5E-4207-8D06-9D49BE40E26A}" srcOrd="0" destOrd="0" presId="urn:microsoft.com/office/officeart/2005/8/layout/chevron1"/>
    <dgm:cxn modelId="{248AD9D8-79F3-4B2B-B40F-3DE276484167}" type="presParOf" srcId="{DE7A2D95-584C-4B27-B39E-6151E09F27F5}" destId="{D0158130-EE5E-4207-8D06-9D49BE40E26A}" srcOrd="0" destOrd="0" presId="urn:microsoft.com/office/officeart/2005/8/layout/chevron1"/>
    <dgm:cxn modelId="{DC619DF6-A757-4718-9BFE-EB4637744893}" type="presParOf" srcId="{DE7A2D95-584C-4B27-B39E-6151E09F27F5}" destId="{046110F7-2DCC-4204-AAE4-111B9CB668E4}" srcOrd="1" destOrd="0" presId="urn:microsoft.com/office/officeart/2005/8/layout/chevron1"/>
    <dgm:cxn modelId="{9DF074B1-D5CD-4AC3-A19F-9442001F02BD}" type="presParOf" srcId="{DE7A2D95-584C-4B27-B39E-6151E09F27F5}" destId="{82B917BD-2D02-421D-807B-BCD852B07C7F}"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9B4706-1D71-4DE2-9DAF-9E15BF20A038}" type="doc">
      <dgm:prSet loTypeId="urn:microsoft.com/office/officeart/2005/8/layout/chevron1" loCatId="process" qsTypeId="urn:microsoft.com/office/officeart/2005/8/quickstyle/simple1" qsCatId="simple" csTypeId="urn:microsoft.com/office/officeart/2005/8/colors/colorful5" csCatId="colorful" phldr="1"/>
      <dgm:spPr/>
    </dgm:pt>
    <dgm:pt modelId="{DFD8100B-AA1B-4950-A8BA-4F8846A2BC6F}">
      <dgm:prSet phldrT="[Текст]" custT="1"/>
      <dgm:spPr>
        <a:solidFill>
          <a:schemeClr val="accent5">
            <a:hueOff val="0"/>
            <a:satOff val="0"/>
            <a:lumOff val="0"/>
            <a:alpha val="60000"/>
          </a:schemeClr>
        </a:solidFill>
      </dgm:spPr>
      <dgm:t>
        <a:bodyPr/>
        <a:lstStyle/>
        <a:p>
          <a:r>
            <a:rPr lang="ru-RU" sz="2800" b="1" u="sng" dirty="0" smtClean="0">
              <a:solidFill>
                <a:schemeClr val="tx1"/>
              </a:solidFill>
              <a:effectLst>
                <a:outerShdw blurRad="38100" dist="38100" dir="2700000" algn="tl">
                  <a:srgbClr val="000000">
                    <a:alpha val="43137"/>
                  </a:srgbClr>
                </a:outerShdw>
              </a:effectLst>
            </a:rPr>
            <a:t>1 ЭТАП</a:t>
          </a:r>
          <a:endParaRPr lang="ru-RU" sz="2000" i="1" dirty="0">
            <a:solidFill>
              <a:schemeClr val="tx1"/>
            </a:solidFill>
          </a:endParaRPr>
        </a:p>
      </dgm:t>
    </dgm:pt>
    <dgm:pt modelId="{846702AF-3394-4BC2-BB4A-5B3B40A478E8}" type="parTrans" cxnId="{3AEEE39C-D8EF-4A68-92DB-EEAC19C8C5BA}">
      <dgm:prSet/>
      <dgm:spPr/>
      <dgm:t>
        <a:bodyPr/>
        <a:lstStyle/>
        <a:p>
          <a:endParaRPr lang="ru-RU">
            <a:solidFill>
              <a:schemeClr val="tx1"/>
            </a:solidFill>
          </a:endParaRPr>
        </a:p>
      </dgm:t>
    </dgm:pt>
    <dgm:pt modelId="{796333E4-F658-4537-A7E9-34F8E09B90E2}" type="sibTrans" cxnId="{3AEEE39C-D8EF-4A68-92DB-EEAC19C8C5BA}">
      <dgm:prSet/>
      <dgm:spPr/>
      <dgm:t>
        <a:bodyPr/>
        <a:lstStyle/>
        <a:p>
          <a:endParaRPr lang="ru-RU">
            <a:solidFill>
              <a:schemeClr val="tx1"/>
            </a:solidFill>
          </a:endParaRPr>
        </a:p>
      </dgm:t>
    </dgm:pt>
    <dgm:pt modelId="{58A05365-C63E-4678-A3F5-96F4ADDB4426}">
      <dgm:prSet phldrT="[Текст]" custT="1"/>
      <dgm:spPr>
        <a:solidFill>
          <a:schemeClr val="accent5">
            <a:hueOff val="-7353344"/>
            <a:satOff val="-10228"/>
            <a:lumOff val="-3922"/>
            <a:alpha val="60000"/>
          </a:schemeClr>
        </a:solidFill>
      </dgm:spPr>
      <dgm:t>
        <a:bodyPr/>
        <a:lstStyle/>
        <a:p>
          <a:r>
            <a:rPr lang="ru-RU" sz="2800" b="1" u="sng" dirty="0" smtClean="0">
              <a:solidFill>
                <a:schemeClr val="tx1"/>
              </a:solidFill>
              <a:effectLst>
                <a:outerShdw blurRad="38100" dist="38100" dir="2700000" algn="tl">
                  <a:srgbClr val="000000">
                    <a:alpha val="43137"/>
                  </a:srgbClr>
                </a:outerShdw>
              </a:effectLst>
            </a:rPr>
            <a:t>2 ЭТАП</a:t>
          </a:r>
          <a:endParaRPr lang="ru-RU" sz="2000" i="1" dirty="0">
            <a:solidFill>
              <a:schemeClr val="tx1"/>
            </a:solidFill>
          </a:endParaRPr>
        </a:p>
      </dgm:t>
    </dgm:pt>
    <dgm:pt modelId="{9637B1F0-277E-446D-92E8-A85FC54BAABE}" type="parTrans" cxnId="{CC276638-9ED8-4889-A1A4-D80ECACE432F}">
      <dgm:prSet/>
      <dgm:spPr/>
      <dgm:t>
        <a:bodyPr/>
        <a:lstStyle/>
        <a:p>
          <a:endParaRPr lang="ru-RU">
            <a:solidFill>
              <a:schemeClr val="tx1"/>
            </a:solidFill>
          </a:endParaRPr>
        </a:p>
      </dgm:t>
    </dgm:pt>
    <dgm:pt modelId="{A1467071-93E5-4824-9DC9-BB9F00C4D6B1}" type="sibTrans" cxnId="{CC276638-9ED8-4889-A1A4-D80ECACE432F}">
      <dgm:prSet/>
      <dgm:spPr/>
      <dgm:t>
        <a:bodyPr/>
        <a:lstStyle/>
        <a:p>
          <a:endParaRPr lang="ru-RU">
            <a:solidFill>
              <a:schemeClr val="tx1"/>
            </a:solidFill>
          </a:endParaRPr>
        </a:p>
      </dgm:t>
    </dgm:pt>
    <dgm:pt modelId="{DE7A2D95-584C-4B27-B39E-6151E09F27F5}" type="pres">
      <dgm:prSet presAssocID="{399B4706-1D71-4DE2-9DAF-9E15BF20A038}" presName="Name0" presStyleCnt="0">
        <dgm:presLayoutVars>
          <dgm:dir/>
          <dgm:animLvl val="lvl"/>
          <dgm:resizeHandles val="exact"/>
        </dgm:presLayoutVars>
      </dgm:prSet>
      <dgm:spPr/>
    </dgm:pt>
    <dgm:pt modelId="{D0158130-EE5E-4207-8D06-9D49BE40E26A}" type="pres">
      <dgm:prSet presAssocID="{DFD8100B-AA1B-4950-A8BA-4F8846A2BC6F}" presName="parTxOnly" presStyleLbl="node1" presStyleIdx="0" presStyleCnt="2">
        <dgm:presLayoutVars>
          <dgm:chMax val="0"/>
          <dgm:chPref val="0"/>
          <dgm:bulletEnabled val="1"/>
        </dgm:presLayoutVars>
      </dgm:prSet>
      <dgm:spPr/>
      <dgm:t>
        <a:bodyPr/>
        <a:lstStyle/>
        <a:p>
          <a:endParaRPr lang="ru-RU"/>
        </a:p>
      </dgm:t>
    </dgm:pt>
    <dgm:pt modelId="{046110F7-2DCC-4204-AAE4-111B9CB668E4}" type="pres">
      <dgm:prSet presAssocID="{796333E4-F658-4537-A7E9-34F8E09B90E2}" presName="parTxOnlySpace" presStyleCnt="0"/>
      <dgm:spPr/>
    </dgm:pt>
    <dgm:pt modelId="{82B917BD-2D02-421D-807B-BCD852B07C7F}" type="pres">
      <dgm:prSet presAssocID="{58A05365-C63E-4678-A3F5-96F4ADDB4426}" presName="parTxOnly" presStyleLbl="node1" presStyleIdx="1" presStyleCnt="2">
        <dgm:presLayoutVars>
          <dgm:chMax val="0"/>
          <dgm:chPref val="0"/>
          <dgm:bulletEnabled val="1"/>
        </dgm:presLayoutVars>
      </dgm:prSet>
      <dgm:spPr/>
      <dgm:t>
        <a:bodyPr/>
        <a:lstStyle/>
        <a:p>
          <a:endParaRPr lang="ru-RU"/>
        </a:p>
      </dgm:t>
    </dgm:pt>
  </dgm:ptLst>
  <dgm:cxnLst>
    <dgm:cxn modelId="{3914B9AC-3BB5-41FC-9B0E-5CD6F5B462D1}" type="presOf" srcId="{399B4706-1D71-4DE2-9DAF-9E15BF20A038}" destId="{DE7A2D95-584C-4B27-B39E-6151E09F27F5}" srcOrd="0" destOrd="0" presId="urn:microsoft.com/office/officeart/2005/8/layout/chevron1"/>
    <dgm:cxn modelId="{3AEEE39C-D8EF-4A68-92DB-EEAC19C8C5BA}" srcId="{399B4706-1D71-4DE2-9DAF-9E15BF20A038}" destId="{DFD8100B-AA1B-4950-A8BA-4F8846A2BC6F}" srcOrd="0" destOrd="0" parTransId="{846702AF-3394-4BC2-BB4A-5B3B40A478E8}" sibTransId="{796333E4-F658-4537-A7E9-34F8E09B90E2}"/>
    <dgm:cxn modelId="{291EDC17-599D-490F-B661-044DCB008F03}" type="presOf" srcId="{58A05365-C63E-4678-A3F5-96F4ADDB4426}" destId="{82B917BD-2D02-421D-807B-BCD852B07C7F}" srcOrd="0" destOrd="0" presId="urn:microsoft.com/office/officeart/2005/8/layout/chevron1"/>
    <dgm:cxn modelId="{CC276638-9ED8-4889-A1A4-D80ECACE432F}" srcId="{399B4706-1D71-4DE2-9DAF-9E15BF20A038}" destId="{58A05365-C63E-4678-A3F5-96F4ADDB4426}" srcOrd="1" destOrd="0" parTransId="{9637B1F0-277E-446D-92E8-A85FC54BAABE}" sibTransId="{A1467071-93E5-4824-9DC9-BB9F00C4D6B1}"/>
    <dgm:cxn modelId="{3FCA6999-43BC-427B-B97B-53B6B2039BE7}" type="presOf" srcId="{DFD8100B-AA1B-4950-A8BA-4F8846A2BC6F}" destId="{D0158130-EE5E-4207-8D06-9D49BE40E26A}" srcOrd="0" destOrd="0" presId="urn:microsoft.com/office/officeart/2005/8/layout/chevron1"/>
    <dgm:cxn modelId="{248AD9D8-79F3-4B2B-B40F-3DE276484167}" type="presParOf" srcId="{DE7A2D95-584C-4B27-B39E-6151E09F27F5}" destId="{D0158130-EE5E-4207-8D06-9D49BE40E26A}" srcOrd="0" destOrd="0" presId="urn:microsoft.com/office/officeart/2005/8/layout/chevron1"/>
    <dgm:cxn modelId="{DC619DF6-A757-4718-9BFE-EB4637744893}" type="presParOf" srcId="{DE7A2D95-584C-4B27-B39E-6151E09F27F5}" destId="{046110F7-2DCC-4204-AAE4-111B9CB668E4}" srcOrd="1" destOrd="0" presId="urn:microsoft.com/office/officeart/2005/8/layout/chevron1"/>
    <dgm:cxn modelId="{9DF074B1-D5CD-4AC3-A19F-9442001F02BD}" type="presParOf" srcId="{DE7A2D95-584C-4B27-B39E-6151E09F27F5}" destId="{82B917BD-2D02-421D-807B-BCD852B07C7F}"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C2F442-BA85-41A5-9A04-5FEE809C37D5}" type="doc">
      <dgm:prSet loTypeId="urn:microsoft.com/office/officeart/2005/8/layout/hierarchy1" loCatId="hierarchy" qsTypeId="urn:microsoft.com/office/officeart/2005/8/quickstyle/simple1" qsCatId="simple" csTypeId="urn:microsoft.com/office/officeart/2005/8/colors/accent3_1" csCatId="accent3" phldr="1"/>
      <dgm:spPr/>
      <dgm:t>
        <a:bodyPr/>
        <a:lstStyle/>
        <a:p>
          <a:endParaRPr lang="ru-RU"/>
        </a:p>
      </dgm:t>
    </dgm:pt>
    <dgm:pt modelId="{B3463EC2-789B-4C31-AC2B-FF836229CF48}">
      <dgm:prSet phldrT="[Текст]"/>
      <dgm:spPr/>
      <dgm:t>
        <a:bodyPr/>
        <a:lstStyle/>
        <a:p>
          <a:r>
            <a:rPr lang="ru-RU" dirty="0" smtClean="0"/>
            <a:t>НМЦК</a:t>
          </a:r>
          <a:endParaRPr lang="ru-RU" dirty="0"/>
        </a:p>
      </dgm:t>
    </dgm:pt>
    <dgm:pt modelId="{3243A40C-792B-433E-A680-FC5814FC80D3}" type="parTrans" cxnId="{9DFB72E8-D399-45A2-992C-CC35189D2AA1}">
      <dgm:prSet/>
      <dgm:spPr/>
      <dgm:t>
        <a:bodyPr/>
        <a:lstStyle/>
        <a:p>
          <a:endParaRPr lang="ru-RU"/>
        </a:p>
      </dgm:t>
    </dgm:pt>
    <dgm:pt modelId="{5EC11CB5-BB7A-427A-A5CE-5C937E79D51D}" type="sibTrans" cxnId="{9DFB72E8-D399-45A2-992C-CC35189D2AA1}">
      <dgm:prSet/>
      <dgm:spPr/>
      <dgm:t>
        <a:bodyPr/>
        <a:lstStyle/>
        <a:p>
          <a:endParaRPr lang="ru-RU"/>
        </a:p>
      </dgm:t>
    </dgm:pt>
    <dgm:pt modelId="{794F7FED-B76C-4BB0-A558-F7BB07FE340D}">
      <dgm:prSet phldrT="[Текст]" custT="1"/>
      <dgm:spPr/>
      <dgm:t>
        <a:bodyPr/>
        <a:lstStyle/>
        <a:p>
          <a:r>
            <a:rPr lang="ru-RU" sz="1800" b="1" smtClean="0"/>
            <a:t>До 20 млн.руб.</a:t>
          </a:r>
          <a:endParaRPr lang="ru-RU" sz="1800" b="1" dirty="0"/>
        </a:p>
      </dgm:t>
    </dgm:pt>
    <dgm:pt modelId="{92F08F64-354C-4484-92C6-BDEC11EC8D48}" type="parTrans" cxnId="{C2C12645-22F4-498B-AE98-482A88C03395}">
      <dgm:prSet/>
      <dgm:spPr/>
      <dgm:t>
        <a:bodyPr/>
        <a:lstStyle/>
        <a:p>
          <a:endParaRPr lang="ru-RU"/>
        </a:p>
      </dgm:t>
    </dgm:pt>
    <dgm:pt modelId="{9641E274-D1E3-4103-B653-F4DDECCC322D}" type="sibTrans" cxnId="{C2C12645-22F4-498B-AE98-482A88C03395}">
      <dgm:prSet/>
      <dgm:spPr/>
      <dgm:t>
        <a:bodyPr/>
        <a:lstStyle/>
        <a:p>
          <a:endParaRPr lang="ru-RU"/>
        </a:p>
      </dgm:t>
    </dgm:pt>
    <dgm:pt modelId="{70C7EECC-7401-4309-BBC1-CCA453E4D727}">
      <dgm:prSet phldrT="[Текст]" custT="1"/>
      <dgm:spPr/>
      <dgm:t>
        <a:bodyPr/>
        <a:lstStyle/>
        <a:p>
          <a:r>
            <a:rPr lang="ru-RU" sz="2600" dirty="0" smtClean="0"/>
            <a:t>0,5 – 1 % НМЦК</a:t>
          </a:r>
          <a:endParaRPr lang="ru-RU" sz="2600" dirty="0"/>
        </a:p>
      </dgm:t>
    </dgm:pt>
    <dgm:pt modelId="{80217B61-E0B4-4667-9A1D-DDBECEC2D458}" type="parTrans" cxnId="{1A7C1A92-0EE6-46FC-9541-FC8AAE525B2F}">
      <dgm:prSet/>
      <dgm:spPr/>
      <dgm:t>
        <a:bodyPr/>
        <a:lstStyle/>
        <a:p>
          <a:endParaRPr lang="ru-RU"/>
        </a:p>
      </dgm:t>
    </dgm:pt>
    <dgm:pt modelId="{F534BCC2-0A35-44F2-B1BD-0A4D97E19D8B}" type="sibTrans" cxnId="{1A7C1A92-0EE6-46FC-9541-FC8AAE525B2F}">
      <dgm:prSet/>
      <dgm:spPr/>
      <dgm:t>
        <a:bodyPr/>
        <a:lstStyle/>
        <a:p>
          <a:endParaRPr lang="ru-RU"/>
        </a:p>
      </dgm:t>
    </dgm:pt>
    <dgm:pt modelId="{69658FF3-A28A-4ECE-AAA4-E9D27691F09D}">
      <dgm:prSet phldrT="[Текст]" custT="1"/>
      <dgm:spPr/>
      <dgm:t>
        <a:bodyPr/>
        <a:lstStyle/>
        <a:p>
          <a:r>
            <a:rPr lang="en-US" sz="1800" dirty="0" smtClean="0"/>
            <a:t>&gt; 20</a:t>
          </a:r>
          <a:r>
            <a:rPr lang="ru-RU" sz="1800" dirty="0" smtClean="0"/>
            <a:t> </a:t>
          </a:r>
          <a:r>
            <a:rPr lang="ru-RU" sz="1800" dirty="0" err="1" smtClean="0"/>
            <a:t>млн.руб</a:t>
          </a:r>
          <a:r>
            <a:rPr lang="ru-RU" sz="1800" dirty="0" smtClean="0"/>
            <a:t>.</a:t>
          </a:r>
          <a:endParaRPr lang="ru-RU" sz="1800" dirty="0"/>
        </a:p>
      </dgm:t>
    </dgm:pt>
    <dgm:pt modelId="{CB4AD905-E315-4B9A-B600-0F15E7A8F573}" type="parTrans" cxnId="{80DC71FC-0F65-4325-8487-E5A82809A995}">
      <dgm:prSet/>
      <dgm:spPr/>
      <dgm:t>
        <a:bodyPr/>
        <a:lstStyle/>
        <a:p>
          <a:endParaRPr lang="ru-RU"/>
        </a:p>
      </dgm:t>
    </dgm:pt>
    <dgm:pt modelId="{327E2A70-C369-4550-8AE5-5D5F1CBAA24D}" type="sibTrans" cxnId="{80DC71FC-0F65-4325-8487-E5A82809A995}">
      <dgm:prSet/>
      <dgm:spPr/>
      <dgm:t>
        <a:bodyPr/>
        <a:lstStyle/>
        <a:p>
          <a:endParaRPr lang="ru-RU"/>
        </a:p>
      </dgm:t>
    </dgm:pt>
    <dgm:pt modelId="{23EF70D5-E258-4056-A87B-48CE7562DAF6}">
      <dgm:prSet phldrT="[Текст]"/>
      <dgm:spPr/>
      <dgm:t>
        <a:bodyPr/>
        <a:lstStyle/>
        <a:p>
          <a:r>
            <a:rPr lang="ru-RU" dirty="0" smtClean="0"/>
            <a:t>0,5 – 5% НМЦК</a:t>
          </a:r>
          <a:endParaRPr lang="ru-RU" dirty="0"/>
        </a:p>
      </dgm:t>
    </dgm:pt>
    <dgm:pt modelId="{DCFCA4A7-3C30-4B20-92A1-DEF0063AAA6E}" type="parTrans" cxnId="{5942942F-F426-4792-AFC8-7BADF3E40EA1}">
      <dgm:prSet/>
      <dgm:spPr/>
      <dgm:t>
        <a:bodyPr/>
        <a:lstStyle/>
        <a:p>
          <a:endParaRPr lang="ru-RU"/>
        </a:p>
      </dgm:t>
    </dgm:pt>
    <dgm:pt modelId="{591A8F74-9B24-4F80-BF1D-EF023392D9A9}" type="sibTrans" cxnId="{5942942F-F426-4792-AFC8-7BADF3E40EA1}">
      <dgm:prSet/>
      <dgm:spPr/>
      <dgm:t>
        <a:bodyPr/>
        <a:lstStyle/>
        <a:p>
          <a:endParaRPr lang="ru-RU"/>
        </a:p>
      </dgm:t>
    </dgm:pt>
    <dgm:pt modelId="{35BF47A1-8B35-461C-9D8F-BC3F146A009E}" type="pres">
      <dgm:prSet presAssocID="{62C2F442-BA85-41A5-9A04-5FEE809C37D5}" presName="hierChild1" presStyleCnt="0">
        <dgm:presLayoutVars>
          <dgm:chPref val="1"/>
          <dgm:dir/>
          <dgm:animOne val="branch"/>
          <dgm:animLvl val="lvl"/>
          <dgm:resizeHandles/>
        </dgm:presLayoutVars>
      </dgm:prSet>
      <dgm:spPr/>
      <dgm:t>
        <a:bodyPr/>
        <a:lstStyle/>
        <a:p>
          <a:endParaRPr lang="ru-RU"/>
        </a:p>
      </dgm:t>
    </dgm:pt>
    <dgm:pt modelId="{EF5EDD46-4142-48D9-9019-6AE36278998A}" type="pres">
      <dgm:prSet presAssocID="{B3463EC2-789B-4C31-AC2B-FF836229CF48}" presName="hierRoot1" presStyleCnt="0"/>
      <dgm:spPr/>
      <dgm:t>
        <a:bodyPr/>
        <a:lstStyle/>
        <a:p>
          <a:endParaRPr lang="ru-RU"/>
        </a:p>
      </dgm:t>
    </dgm:pt>
    <dgm:pt modelId="{2935FDAE-5EEF-4FCC-82C9-676453693B65}" type="pres">
      <dgm:prSet presAssocID="{B3463EC2-789B-4C31-AC2B-FF836229CF48}" presName="composite" presStyleCnt="0"/>
      <dgm:spPr/>
      <dgm:t>
        <a:bodyPr/>
        <a:lstStyle/>
        <a:p>
          <a:endParaRPr lang="ru-RU"/>
        </a:p>
      </dgm:t>
    </dgm:pt>
    <dgm:pt modelId="{0EF7D232-67C4-4812-BB91-A408D71498FF}" type="pres">
      <dgm:prSet presAssocID="{B3463EC2-789B-4C31-AC2B-FF836229CF48}" presName="background" presStyleLbl="node0" presStyleIdx="0" presStyleCnt="1"/>
      <dgm:spPr/>
      <dgm:t>
        <a:bodyPr/>
        <a:lstStyle/>
        <a:p>
          <a:endParaRPr lang="ru-RU"/>
        </a:p>
      </dgm:t>
    </dgm:pt>
    <dgm:pt modelId="{4D57CB5E-436E-4125-ACC5-EED0B8337740}" type="pres">
      <dgm:prSet presAssocID="{B3463EC2-789B-4C31-AC2B-FF836229CF48}" presName="text" presStyleLbl="fgAcc0" presStyleIdx="0" presStyleCnt="1">
        <dgm:presLayoutVars>
          <dgm:chPref val="3"/>
        </dgm:presLayoutVars>
      </dgm:prSet>
      <dgm:spPr/>
      <dgm:t>
        <a:bodyPr/>
        <a:lstStyle/>
        <a:p>
          <a:endParaRPr lang="ru-RU"/>
        </a:p>
      </dgm:t>
    </dgm:pt>
    <dgm:pt modelId="{97529B2F-1A9F-417F-AA55-BCA1057D0B8E}" type="pres">
      <dgm:prSet presAssocID="{B3463EC2-789B-4C31-AC2B-FF836229CF48}" presName="hierChild2" presStyleCnt="0"/>
      <dgm:spPr/>
      <dgm:t>
        <a:bodyPr/>
        <a:lstStyle/>
        <a:p>
          <a:endParaRPr lang="ru-RU"/>
        </a:p>
      </dgm:t>
    </dgm:pt>
    <dgm:pt modelId="{FAA11DF0-D976-41B0-8646-E736356D4353}" type="pres">
      <dgm:prSet presAssocID="{92F08F64-354C-4484-92C6-BDEC11EC8D48}" presName="Name10" presStyleLbl="parChTrans1D2" presStyleIdx="0" presStyleCnt="2"/>
      <dgm:spPr/>
      <dgm:t>
        <a:bodyPr/>
        <a:lstStyle/>
        <a:p>
          <a:endParaRPr lang="ru-RU"/>
        </a:p>
      </dgm:t>
    </dgm:pt>
    <dgm:pt modelId="{0C7AAAF8-F7C4-433A-B714-2E140A12D488}" type="pres">
      <dgm:prSet presAssocID="{794F7FED-B76C-4BB0-A558-F7BB07FE340D}" presName="hierRoot2" presStyleCnt="0"/>
      <dgm:spPr/>
      <dgm:t>
        <a:bodyPr/>
        <a:lstStyle/>
        <a:p>
          <a:endParaRPr lang="ru-RU"/>
        </a:p>
      </dgm:t>
    </dgm:pt>
    <dgm:pt modelId="{FDDD0AEC-498B-407A-8F41-908E165AC5C0}" type="pres">
      <dgm:prSet presAssocID="{794F7FED-B76C-4BB0-A558-F7BB07FE340D}" presName="composite2" presStyleCnt="0"/>
      <dgm:spPr/>
      <dgm:t>
        <a:bodyPr/>
        <a:lstStyle/>
        <a:p>
          <a:endParaRPr lang="ru-RU"/>
        </a:p>
      </dgm:t>
    </dgm:pt>
    <dgm:pt modelId="{A1AF096D-A050-4068-8F94-5E43804FD5C7}" type="pres">
      <dgm:prSet presAssocID="{794F7FED-B76C-4BB0-A558-F7BB07FE340D}" presName="background2" presStyleLbl="node2" presStyleIdx="0" presStyleCnt="2"/>
      <dgm:spPr/>
      <dgm:t>
        <a:bodyPr/>
        <a:lstStyle/>
        <a:p>
          <a:endParaRPr lang="ru-RU"/>
        </a:p>
      </dgm:t>
    </dgm:pt>
    <dgm:pt modelId="{CC549F00-18F0-4ECC-B35B-F6F22E1B659D}" type="pres">
      <dgm:prSet presAssocID="{794F7FED-B76C-4BB0-A558-F7BB07FE340D}" presName="text2" presStyleLbl="fgAcc2" presStyleIdx="0" presStyleCnt="2" custLinFactNeighborY="-1002">
        <dgm:presLayoutVars>
          <dgm:chPref val="3"/>
        </dgm:presLayoutVars>
      </dgm:prSet>
      <dgm:spPr/>
      <dgm:t>
        <a:bodyPr/>
        <a:lstStyle/>
        <a:p>
          <a:endParaRPr lang="ru-RU"/>
        </a:p>
      </dgm:t>
    </dgm:pt>
    <dgm:pt modelId="{0C03B3F4-8CF8-49FE-8009-632E57FAAD72}" type="pres">
      <dgm:prSet presAssocID="{794F7FED-B76C-4BB0-A558-F7BB07FE340D}" presName="hierChild3" presStyleCnt="0"/>
      <dgm:spPr/>
      <dgm:t>
        <a:bodyPr/>
        <a:lstStyle/>
        <a:p>
          <a:endParaRPr lang="ru-RU"/>
        </a:p>
      </dgm:t>
    </dgm:pt>
    <dgm:pt modelId="{E36DA82D-E77B-42C2-A617-83737D34D452}" type="pres">
      <dgm:prSet presAssocID="{80217B61-E0B4-4667-9A1D-DDBECEC2D458}" presName="Name17" presStyleLbl="parChTrans1D3" presStyleIdx="0" presStyleCnt="2"/>
      <dgm:spPr/>
      <dgm:t>
        <a:bodyPr/>
        <a:lstStyle/>
        <a:p>
          <a:endParaRPr lang="ru-RU"/>
        </a:p>
      </dgm:t>
    </dgm:pt>
    <dgm:pt modelId="{B9D1AB39-CEED-4884-AEE4-A500EBF9EAAF}" type="pres">
      <dgm:prSet presAssocID="{70C7EECC-7401-4309-BBC1-CCA453E4D727}" presName="hierRoot3" presStyleCnt="0"/>
      <dgm:spPr/>
      <dgm:t>
        <a:bodyPr/>
        <a:lstStyle/>
        <a:p>
          <a:endParaRPr lang="ru-RU"/>
        </a:p>
      </dgm:t>
    </dgm:pt>
    <dgm:pt modelId="{4813B594-0012-4118-B95D-FA38A1C39FF8}" type="pres">
      <dgm:prSet presAssocID="{70C7EECC-7401-4309-BBC1-CCA453E4D727}" presName="composite3" presStyleCnt="0"/>
      <dgm:spPr/>
      <dgm:t>
        <a:bodyPr/>
        <a:lstStyle/>
        <a:p>
          <a:endParaRPr lang="ru-RU"/>
        </a:p>
      </dgm:t>
    </dgm:pt>
    <dgm:pt modelId="{99DD94B9-2D31-4AA1-A5BE-A2ED6351A0E2}" type="pres">
      <dgm:prSet presAssocID="{70C7EECC-7401-4309-BBC1-CCA453E4D727}" presName="background3" presStyleLbl="node3" presStyleIdx="0" presStyleCnt="2"/>
      <dgm:spPr/>
      <dgm:t>
        <a:bodyPr/>
        <a:lstStyle/>
        <a:p>
          <a:endParaRPr lang="ru-RU"/>
        </a:p>
      </dgm:t>
    </dgm:pt>
    <dgm:pt modelId="{7CA2700E-E1B6-4DA6-BC34-79B6E847EF47}" type="pres">
      <dgm:prSet presAssocID="{70C7EECC-7401-4309-BBC1-CCA453E4D727}" presName="text3" presStyleLbl="fgAcc3" presStyleIdx="0" presStyleCnt="2">
        <dgm:presLayoutVars>
          <dgm:chPref val="3"/>
        </dgm:presLayoutVars>
      </dgm:prSet>
      <dgm:spPr/>
      <dgm:t>
        <a:bodyPr/>
        <a:lstStyle/>
        <a:p>
          <a:endParaRPr lang="ru-RU"/>
        </a:p>
      </dgm:t>
    </dgm:pt>
    <dgm:pt modelId="{17ABC20F-B50F-48E8-8C81-B56F27A806B5}" type="pres">
      <dgm:prSet presAssocID="{70C7EECC-7401-4309-BBC1-CCA453E4D727}" presName="hierChild4" presStyleCnt="0"/>
      <dgm:spPr/>
      <dgm:t>
        <a:bodyPr/>
        <a:lstStyle/>
        <a:p>
          <a:endParaRPr lang="ru-RU"/>
        </a:p>
      </dgm:t>
    </dgm:pt>
    <dgm:pt modelId="{79F29075-8BC7-4D5E-BB97-276D38577C68}" type="pres">
      <dgm:prSet presAssocID="{CB4AD905-E315-4B9A-B600-0F15E7A8F573}" presName="Name10" presStyleLbl="parChTrans1D2" presStyleIdx="1" presStyleCnt="2"/>
      <dgm:spPr/>
      <dgm:t>
        <a:bodyPr/>
        <a:lstStyle/>
        <a:p>
          <a:endParaRPr lang="ru-RU"/>
        </a:p>
      </dgm:t>
    </dgm:pt>
    <dgm:pt modelId="{5E40A028-D9D7-475D-B39F-6650B7A8824C}" type="pres">
      <dgm:prSet presAssocID="{69658FF3-A28A-4ECE-AAA4-E9D27691F09D}" presName="hierRoot2" presStyleCnt="0"/>
      <dgm:spPr/>
      <dgm:t>
        <a:bodyPr/>
        <a:lstStyle/>
        <a:p>
          <a:endParaRPr lang="ru-RU"/>
        </a:p>
      </dgm:t>
    </dgm:pt>
    <dgm:pt modelId="{76E747E9-B0C0-4987-91F2-3EA5F36764A4}" type="pres">
      <dgm:prSet presAssocID="{69658FF3-A28A-4ECE-AAA4-E9D27691F09D}" presName="composite2" presStyleCnt="0"/>
      <dgm:spPr/>
      <dgm:t>
        <a:bodyPr/>
        <a:lstStyle/>
        <a:p>
          <a:endParaRPr lang="ru-RU"/>
        </a:p>
      </dgm:t>
    </dgm:pt>
    <dgm:pt modelId="{B4859194-4C50-41AA-9338-C72CA0E94E01}" type="pres">
      <dgm:prSet presAssocID="{69658FF3-A28A-4ECE-AAA4-E9D27691F09D}" presName="background2" presStyleLbl="node2" presStyleIdx="1" presStyleCnt="2"/>
      <dgm:spPr/>
      <dgm:t>
        <a:bodyPr/>
        <a:lstStyle/>
        <a:p>
          <a:endParaRPr lang="ru-RU"/>
        </a:p>
      </dgm:t>
    </dgm:pt>
    <dgm:pt modelId="{F8C3CC10-757E-4E7A-818D-EAF24D7B3ED0}" type="pres">
      <dgm:prSet presAssocID="{69658FF3-A28A-4ECE-AAA4-E9D27691F09D}" presName="text2" presStyleLbl="fgAcc2" presStyleIdx="1" presStyleCnt="2">
        <dgm:presLayoutVars>
          <dgm:chPref val="3"/>
        </dgm:presLayoutVars>
      </dgm:prSet>
      <dgm:spPr/>
      <dgm:t>
        <a:bodyPr/>
        <a:lstStyle/>
        <a:p>
          <a:endParaRPr lang="ru-RU"/>
        </a:p>
      </dgm:t>
    </dgm:pt>
    <dgm:pt modelId="{14175117-7F44-4E9B-8970-16458E5A48BA}" type="pres">
      <dgm:prSet presAssocID="{69658FF3-A28A-4ECE-AAA4-E9D27691F09D}" presName="hierChild3" presStyleCnt="0"/>
      <dgm:spPr/>
      <dgm:t>
        <a:bodyPr/>
        <a:lstStyle/>
        <a:p>
          <a:endParaRPr lang="ru-RU"/>
        </a:p>
      </dgm:t>
    </dgm:pt>
    <dgm:pt modelId="{8BBC7443-9D9C-4191-AA81-BEA057E743AD}" type="pres">
      <dgm:prSet presAssocID="{DCFCA4A7-3C30-4B20-92A1-DEF0063AAA6E}" presName="Name17" presStyleLbl="parChTrans1D3" presStyleIdx="1" presStyleCnt="2"/>
      <dgm:spPr/>
      <dgm:t>
        <a:bodyPr/>
        <a:lstStyle/>
        <a:p>
          <a:endParaRPr lang="ru-RU"/>
        </a:p>
      </dgm:t>
    </dgm:pt>
    <dgm:pt modelId="{CC356A26-8870-46EF-BA0B-569A387FD393}" type="pres">
      <dgm:prSet presAssocID="{23EF70D5-E258-4056-A87B-48CE7562DAF6}" presName="hierRoot3" presStyleCnt="0"/>
      <dgm:spPr/>
      <dgm:t>
        <a:bodyPr/>
        <a:lstStyle/>
        <a:p>
          <a:endParaRPr lang="ru-RU"/>
        </a:p>
      </dgm:t>
    </dgm:pt>
    <dgm:pt modelId="{CCAE9DFB-19DB-429B-92EE-DFE64C6EA71C}" type="pres">
      <dgm:prSet presAssocID="{23EF70D5-E258-4056-A87B-48CE7562DAF6}" presName="composite3" presStyleCnt="0"/>
      <dgm:spPr/>
      <dgm:t>
        <a:bodyPr/>
        <a:lstStyle/>
        <a:p>
          <a:endParaRPr lang="ru-RU"/>
        </a:p>
      </dgm:t>
    </dgm:pt>
    <dgm:pt modelId="{FB8B95E3-56A7-4A05-9FCF-89F0953E409D}" type="pres">
      <dgm:prSet presAssocID="{23EF70D5-E258-4056-A87B-48CE7562DAF6}" presName="background3" presStyleLbl="node3" presStyleIdx="1" presStyleCnt="2"/>
      <dgm:spPr/>
      <dgm:t>
        <a:bodyPr/>
        <a:lstStyle/>
        <a:p>
          <a:endParaRPr lang="ru-RU"/>
        </a:p>
      </dgm:t>
    </dgm:pt>
    <dgm:pt modelId="{BF6B4B5B-0E02-4360-B1AB-B854E20A7F63}" type="pres">
      <dgm:prSet presAssocID="{23EF70D5-E258-4056-A87B-48CE7562DAF6}" presName="text3" presStyleLbl="fgAcc3" presStyleIdx="1" presStyleCnt="2">
        <dgm:presLayoutVars>
          <dgm:chPref val="3"/>
        </dgm:presLayoutVars>
      </dgm:prSet>
      <dgm:spPr/>
      <dgm:t>
        <a:bodyPr/>
        <a:lstStyle/>
        <a:p>
          <a:endParaRPr lang="ru-RU"/>
        </a:p>
      </dgm:t>
    </dgm:pt>
    <dgm:pt modelId="{1355FA8F-01FB-490C-AA6F-FF2CCBDCA08D}" type="pres">
      <dgm:prSet presAssocID="{23EF70D5-E258-4056-A87B-48CE7562DAF6}" presName="hierChild4" presStyleCnt="0"/>
      <dgm:spPr/>
      <dgm:t>
        <a:bodyPr/>
        <a:lstStyle/>
        <a:p>
          <a:endParaRPr lang="ru-RU"/>
        </a:p>
      </dgm:t>
    </dgm:pt>
  </dgm:ptLst>
  <dgm:cxnLst>
    <dgm:cxn modelId="{80DC71FC-0F65-4325-8487-E5A82809A995}" srcId="{B3463EC2-789B-4C31-AC2B-FF836229CF48}" destId="{69658FF3-A28A-4ECE-AAA4-E9D27691F09D}" srcOrd="1" destOrd="0" parTransId="{CB4AD905-E315-4B9A-B600-0F15E7A8F573}" sibTransId="{327E2A70-C369-4550-8AE5-5D5F1CBAA24D}"/>
    <dgm:cxn modelId="{5942942F-F426-4792-AFC8-7BADF3E40EA1}" srcId="{69658FF3-A28A-4ECE-AAA4-E9D27691F09D}" destId="{23EF70D5-E258-4056-A87B-48CE7562DAF6}" srcOrd="0" destOrd="0" parTransId="{DCFCA4A7-3C30-4B20-92A1-DEF0063AAA6E}" sibTransId="{591A8F74-9B24-4F80-BF1D-EF023392D9A9}"/>
    <dgm:cxn modelId="{06FAA00F-14FB-4E8A-A728-8891258E49EB}" type="presOf" srcId="{DCFCA4A7-3C30-4B20-92A1-DEF0063AAA6E}" destId="{8BBC7443-9D9C-4191-AA81-BEA057E743AD}" srcOrd="0" destOrd="0" presId="urn:microsoft.com/office/officeart/2005/8/layout/hierarchy1"/>
    <dgm:cxn modelId="{CFFF54B3-A5E0-441E-ABBD-15BCB0F4D5F7}" type="presOf" srcId="{B3463EC2-789B-4C31-AC2B-FF836229CF48}" destId="{4D57CB5E-436E-4125-ACC5-EED0B8337740}" srcOrd="0" destOrd="0" presId="urn:microsoft.com/office/officeart/2005/8/layout/hierarchy1"/>
    <dgm:cxn modelId="{1A7C1A92-0EE6-46FC-9541-FC8AAE525B2F}" srcId="{794F7FED-B76C-4BB0-A558-F7BB07FE340D}" destId="{70C7EECC-7401-4309-BBC1-CCA453E4D727}" srcOrd="0" destOrd="0" parTransId="{80217B61-E0B4-4667-9A1D-DDBECEC2D458}" sibTransId="{F534BCC2-0A35-44F2-B1BD-0A4D97E19D8B}"/>
    <dgm:cxn modelId="{882F082B-D671-4CF5-A191-B13684FD1DF8}" type="presOf" srcId="{69658FF3-A28A-4ECE-AAA4-E9D27691F09D}" destId="{F8C3CC10-757E-4E7A-818D-EAF24D7B3ED0}" srcOrd="0" destOrd="0" presId="urn:microsoft.com/office/officeart/2005/8/layout/hierarchy1"/>
    <dgm:cxn modelId="{4D27D167-7714-4316-A90E-9097F8066220}" type="presOf" srcId="{62C2F442-BA85-41A5-9A04-5FEE809C37D5}" destId="{35BF47A1-8B35-461C-9D8F-BC3F146A009E}" srcOrd="0" destOrd="0" presId="urn:microsoft.com/office/officeart/2005/8/layout/hierarchy1"/>
    <dgm:cxn modelId="{30109A38-F103-41E6-9B97-41095617EA79}" type="presOf" srcId="{80217B61-E0B4-4667-9A1D-DDBECEC2D458}" destId="{E36DA82D-E77B-42C2-A617-83737D34D452}" srcOrd="0" destOrd="0" presId="urn:microsoft.com/office/officeart/2005/8/layout/hierarchy1"/>
    <dgm:cxn modelId="{9DFB72E8-D399-45A2-992C-CC35189D2AA1}" srcId="{62C2F442-BA85-41A5-9A04-5FEE809C37D5}" destId="{B3463EC2-789B-4C31-AC2B-FF836229CF48}" srcOrd="0" destOrd="0" parTransId="{3243A40C-792B-433E-A680-FC5814FC80D3}" sibTransId="{5EC11CB5-BB7A-427A-A5CE-5C937E79D51D}"/>
    <dgm:cxn modelId="{C2C12645-22F4-498B-AE98-482A88C03395}" srcId="{B3463EC2-789B-4C31-AC2B-FF836229CF48}" destId="{794F7FED-B76C-4BB0-A558-F7BB07FE340D}" srcOrd="0" destOrd="0" parTransId="{92F08F64-354C-4484-92C6-BDEC11EC8D48}" sibTransId="{9641E274-D1E3-4103-B653-F4DDECCC322D}"/>
    <dgm:cxn modelId="{3DE44CB3-54AD-4B97-87B7-9927A75F7C73}" type="presOf" srcId="{92F08F64-354C-4484-92C6-BDEC11EC8D48}" destId="{FAA11DF0-D976-41B0-8646-E736356D4353}" srcOrd="0" destOrd="0" presId="urn:microsoft.com/office/officeart/2005/8/layout/hierarchy1"/>
    <dgm:cxn modelId="{FCC333F3-4B9E-4DCE-8993-84C93916F530}" type="presOf" srcId="{23EF70D5-E258-4056-A87B-48CE7562DAF6}" destId="{BF6B4B5B-0E02-4360-B1AB-B854E20A7F63}" srcOrd="0" destOrd="0" presId="urn:microsoft.com/office/officeart/2005/8/layout/hierarchy1"/>
    <dgm:cxn modelId="{469AF6B9-5FF2-4CF6-9D1E-586A7C0E2458}" type="presOf" srcId="{CB4AD905-E315-4B9A-B600-0F15E7A8F573}" destId="{79F29075-8BC7-4D5E-BB97-276D38577C68}" srcOrd="0" destOrd="0" presId="urn:microsoft.com/office/officeart/2005/8/layout/hierarchy1"/>
    <dgm:cxn modelId="{68644F17-0A65-46A8-8246-D07D672E09C6}" type="presOf" srcId="{70C7EECC-7401-4309-BBC1-CCA453E4D727}" destId="{7CA2700E-E1B6-4DA6-BC34-79B6E847EF47}" srcOrd="0" destOrd="0" presId="urn:microsoft.com/office/officeart/2005/8/layout/hierarchy1"/>
    <dgm:cxn modelId="{E9F20B3D-680C-47D9-AF76-FC0CA076D01F}" type="presOf" srcId="{794F7FED-B76C-4BB0-A558-F7BB07FE340D}" destId="{CC549F00-18F0-4ECC-B35B-F6F22E1B659D}" srcOrd="0" destOrd="0" presId="urn:microsoft.com/office/officeart/2005/8/layout/hierarchy1"/>
    <dgm:cxn modelId="{F0C4E1FC-1DC4-40F6-B8B3-18C112CE8EA9}" type="presParOf" srcId="{35BF47A1-8B35-461C-9D8F-BC3F146A009E}" destId="{EF5EDD46-4142-48D9-9019-6AE36278998A}" srcOrd="0" destOrd="0" presId="urn:microsoft.com/office/officeart/2005/8/layout/hierarchy1"/>
    <dgm:cxn modelId="{708DCEEE-2D46-4469-B208-9502AAA0F218}" type="presParOf" srcId="{EF5EDD46-4142-48D9-9019-6AE36278998A}" destId="{2935FDAE-5EEF-4FCC-82C9-676453693B65}" srcOrd="0" destOrd="0" presId="urn:microsoft.com/office/officeart/2005/8/layout/hierarchy1"/>
    <dgm:cxn modelId="{05C0043B-DAAB-4A19-8973-54BBAEC8B8F2}" type="presParOf" srcId="{2935FDAE-5EEF-4FCC-82C9-676453693B65}" destId="{0EF7D232-67C4-4812-BB91-A408D71498FF}" srcOrd="0" destOrd="0" presId="urn:microsoft.com/office/officeart/2005/8/layout/hierarchy1"/>
    <dgm:cxn modelId="{AF97ADBC-9449-4A97-8D98-FB7DDC24E570}" type="presParOf" srcId="{2935FDAE-5EEF-4FCC-82C9-676453693B65}" destId="{4D57CB5E-436E-4125-ACC5-EED0B8337740}" srcOrd="1" destOrd="0" presId="urn:microsoft.com/office/officeart/2005/8/layout/hierarchy1"/>
    <dgm:cxn modelId="{AE82BEC1-85E9-496D-BC6D-463D50A68D57}" type="presParOf" srcId="{EF5EDD46-4142-48D9-9019-6AE36278998A}" destId="{97529B2F-1A9F-417F-AA55-BCA1057D0B8E}" srcOrd="1" destOrd="0" presId="urn:microsoft.com/office/officeart/2005/8/layout/hierarchy1"/>
    <dgm:cxn modelId="{82834DFF-1FB4-4753-9ECA-063053406CB0}" type="presParOf" srcId="{97529B2F-1A9F-417F-AA55-BCA1057D0B8E}" destId="{FAA11DF0-D976-41B0-8646-E736356D4353}" srcOrd="0" destOrd="0" presId="urn:microsoft.com/office/officeart/2005/8/layout/hierarchy1"/>
    <dgm:cxn modelId="{3F8FEBD0-E3D0-498F-86E8-552F173BA237}" type="presParOf" srcId="{97529B2F-1A9F-417F-AA55-BCA1057D0B8E}" destId="{0C7AAAF8-F7C4-433A-B714-2E140A12D488}" srcOrd="1" destOrd="0" presId="urn:microsoft.com/office/officeart/2005/8/layout/hierarchy1"/>
    <dgm:cxn modelId="{4032D462-3E7B-402D-897C-B2FE9F0E0DD7}" type="presParOf" srcId="{0C7AAAF8-F7C4-433A-B714-2E140A12D488}" destId="{FDDD0AEC-498B-407A-8F41-908E165AC5C0}" srcOrd="0" destOrd="0" presId="urn:microsoft.com/office/officeart/2005/8/layout/hierarchy1"/>
    <dgm:cxn modelId="{4D96E76F-0A2C-45DB-94D3-BF771DE94438}" type="presParOf" srcId="{FDDD0AEC-498B-407A-8F41-908E165AC5C0}" destId="{A1AF096D-A050-4068-8F94-5E43804FD5C7}" srcOrd="0" destOrd="0" presId="urn:microsoft.com/office/officeart/2005/8/layout/hierarchy1"/>
    <dgm:cxn modelId="{17796725-2BD3-45F0-B2AB-97A7809B8D10}" type="presParOf" srcId="{FDDD0AEC-498B-407A-8F41-908E165AC5C0}" destId="{CC549F00-18F0-4ECC-B35B-F6F22E1B659D}" srcOrd="1" destOrd="0" presId="urn:microsoft.com/office/officeart/2005/8/layout/hierarchy1"/>
    <dgm:cxn modelId="{4FBCCB15-6E5C-41E7-B355-FC314EE7241F}" type="presParOf" srcId="{0C7AAAF8-F7C4-433A-B714-2E140A12D488}" destId="{0C03B3F4-8CF8-49FE-8009-632E57FAAD72}" srcOrd="1" destOrd="0" presId="urn:microsoft.com/office/officeart/2005/8/layout/hierarchy1"/>
    <dgm:cxn modelId="{1703FEE5-F9CA-49D7-8A33-6DB183F1D0A6}" type="presParOf" srcId="{0C03B3F4-8CF8-49FE-8009-632E57FAAD72}" destId="{E36DA82D-E77B-42C2-A617-83737D34D452}" srcOrd="0" destOrd="0" presId="urn:microsoft.com/office/officeart/2005/8/layout/hierarchy1"/>
    <dgm:cxn modelId="{2C4EEEBA-7B46-48DA-9A03-F83251B89C28}" type="presParOf" srcId="{0C03B3F4-8CF8-49FE-8009-632E57FAAD72}" destId="{B9D1AB39-CEED-4884-AEE4-A500EBF9EAAF}" srcOrd="1" destOrd="0" presId="urn:microsoft.com/office/officeart/2005/8/layout/hierarchy1"/>
    <dgm:cxn modelId="{2397C489-6654-4C8D-9926-D1ECC4CC3CA6}" type="presParOf" srcId="{B9D1AB39-CEED-4884-AEE4-A500EBF9EAAF}" destId="{4813B594-0012-4118-B95D-FA38A1C39FF8}" srcOrd="0" destOrd="0" presId="urn:microsoft.com/office/officeart/2005/8/layout/hierarchy1"/>
    <dgm:cxn modelId="{18A6AF0D-5A7D-46C0-9C13-4296388B62D1}" type="presParOf" srcId="{4813B594-0012-4118-B95D-FA38A1C39FF8}" destId="{99DD94B9-2D31-4AA1-A5BE-A2ED6351A0E2}" srcOrd="0" destOrd="0" presId="urn:microsoft.com/office/officeart/2005/8/layout/hierarchy1"/>
    <dgm:cxn modelId="{5A02F518-7852-4F84-83E4-152FD9A1A2A0}" type="presParOf" srcId="{4813B594-0012-4118-B95D-FA38A1C39FF8}" destId="{7CA2700E-E1B6-4DA6-BC34-79B6E847EF47}" srcOrd="1" destOrd="0" presId="urn:microsoft.com/office/officeart/2005/8/layout/hierarchy1"/>
    <dgm:cxn modelId="{1BCF4602-E8AA-4370-BA47-A26DFE4B9116}" type="presParOf" srcId="{B9D1AB39-CEED-4884-AEE4-A500EBF9EAAF}" destId="{17ABC20F-B50F-48E8-8C81-B56F27A806B5}" srcOrd="1" destOrd="0" presId="urn:microsoft.com/office/officeart/2005/8/layout/hierarchy1"/>
    <dgm:cxn modelId="{8872CD6C-FA89-4A43-997A-41E2D8A41FA3}" type="presParOf" srcId="{97529B2F-1A9F-417F-AA55-BCA1057D0B8E}" destId="{79F29075-8BC7-4D5E-BB97-276D38577C68}" srcOrd="2" destOrd="0" presId="urn:microsoft.com/office/officeart/2005/8/layout/hierarchy1"/>
    <dgm:cxn modelId="{B6B61345-04AE-4166-A426-6DA3035F19FC}" type="presParOf" srcId="{97529B2F-1A9F-417F-AA55-BCA1057D0B8E}" destId="{5E40A028-D9D7-475D-B39F-6650B7A8824C}" srcOrd="3" destOrd="0" presId="urn:microsoft.com/office/officeart/2005/8/layout/hierarchy1"/>
    <dgm:cxn modelId="{280C0F5D-40D0-4624-9858-E9FBE11F034F}" type="presParOf" srcId="{5E40A028-D9D7-475D-B39F-6650B7A8824C}" destId="{76E747E9-B0C0-4987-91F2-3EA5F36764A4}" srcOrd="0" destOrd="0" presId="urn:microsoft.com/office/officeart/2005/8/layout/hierarchy1"/>
    <dgm:cxn modelId="{83DCD4C2-793F-48F6-A8F5-7997634F65C7}" type="presParOf" srcId="{76E747E9-B0C0-4987-91F2-3EA5F36764A4}" destId="{B4859194-4C50-41AA-9338-C72CA0E94E01}" srcOrd="0" destOrd="0" presId="urn:microsoft.com/office/officeart/2005/8/layout/hierarchy1"/>
    <dgm:cxn modelId="{52E305D0-7FCA-42D3-AE0E-501F0F50F8B2}" type="presParOf" srcId="{76E747E9-B0C0-4987-91F2-3EA5F36764A4}" destId="{F8C3CC10-757E-4E7A-818D-EAF24D7B3ED0}" srcOrd="1" destOrd="0" presId="urn:microsoft.com/office/officeart/2005/8/layout/hierarchy1"/>
    <dgm:cxn modelId="{F834FC1E-E84E-4895-99C2-315D28D5F4AB}" type="presParOf" srcId="{5E40A028-D9D7-475D-B39F-6650B7A8824C}" destId="{14175117-7F44-4E9B-8970-16458E5A48BA}" srcOrd="1" destOrd="0" presId="urn:microsoft.com/office/officeart/2005/8/layout/hierarchy1"/>
    <dgm:cxn modelId="{EE6C31FB-46ED-45BD-A69B-332DCC4A2970}" type="presParOf" srcId="{14175117-7F44-4E9B-8970-16458E5A48BA}" destId="{8BBC7443-9D9C-4191-AA81-BEA057E743AD}" srcOrd="0" destOrd="0" presId="urn:microsoft.com/office/officeart/2005/8/layout/hierarchy1"/>
    <dgm:cxn modelId="{7A30B6BD-C6AC-4973-AB54-759D533AF6C1}" type="presParOf" srcId="{14175117-7F44-4E9B-8970-16458E5A48BA}" destId="{CC356A26-8870-46EF-BA0B-569A387FD393}" srcOrd="1" destOrd="0" presId="urn:microsoft.com/office/officeart/2005/8/layout/hierarchy1"/>
    <dgm:cxn modelId="{C038F947-1D47-4A16-85AA-BFCF7586253C}" type="presParOf" srcId="{CC356A26-8870-46EF-BA0B-569A387FD393}" destId="{CCAE9DFB-19DB-429B-92EE-DFE64C6EA71C}" srcOrd="0" destOrd="0" presId="urn:microsoft.com/office/officeart/2005/8/layout/hierarchy1"/>
    <dgm:cxn modelId="{69973E2B-71D6-4B3D-A144-2BFB33DB3458}" type="presParOf" srcId="{CCAE9DFB-19DB-429B-92EE-DFE64C6EA71C}" destId="{FB8B95E3-56A7-4A05-9FCF-89F0953E409D}" srcOrd="0" destOrd="0" presId="urn:microsoft.com/office/officeart/2005/8/layout/hierarchy1"/>
    <dgm:cxn modelId="{53EF2029-14C7-45D5-93BA-FC5437C668EB}" type="presParOf" srcId="{CCAE9DFB-19DB-429B-92EE-DFE64C6EA71C}" destId="{BF6B4B5B-0E02-4360-B1AB-B854E20A7F63}" srcOrd="1" destOrd="0" presId="urn:microsoft.com/office/officeart/2005/8/layout/hierarchy1"/>
    <dgm:cxn modelId="{E85346FB-1197-4CB8-92D0-965BDCF134CB}" type="presParOf" srcId="{CC356A26-8870-46EF-BA0B-569A387FD393}" destId="{1355FA8F-01FB-490C-AA6F-FF2CCBDCA08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AC5198-1DA7-4046-A2A1-D08FDF6CD0BB}"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ru-RU"/>
        </a:p>
      </dgm:t>
    </dgm:pt>
    <dgm:pt modelId="{6CC4F939-59DB-4957-AD3B-B492601DF425}">
      <dgm:prSet phldrT="[Текст]"/>
      <dgm:spPr/>
      <dgm:t>
        <a:bodyPr/>
        <a:lstStyle/>
        <a:p>
          <a:r>
            <a:rPr lang="ru-RU" dirty="0" smtClean="0"/>
            <a:t>УИС (ст.28) + ОИ (ст. 29) + НМЦК </a:t>
          </a:r>
          <a:r>
            <a:rPr lang="en-US" dirty="0" smtClean="0"/>
            <a:t>&gt;</a:t>
          </a:r>
          <a:r>
            <a:rPr lang="ru-RU" dirty="0" smtClean="0"/>
            <a:t> 20 </a:t>
          </a:r>
          <a:r>
            <a:rPr lang="ru-RU" dirty="0" err="1" smtClean="0"/>
            <a:t>млн.руб</a:t>
          </a:r>
          <a:r>
            <a:rPr lang="ru-RU" dirty="0" smtClean="0"/>
            <a:t>.</a:t>
          </a:r>
          <a:endParaRPr lang="ru-RU" dirty="0"/>
        </a:p>
      </dgm:t>
    </dgm:pt>
    <dgm:pt modelId="{64D58525-8504-40CE-8D56-59F457ABD957}" type="parTrans" cxnId="{6A44D80E-7CC3-47DC-B1F1-8680B6D7F75B}">
      <dgm:prSet/>
      <dgm:spPr/>
      <dgm:t>
        <a:bodyPr/>
        <a:lstStyle/>
        <a:p>
          <a:endParaRPr lang="ru-RU"/>
        </a:p>
      </dgm:t>
    </dgm:pt>
    <dgm:pt modelId="{3451A268-DD11-412F-9BB7-27F7DF66688F}" type="sibTrans" cxnId="{6A44D80E-7CC3-47DC-B1F1-8680B6D7F75B}">
      <dgm:prSet/>
      <dgm:spPr/>
      <dgm:t>
        <a:bodyPr/>
        <a:lstStyle/>
        <a:p>
          <a:endParaRPr lang="ru-RU"/>
        </a:p>
      </dgm:t>
    </dgm:pt>
    <dgm:pt modelId="{2E8F9FA6-C966-4D91-BA9B-2BFD725CA9CC}">
      <dgm:prSet phldrT="[Текст]"/>
      <dgm:spPr/>
      <dgm:t>
        <a:bodyPr/>
        <a:lstStyle/>
        <a:p>
          <a:r>
            <a:rPr lang="ru-RU" dirty="0" smtClean="0"/>
            <a:t>≤ 2% НМЦК</a:t>
          </a:r>
          <a:endParaRPr lang="ru-RU" dirty="0"/>
        </a:p>
      </dgm:t>
    </dgm:pt>
    <dgm:pt modelId="{382CEB67-4D3B-4332-B995-67B137EBEB1A}" type="parTrans" cxnId="{FCAF45B8-4CA7-40F0-8F47-7EBF5EA18E2E}">
      <dgm:prSet/>
      <dgm:spPr/>
      <dgm:t>
        <a:bodyPr/>
        <a:lstStyle/>
        <a:p>
          <a:endParaRPr lang="ru-RU"/>
        </a:p>
      </dgm:t>
    </dgm:pt>
    <dgm:pt modelId="{293BB783-62F8-4347-A56C-3B5E535B0D21}" type="sibTrans" cxnId="{FCAF45B8-4CA7-40F0-8F47-7EBF5EA18E2E}">
      <dgm:prSet/>
      <dgm:spPr/>
      <dgm:t>
        <a:bodyPr/>
        <a:lstStyle/>
        <a:p>
          <a:endParaRPr lang="ru-RU"/>
        </a:p>
      </dgm:t>
    </dgm:pt>
    <dgm:pt modelId="{2A5F4E0A-A0D2-42AA-923C-9FCEEB60F9C4}" type="pres">
      <dgm:prSet presAssocID="{F8AC5198-1DA7-4046-A2A1-D08FDF6CD0BB}" presName="hierChild1" presStyleCnt="0">
        <dgm:presLayoutVars>
          <dgm:chPref val="1"/>
          <dgm:dir/>
          <dgm:animOne val="branch"/>
          <dgm:animLvl val="lvl"/>
          <dgm:resizeHandles/>
        </dgm:presLayoutVars>
      </dgm:prSet>
      <dgm:spPr/>
      <dgm:t>
        <a:bodyPr/>
        <a:lstStyle/>
        <a:p>
          <a:endParaRPr lang="ru-RU"/>
        </a:p>
      </dgm:t>
    </dgm:pt>
    <dgm:pt modelId="{ED5CAF52-B843-4E95-A55F-EE1B41972442}" type="pres">
      <dgm:prSet presAssocID="{6CC4F939-59DB-4957-AD3B-B492601DF425}" presName="hierRoot1" presStyleCnt="0"/>
      <dgm:spPr/>
      <dgm:t>
        <a:bodyPr/>
        <a:lstStyle/>
        <a:p>
          <a:endParaRPr lang="ru-RU"/>
        </a:p>
      </dgm:t>
    </dgm:pt>
    <dgm:pt modelId="{E2F7A1E4-8837-4F11-B81F-E2CEF7886DEB}" type="pres">
      <dgm:prSet presAssocID="{6CC4F939-59DB-4957-AD3B-B492601DF425}" presName="composite" presStyleCnt="0"/>
      <dgm:spPr/>
      <dgm:t>
        <a:bodyPr/>
        <a:lstStyle/>
        <a:p>
          <a:endParaRPr lang="ru-RU"/>
        </a:p>
      </dgm:t>
    </dgm:pt>
    <dgm:pt modelId="{471E5E27-9E15-4295-9B24-98A24A279BD0}" type="pres">
      <dgm:prSet presAssocID="{6CC4F939-59DB-4957-AD3B-B492601DF425}" presName="background" presStyleLbl="node0" presStyleIdx="0" presStyleCnt="1"/>
      <dgm:spPr/>
      <dgm:t>
        <a:bodyPr/>
        <a:lstStyle/>
        <a:p>
          <a:endParaRPr lang="ru-RU"/>
        </a:p>
      </dgm:t>
    </dgm:pt>
    <dgm:pt modelId="{715E0B5F-745F-4AC5-BD51-DDB8E65808C9}" type="pres">
      <dgm:prSet presAssocID="{6CC4F939-59DB-4957-AD3B-B492601DF425}" presName="text" presStyleLbl="fgAcc0" presStyleIdx="0" presStyleCnt="1">
        <dgm:presLayoutVars>
          <dgm:chPref val="3"/>
        </dgm:presLayoutVars>
      </dgm:prSet>
      <dgm:spPr/>
      <dgm:t>
        <a:bodyPr/>
        <a:lstStyle/>
        <a:p>
          <a:endParaRPr lang="ru-RU"/>
        </a:p>
      </dgm:t>
    </dgm:pt>
    <dgm:pt modelId="{40D9A31A-B0C6-4ECF-BBD8-AF1D7E8191ED}" type="pres">
      <dgm:prSet presAssocID="{6CC4F939-59DB-4957-AD3B-B492601DF425}" presName="hierChild2" presStyleCnt="0"/>
      <dgm:spPr/>
      <dgm:t>
        <a:bodyPr/>
        <a:lstStyle/>
        <a:p>
          <a:endParaRPr lang="ru-RU"/>
        </a:p>
      </dgm:t>
    </dgm:pt>
    <dgm:pt modelId="{60EB1222-5A5E-427D-B80E-CDDD6DD9FCE3}" type="pres">
      <dgm:prSet presAssocID="{382CEB67-4D3B-4332-B995-67B137EBEB1A}" presName="Name10" presStyleLbl="parChTrans1D2" presStyleIdx="0" presStyleCnt="1"/>
      <dgm:spPr/>
      <dgm:t>
        <a:bodyPr/>
        <a:lstStyle/>
        <a:p>
          <a:endParaRPr lang="ru-RU"/>
        </a:p>
      </dgm:t>
    </dgm:pt>
    <dgm:pt modelId="{55E8D7CE-25DE-4A20-BAE8-AEE159020836}" type="pres">
      <dgm:prSet presAssocID="{2E8F9FA6-C966-4D91-BA9B-2BFD725CA9CC}" presName="hierRoot2" presStyleCnt="0"/>
      <dgm:spPr/>
      <dgm:t>
        <a:bodyPr/>
        <a:lstStyle/>
        <a:p>
          <a:endParaRPr lang="ru-RU"/>
        </a:p>
      </dgm:t>
    </dgm:pt>
    <dgm:pt modelId="{81ECA946-19DA-4FB4-82C9-E7A88220D68E}" type="pres">
      <dgm:prSet presAssocID="{2E8F9FA6-C966-4D91-BA9B-2BFD725CA9CC}" presName="composite2" presStyleCnt="0"/>
      <dgm:spPr/>
      <dgm:t>
        <a:bodyPr/>
        <a:lstStyle/>
        <a:p>
          <a:endParaRPr lang="ru-RU"/>
        </a:p>
      </dgm:t>
    </dgm:pt>
    <dgm:pt modelId="{F4C23F25-E5A6-4866-835D-04533CB51127}" type="pres">
      <dgm:prSet presAssocID="{2E8F9FA6-C966-4D91-BA9B-2BFD725CA9CC}" presName="background2" presStyleLbl="node2" presStyleIdx="0" presStyleCnt="1"/>
      <dgm:spPr/>
      <dgm:t>
        <a:bodyPr/>
        <a:lstStyle/>
        <a:p>
          <a:endParaRPr lang="ru-RU"/>
        </a:p>
      </dgm:t>
    </dgm:pt>
    <dgm:pt modelId="{EFFE390B-61A9-46CA-90FC-FC3D39912CBF}" type="pres">
      <dgm:prSet presAssocID="{2E8F9FA6-C966-4D91-BA9B-2BFD725CA9CC}" presName="text2" presStyleLbl="fgAcc2" presStyleIdx="0" presStyleCnt="1">
        <dgm:presLayoutVars>
          <dgm:chPref val="3"/>
        </dgm:presLayoutVars>
      </dgm:prSet>
      <dgm:spPr/>
      <dgm:t>
        <a:bodyPr/>
        <a:lstStyle/>
        <a:p>
          <a:endParaRPr lang="ru-RU"/>
        </a:p>
      </dgm:t>
    </dgm:pt>
    <dgm:pt modelId="{43002711-31EF-4335-8517-B15A9B35405A}" type="pres">
      <dgm:prSet presAssocID="{2E8F9FA6-C966-4D91-BA9B-2BFD725CA9CC}" presName="hierChild3" presStyleCnt="0"/>
      <dgm:spPr/>
      <dgm:t>
        <a:bodyPr/>
        <a:lstStyle/>
        <a:p>
          <a:endParaRPr lang="ru-RU"/>
        </a:p>
      </dgm:t>
    </dgm:pt>
  </dgm:ptLst>
  <dgm:cxnLst>
    <dgm:cxn modelId="{EC22542B-2507-4520-BD09-F26BB2F118B0}" type="presOf" srcId="{2E8F9FA6-C966-4D91-BA9B-2BFD725CA9CC}" destId="{EFFE390B-61A9-46CA-90FC-FC3D39912CBF}" srcOrd="0" destOrd="0" presId="urn:microsoft.com/office/officeart/2005/8/layout/hierarchy1"/>
    <dgm:cxn modelId="{0F8D1ADF-9935-481B-9A25-0897ED3186AD}" type="presOf" srcId="{F8AC5198-1DA7-4046-A2A1-D08FDF6CD0BB}" destId="{2A5F4E0A-A0D2-42AA-923C-9FCEEB60F9C4}" srcOrd="0" destOrd="0" presId="urn:microsoft.com/office/officeart/2005/8/layout/hierarchy1"/>
    <dgm:cxn modelId="{55B8087B-D2B9-44DE-BBE4-575281F31096}" type="presOf" srcId="{6CC4F939-59DB-4957-AD3B-B492601DF425}" destId="{715E0B5F-745F-4AC5-BD51-DDB8E65808C9}" srcOrd="0" destOrd="0" presId="urn:microsoft.com/office/officeart/2005/8/layout/hierarchy1"/>
    <dgm:cxn modelId="{FCAF45B8-4CA7-40F0-8F47-7EBF5EA18E2E}" srcId="{6CC4F939-59DB-4957-AD3B-B492601DF425}" destId="{2E8F9FA6-C966-4D91-BA9B-2BFD725CA9CC}" srcOrd="0" destOrd="0" parTransId="{382CEB67-4D3B-4332-B995-67B137EBEB1A}" sibTransId="{293BB783-62F8-4347-A56C-3B5E535B0D21}"/>
    <dgm:cxn modelId="{2B3A1EA4-AAB3-4236-ADD8-6F744362465F}" type="presOf" srcId="{382CEB67-4D3B-4332-B995-67B137EBEB1A}" destId="{60EB1222-5A5E-427D-B80E-CDDD6DD9FCE3}" srcOrd="0" destOrd="0" presId="urn:microsoft.com/office/officeart/2005/8/layout/hierarchy1"/>
    <dgm:cxn modelId="{6A44D80E-7CC3-47DC-B1F1-8680B6D7F75B}" srcId="{F8AC5198-1DA7-4046-A2A1-D08FDF6CD0BB}" destId="{6CC4F939-59DB-4957-AD3B-B492601DF425}" srcOrd="0" destOrd="0" parTransId="{64D58525-8504-40CE-8D56-59F457ABD957}" sibTransId="{3451A268-DD11-412F-9BB7-27F7DF66688F}"/>
    <dgm:cxn modelId="{DA18B5CD-7C42-4ABD-83BB-741C3E232608}" type="presParOf" srcId="{2A5F4E0A-A0D2-42AA-923C-9FCEEB60F9C4}" destId="{ED5CAF52-B843-4E95-A55F-EE1B41972442}" srcOrd="0" destOrd="0" presId="urn:microsoft.com/office/officeart/2005/8/layout/hierarchy1"/>
    <dgm:cxn modelId="{6B1045BF-5795-4107-8E81-17ED1F199B81}" type="presParOf" srcId="{ED5CAF52-B843-4E95-A55F-EE1B41972442}" destId="{E2F7A1E4-8837-4F11-B81F-E2CEF7886DEB}" srcOrd="0" destOrd="0" presId="urn:microsoft.com/office/officeart/2005/8/layout/hierarchy1"/>
    <dgm:cxn modelId="{63D13697-A4D3-459B-908B-EED26E18744B}" type="presParOf" srcId="{E2F7A1E4-8837-4F11-B81F-E2CEF7886DEB}" destId="{471E5E27-9E15-4295-9B24-98A24A279BD0}" srcOrd="0" destOrd="0" presId="urn:microsoft.com/office/officeart/2005/8/layout/hierarchy1"/>
    <dgm:cxn modelId="{8EFAE7A0-02F5-464C-B18B-D3B14205C538}" type="presParOf" srcId="{E2F7A1E4-8837-4F11-B81F-E2CEF7886DEB}" destId="{715E0B5F-745F-4AC5-BD51-DDB8E65808C9}" srcOrd="1" destOrd="0" presId="urn:microsoft.com/office/officeart/2005/8/layout/hierarchy1"/>
    <dgm:cxn modelId="{BA592465-8468-45BF-B612-7CC0C85277A1}" type="presParOf" srcId="{ED5CAF52-B843-4E95-A55F-EE1B41972442}" destId="{40D9A31A-B0C6-4ECF-BBD8-AF1D7E8191ED}" srcOrd="1" destOrd="0" presId="urn:microsoft.com/office/officeart/2005/8/layout/hierarchy1"/>
    <dgm:cxn modelId="{B582858A-1122-4B29-A163-B55BA31C8D43}" type="presParOf" srcId="{40D9A31A-B0C6-4ECF-BBD8-AF1D7E8191ED}" destId="{60EB1222-5A5E-427D-B80E-CDDD6DD9FCE3}" srcOrd="0" destOrd="0" presId="urn:microsoft.com/office/officeart/2005/8/layout/hierarchy1"/>
    <dgm:cxn modelId="{92349564-78AC-4CB2-AE73-FA75D980ED8C}" type="presParOf" srcId="{40D9A31A-B0C6-4ECF-BBD8-AF1D7E8191ED}" destId="{55E8D7CE-25DE-4A20-BAE8-AEE159020836}" srcOrd="1" destOrd="0" presId="urn:microsoft.com/office/officeart/2005/8/layout/hierarchy1"/>
    <dgm:cxn modelId="{6D62D045-BE0A-4417-8AC6-8D966B57BB68}" type="presParOf" srcId="{55E8D7CE-25DE-4A20-BAE8-AEE159020836}" destId="{81ECA946-19DA-4FB4-82C9-E7A88220D68E}" srcOrd="0" destOrd="0" presId="urn:microsoft.com/office/officeart/2005/8/layout/hierarchy1"/>
    <dgm:cxn modelId="{180F2004-2799-4C7C-9514-640A77A98F30}" type="presParOf" srcId="{81ECA946-19DA-4FB4-82C9-E7A88220D68E}" destId="{F4C23F25-E5A6-4866-835D-04533CB51127}" srcOrd="0" destOrd="0" presId="urn:microsoft.com/office/officeart/2005/8/layout/hierarchy1"/>
    <dgm:cxn modelId="{11960A2D-4634-44BC-AC7B-6F4BA599764C}" type="presParOf" srcId="{81ECA946-19DA-4FB4-82C9-E7A88220D68E}" destId="{EFFE390B-61A9-46CA-90FC-FC3D39912CBF}" srcOrd="1" destOrd="0" presId="urn:microsoft.com/office/officeart/2005/8/layout/hierarchy1"/>
    <dgm:cxn modelId="{2E31CC89-90F7-44FC-B372-B6D49D286219}" type="presParOf" srcId="{55E8D7CE-25DE-4A20-BAE8-AEE159020836}" destId="{43002711-31EF-4335-8517-B15A9B35405A}"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AC5198-1DA7-4046-A2A1-D08FDF6CD0BB}"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ru-RU"/>
        </a:p>
      </dgm:t>
    </dgm:pt>
    <dgm:pt modelId="{6CC4F939-59DB-4957-AD3B-B492601DF425}">
      <dgm:prSet phldrT="[Текст]"/>
      <dgm:spPr/>
      <dgm:t>
        <a:bodyPr/>
        <a:lstStyle/>
        <a:p>
          <a:r>
            <a:rPr lang="ru-RU" dirty="0" smtClean="0"/>
            <a:t>Если ли специфика для СМП СОНКО по обеспечению заявок?</a:t>
          </a:r>
          <a:endParaRPr lang="ru-RU" dirty="0"/>
        </a:p>
      </dgm:t>
    </dgm:pt>
    <dgm:pt modelId="{64D58525-8504-40CE-8D56-59F457ABD957}" type="parTrans" cxnId="{6A44D80E-7CC3-47DC-B1F1-8680B6D7F75B}">
      <dgm:prSet/>
      <dgm:spPr/>
      <dgm:t>
        <a:bodyPr/>
        <a:lstStyle/>
        <a:p>
          <a:endParaRPr lang="ru-RU"/>
        </a:p>
      </dgm:t>
    </dgm:pt>
    <dgm:pt modelId="{3451A268-DD11-412F-9BB7-27F7DF66688F}" type="sibTrans" cxnId="{6A44D80E-7CC3-47DC-B1F1-8680B6D7F75B}">
      <dgm:prSet/>
      <dgm:spPr/>
      <dgm:t>
        <a:bodyPr/>
        <a:lstStyle/>
        <a:p>
          <a:endParaRPr lang="ru-RU"/>
        </a:p>
      </dgm:t>
    </dgm:pt>
    <dgm:pt modelId="{2E8F9FA6-C966-4D91-BA9B-2BFD725CA9CC}">
      <dgm:prSet phldrT="[Текст]"/>
      <dgm:spPr/>
      <dgm:t>
        <a:bodyPr/>
        <a:lstStyle/>
        <a:p>
          <a:endParaRPr lang="ru-RU" dirty="0"/>
        </a:p>
      </dgm:t>
    </dgm:pt>
    <dgm:pt modelId="{382CEB67-4D3B-4332-B995-67B137EBEB1A}" type="parTrans" cxnId="{FCAF45B8-4CA7-40F0-8F47-7EBF5EA18E2E}">
      <dgm:prSet/>
      <dgm:spPr/>
      <dgm:t>
        <a:bodyPr/>
        <a:lstStyle/>
        <a:p>
          <a:endParaRPr lang="ru-RU"/>
        </a:p>
      </dgm:t>
    </dgm:pt>
    <dgm:pt modelId="{293BB783-62F8-4347-A56C-3B5E535B0D21}" type="sibTrans" cxnId="{FCAF45B8-4CA7-40F0-8F47-7EBF5EA18E2E}">
      <dgm:prSet/>
      <dgm:spPr/>
      <dgm:t>
        <a:bodyPr/>
        <a:lstStyle/>
        <a:p>
          <a:endParaRPr lang="ru-RU"/>
        </a:p>
      </dgm:t>
    </dgm:pt>
    <dgm:pt modelId="{2A5F4E0A-A0D2-42AA-923C-9FCEEB60F9C4}" type="pres">
      <dgm:prSet presAssocID="{F8AC5198-1DA7-4046-A2A1-D08FDF6CD0BB}" presName="hierChild1" presStyleCnt="0">
        <dgm:presLayoutVars>
          <dgm:chPref val="1"/>
          <dgm:dir/>
          <dgm:animOne val="branch"/>
          <dgm:animLvl val="lvl"/>
          <dgm:resizeHandles/>
        </dgm:presLayoutVars>
      </dgm:prSet>
      <dgm:spPr/>
      <dgm:t>
        <a:bodyPr/>
        <a:lstStyle/>
        <a:p>
          <a:endParaRPr lang="ru-RU"/>
        </a:p>
      </dgm:t>
    </dgm:pt>
    <dgm:pt modelId="{ED5CAF52-B843-4E95-A55F-EE1B41972442}" type="pres">
      <dgm:prSet presAssocID="{6CC4F939-59DB-4957-AD3B-B492601DF425}" presName="hierRoot1" presStyleCnt="0"/>
      <dgm:spPr/>
      <dgm:t>
        <a:bodyPr/>
        <a:lstStyle/>
        <a:p>
          <a:endParaRPr lang="ru-RU"/>
        </a:p>
      </dgm:t>
    </dgm:pt>
    <dgm:pt modelId="{E2F7A1E4-8837-4F11-B81F-E2CEF7886DEB}" type="pres">
      <dgm:prSet presAssocID="{6CC4F939-59DB-4957-AD3B-B492601DF425}" presName="composite" presStyleCnt="0"/>
      <dgm:spPr/>
      <dgm:t>
        <a:bodyPr/>
        <a:lstStyle/>
        <a:p>
          <a:endParaRPr lang="ru-RU"/>
        </a:p>
      </dgm:t>
    </dgm:pt>
    <dgm:pt modelId="{471E5E27-9E15-4295-9B24-98A24A279BD0}" type="pres">
      <dgm:prSet presAssocID="{6CC4F939-59DB-4957-AD3B-B492601DF425}" presName="background" presStyleLbl="node0" presStyleIdx="0" presStyleCnt="1"/>
      <dgm:spPr/>
      <dgm:t>
        <a:bodyPr/>
        <a:lstStyle/>
        <a:p>
          <a:endParaRPr lang="ru-RU"/>
        </a:p>
      </dgm:t>
    </dgm:pt>
    <dgm:pt modelId="{715E0B5F-745F-4AC5-BD51-DDB8E65808C9}" type="pres">
      <dgm:prSet presAssocID="{6CC4F939-59DB-4957-AD3B-B492601DF425}" presName="text" presStyleLbl="fgAcc0" presStyleIdx="0" presStyleCnt="1">
        <dgm:presLayoutVars>
          <dgm:chPref val="3"/>
        </dgm:presLayoutVars>
      </dgm:prSet>
      <dgm:spPr/>
      <dgm:t>
        <a:bodyPr/>
        <a:lstStyle/>
        <a:p>
          <a:endParaRPr lang="ru-RU"/>
        </a:p>
      </dgm:t>
    </dgm:pt>
    <dgm:pt modelId="{40D9A31A-B0C6-4ECF-BBD8-AF1D7E8191ED}" type="pres">
      <dgm:prSet presAssocID="{6CC4F939-59DB-4957-AD3B-B492601DF425}" presName="hierChild2" presStyleCnt="0"/>
      <dgm:spPr/>
      <dgm:t>
        <a:bodyPr/>
        <a:lstStyle/>
        <a:p>
          <a:endParaRPr lang="ru-RU"/>
        </a:p>
      </dgm:t>
    </dgm:pt>
    <dgm:pt modelId="{60EB1222-5A5E-427D-B80E-CDDD6DD9FCE3}" type="pres">
      <dgm:prSet presAssocID="{382CEB67-4D3B-4332-B995-67B137EBEB1A}" presName="Name10" presStyleLbl="parChTrans1D2" presStyleIdx="0" presStyleCnt="1"/>
      <dgm:spPr/>
      <dgm:t>
        <a:bodyPr/>
        <a:lstStyle/>
        <a:p>
          <a:endParaRPr lang="ru-RU"/>
        </a:p>
      </dgm:t>
    </dgm:pt>
    <dgm:pt modelId="{55E8D7CE-25DE-4A20-BAE8-AEE159020836}" type="pres">
      <dgm:prSet presAssocID="{2E8F9FA6-C966-4D91-BA9B-2BFD725CA9CC}" presName="hierRoot2" presStyleCnt="0"/>
      <dgm:spPr/>
      <dgm:t>
        <a:bodyPr/>
        <a:lstStyle/>
        <a:p>
          <a:endParaRPr lang="ru-RU"/>
        </a:p>
      </dgm:t>
    </dgm:pt>
    <dgm:pt modelId="{81ECA946-19DA-4FB4-82C9-E7A88220D68E}" type="pres">
      <dgm:prSet presAssocID="{2E8F9FA6-C966-4D91-BA9B-2BFD725CA9CC}" presName="composite2" presStyleCnt="0"/>
      <dgm:spPr/>
      <dgm:t>
        <a:bodyPr/>
        <a:lstStyle/>
        <a:p>
          <a:endParaRPr lang="ru-RU"/>
        </a:p>
      </dgm:t>
    </dgm:pt>
    <dgm:pt modelId="{F4C23F25-E5A6-4866-835D-04533CB51127}" type="pres">
      <dgm:prSet presAssocID="{2E8F9FA6-C966-4D91-BA9B-2BFD725CA9CC}" presName="background2" presStyleLbl="node2" presStyleIdx="0" presStyleCnt="1"/>
      <dgm:spPr/>
      <dgm:t>
        <a:bodyPr/>
        <a:lstStyle/>
        <a:p>
          <a:endParaRPr lang="ru-RU"/>
        </a:p>
      </dgm:t>
    </dgm:pt>
    <dgm:pt modelId="{EFFE390B-61A9-46CA-90FC-FC3D39912CBF}" type="pres">
      <dgm:prSet presAssocID="{2E8F9FA6-C966-4D91-BA9B-2BFD725CA9CC}" presName="text2" presStyleLbl="fgAcc2" presStyleIdx="0" presStyleCnt="1">
        <dgm:presLayoutVars>
          <dgm:chPref val="3"/>
        </dgm:presLayoutVars>
      </dgm:prSet>
      <dgm:spPr/>
      <dgm:t>
        <a:bodyPr/>
        <a:lstStyle/>
        <a:p>
          <a:endParaRPr lang="ru-RU"/>
        </a:p>
      </dgm:t>
    </dgm:pt>
    <dgm:pt modelId="{43002711-31EF-4335-8517-B15A9B35405A}" type="pres">
      <dgm:prSet presAssocID="{2E8F9FA6-C966-4D91-BA9B-2BFD725CA9CC}" presName="hierChild3" presStyleCnt="0"/>
      <dgm:spPr/>
      <dgm:t>
        <a:bodyPr/>
        <a:lstStyle/>
        <a:p>
          <a:endParaRPr lang="ru-RU"/>
        </a:p>
      </dgm:t>
    </dgm:pt>
  </dgm:ptLst>
  <dgm:cxnLst>
    <dgm:cxn modelId="{EC22542B-2507-4520-BD09-F26BB2F118B0}" type="presOf" srcId="{2E8F9FA6-C966-4D91-BA9B-2BFD725CA9CC}" destId="{EFFE390B-61A9-46CA-90FC-FC3D39912CBF}" srcOrd="0" destOrd="0" presId="urn:microsoft.com/office/officeart/2005/8/layout/hierarchy1"/>
    <dgm:cxn modelId="{0F8D1ADF-9935-481B-9A25-0897ED3186AD}" type="presOf" srcId="{F8AC5198-1DA7-4046-A2A1-D08FDF6CD0BB}" destId="{2A5F4E0A-A0D2-42AA-923C-9FCEEB60F9C4}" srcOrd="0" destOrd="0" presId="urn:microsoft.com/office/officeart/2005/8/layout/hierarchy1"/>
    <dgm:cxn modelId="{55B8087B-D2B9-44DE-BBE4-575281F31096}" type="presOf" srcId="{6CC4F939-59DB-4957-AD3B-B492601DF425}" destId="{715E0B5F-745F-4AC5-BD51-DDB8E65808C9}" srcOrd="0" destOrd="0" presId="urn:microsoft.com/office/officeart/2005/8/layout/hierarchy1"/>
    <dgm:cxn modelId="{FCAF45B8-4CA7-40F0-8F47-7EBF5EA18E2E}" srcId="{6CC4F939-59DB-4957-AD3B-B492601DF425}" destId="{2E8F9FA6-C966-4D91-BA9B-2BFD725CA9CC}" srcOrd="0" destOrd="0" parTransId="{382CEB67-4D3B-4332-B995-67B137EBEB1A}" sibTransId="{293BB783-62F8-4347-A56C-3B5E535B0D21}"/>
    <dgm:cxn modelId="{2B3A1EA4-AAB3-4236-ADD8-6F744362465F}" type="presOf" srcId="{382CEB67-4D3B-4332-B995-67B137EBEB1A}" destId="{60EB1222-5A5E-427D-B80E-CDDD6DD9FCE3}" srcOrd="0" destOrd="0" presId="urn:microsoft.com/office/officeart/2005/8/layout/hierarchy1"/>
    <dgm:cxn modelId="{6A44D80E-7CC3-47DC-B1F1-8680B6D7F75B}" srcId="{F8AC5198-1DA7-4046-A2A1-D08FDF6CD0BB}" destId="{6CC4F939-59DB-4957-AD3B-B492601DF425}" srcOrd="0" destOrd="0" parTransId="{64D58525-8504-40CE-8D56-59F457ABD957}" sibTransId="{3451A268-DD11-412F-9BB7-27F7DF66688F}"/>
    <dgm:cxn modelId="{DA18B5CD-7C42-4ABD-83BB-741C3E232608}" type="presParOf" srcId="{2A5F4E0A-A0D2-42AA-923C-9FCEEB60F9C4}" destId="{ED5CAF52-B843-4E95-A55F-EE1B41972442}" srcOrd="0" destOrd="0" presId="urn:microsoft.com/office/officeart/2005/8/layout/hierarchy1"/>
    <dgm:cxn modelId="{6B1045BF-5795-4107-8E81-17ED1F199B81}" type="presParOf" srcId="{ED5CAF52-B843-4E95-A55F-EE1B41972442}" destId="{E2F7A1E4-8837-4F11-B81F-E2CEF7886DEB}" srcOrd="0" destOrd="0" presId="urn:microsoft.com/office/officeart/2005/8/layout/hierarchy1"/>
    <dgm:cxn modelId="{63D13697-A4D3-459B-908B-EED26E18744B}" type="presParOf" srcId="{E2F7A1E4-8837-4F11-B81F-E2CEF7886DEB}" destId="{471E5E27-9E15-4295-9B24-98A24A279BD0}" srcOrd="0" destOrd="0" presId="urn:microsoft.com/office/officeart/2005/8/layout/hierarchy1"/>
    <dgm:cxn modelId="{8EFAE7A0-02F5-464C-B18B-D3B14205C538}" type="presParOf" srcId="{E2F7A1E4-8837-4F11-B81F-E2CEF7886DEB}" destId="{715E0B5F-745F-4AC5-BD51-DDB8E65808C9}" srcOrd="1" destOrd="0" presId="urn:microsoft.com/office/officeart/2005/8/layout/hierarchy1"/>
    <dgm:cxn modelId="{BA592465-8468-45BF-B612-7CC0C85277A1}" type="presParOf" srcId="{ED5CAF52-B843-4E95-A55F-EE1B41972442}" destId="{40D9A31A-B0C6-4ECF-BBD8-AF1D7E8191ED}" srcOrd="1" destOrd="0" presId="urn:microsoft.com/office/officeart/2005/8/layout/hierarchy1"/>
    <dgm:cxn modelId="{B582858A-1122-4B29-A163-B55BA31C8D43}" type="presParOf" srcId="{40D9A31A-B0C6-4ECF-BBD8-AF1D7E8191ED}" destId="{60EB1222-5A5E-427D-B80E-CDDD6DD9FCE3}" srcOrd="0" destOrd="0" presId="urn:microsoft.com/office/officeart/2005/8/layout/hierarchy1"/>
    <dgm:cxn modelId="{92349564-78AC-4CB2-AE73-FA75D980ED8C}" type="presParOf" srcId="{40D9A31A-B0C6-4ECF-BBD8-AF1D7E8191ED}" destId="{55E8D7CE-25DE-4A20-BAE8-AEE159020836}" srcOrd="1" destOrd="0" presId="urn:microsoft.com/office/officeart/2005/8/layout/hierarchy1"/>
    <dgm:cxn modelId="{6D62D045-BE0A-4417-8AC6-8D966B57BB68}" type="presParOf" srcId="{55E8D7CE-25DE-4A20-BAE8-AEE159020836}" destId="{81ECA946-19DA-4FB4-82C9-E7A88220D68E}" srcOrd="0" destOrd="0" presId="urn:microsoft.com/office/officeart/2005/8/layout/hierarchy1"/>
    <dgm:cxn modelId="{180F2004-2799-4C7C-9514-640A77A98F30}" type="presParOf" srcId="{81ECA946-19DA-4FB4-82C9-E7A88220D68E}" destId="{F4C23F25-E5A6-4866-835D-04533CB51127}" srcOrd="0" destOrd="0" presId="urn:microsoft.com/office/officeart/2005/8/layout/hierarchy1"/>
    <dgm:cxn modelId="{11960A2D-4634-44BC-AC7B-6F4BA599764C}" type="presParOf" srcId="{81ECA946-19DA-4FB4-82C9-E7A88220D68E}" destId="{EFFE390B-61A9-46CA-90FC-FC3D39912CBF}" srcOrd="1" destOrd="0" presId="urn:microsoft.com/office/officeart/2005/8/layout/hierarchy1"/>
    <dgm:cxn modelId="{2E31CC89-90F7-44FC-B372-B6D49D286219}" type="presParOf" srcId="{55E8D7CE-25DE-4A20-BAE8-AEE159020836}" destId="{43002711-31EF-4335-8517-B15A9B35405A}"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AC5198-1DA7-4046-A2A1-D08FDF6CD0BB}" type="doc">
      <dgm:prSet loTypeId="urn:microsoft.com/office/officeart/2005/8/layout/hierarchy1" loCatId="hierarchy" qsTypeId="urn:microsoft.com/office/officeart/2005/8/quickstyle/simple1" qsCatId="simple" csTypeId="urn:microsoft.com/office/officeart/2005/8/colors/accent4_1" csCatId="accent4" phldr="1"/>
      <dgm:spPr/>
      <dgm:t>
        <a:bodyPr/>
        <a:lstStyle/>
        <a:p>
          <a:endParaRPr lang="ru-RU"/>
        </a:p>
      </dgm:t>
    </dgm:pt>
    <dgm:pt modelId="{6CC4F939-59DB-4957-AD3B-B492601DF425}">
      <dgm:prSet phldrT="[Текст]" custT="1"/>
      <dgm:spPr/>
      <dgm:t>
        <a:bodyPr/>
        <a:lstStyle/>
        <a:p>
          <a:r>
            <a:rPr lang="ru-RU" sz="1600" dirty="0" err="1" smtClean="0"/>
            <a:t>Гос.мун</a:t>
          </a:r>
          <a:r>
            <a:rPr lang="ru-RU" sz="1600" dirty="0" smtClean="0"/>
            <a:t>. учреждения не предоставляют обеспечение заявок (с 27.12.18)</a:t>
          </a:r>
          <a:endParaRPr lang="ru-RU" sz="1600" dirty="0"/>
        </a:p>
      </dgm:t>
    </dgm:pt>
    <dgm:pt modelId="{64D58525-8504-40CE-8D56-59F457ABD957}" type="parTrans" cxnId="{6A44D80E-7CC3-47DC-B1F1-8680B6D7F75B}">
      <dgm:prSet/>
      <dgm:spPr/>
      <dgm:t>
        <a:bodyPr/>
        <a:lstStyle/>
        <a:p>
          <a:endParaRPr lang="ru-RU"/>
        </a:p>
      </dgm:t>
    </dgm:pt>
    <dgm:pt modelId="{3451A268-DD11-412F-9BB7-27F7DF66688F}" type="sibTrans" cxnId="{6A44D80E-7CC3-47DC-B1F1-8680B6D7F75B}">
      <dgm:prSet/>
      <dgm:spPr/>
      <dgm:t>
        <a:bodyPr/>
        <a:lstStyle/>
        <a:p>
          <a:endParaRPr lang="ru-RU"/>
        </a:p>
      </dgm:t>
    </dgm:pt>
    <dgm:pt modelId="{2A5F4E0A-A0D2-42AA-923C-9FCEEB60F9C4}" type="pres">
      <dgm:prSet presAssocID="{F8AC5198-1DA7-4046-A2A1-D08FDF6CD0BB}" presName="hierChild1" presStyleCnt="0">
        <dgm:presLayoutVars>
          <dgm:chPref val="1"/>
          <dgm:dir/>
          <dgm:animOne val="branch"/>
          <dgm:animLvl val="lvl"/>
          <dgm:resizeHandles/>
        </dgm:presLayoutVars>
      </dgm:prSet>
      <dgm:spPr/>
      <dgm:t>
        <a:bodyPr/>
        <a:lstStyle/>
        <a:p>
          <a:endParaRPr lang="ru-RU"/>
        </a:p>
      </dgm:t>
    </dgm:pt>
    <dgm:pt modelId="{ED5CAF52-B843-4E95-A55F-EE1B41972442}" type="pres">
      <dgm:prSet presAssocID="{6CC4F939-59DB-4957-AD3B-B492601DF425}" presName="hierRoot1" presStyleCnt="0"/>
      <dgm:spPr/>
    </dgm:pt>
    <dgm:pt modelId="{E2F7A1E4-8837-4F11-B81F-E2CEF7886DEB}" type="pres">
      <dgm:prSet presAssocID="{6CC4F939-59DB-4957-AD3B-B492601DF425}" presName="composite" presStyleCnt="0"/>
      <dgm:spPr/>
    </dgm:pt>
    <dgm:pt modelId="{471E5E27-9E15-4295-9B24-98A24A279BD0}" type="pres">
      <dgm:prSet presAssocID="{6CC4F939-59DB-4957-AD3B-B492601DF425}" presName="background" presStyleLbl="node0" presStyleIdx="0" presStyleCnt="1"/>
      <dgm:spPr/>
    </dgm:pt>
    <dgm:pt modelId="{715E0B5F-745F-4AC5-BD51-DDB8E65808C9}" type="pres">
      <dgm:prSet presAssocID="{6CC4F939-59DB-4957-AD3B-B492601DF425}" presName="text" presStyleLbl="fgAcc0" presStyleIdx="0" presStyleCnt="1" custScaleX="211483" custScaleY="16408" custLinFactNeighborX="-9581" custLinFactNeighborY="8176">
        <dgm:presLayoutVars>
          <dgm:chPref val="3"/>
        </dgm:presLayoutVars>
      </dgm:prSet>
      <dgm:spPr/>
      <dgm:t>
        <a:bodyPr/>
        <a:lstStyle/>
        <a:p>
          <a:endParaRPr lang="ru-RU"/>
        </a:p>
      </dgm:t>
    </dgm:pt>
    <dgm:pt modelId="{40D9A31A-B0C6-4ECF-BBD8-AF1D7E8191ED}" type="pres">
      <dgm:prSet presAssocID="{6CC4F939-59DB-4957-AD3B-B492601DF425}" presName="hierChild2" presStyleCnt="0"/>
      <dgm:spPr/>
    </dgm:pt>
  </dgm:ptLst>
  <dgm:cxnLst>
    <dgm:cxn modelId="{6A44D80E-7CC3-47DC-B1F1-8680B6D7F75B}" srcId="{F8AC5198-1DA7-4046-A2A1-D08FDF6CD0BB}" destId="{6CC4F939-59DB-4957-AD3B-B492601DF425}" srcOrd="0" destOrd="0" parTransId="{64D58525-8504-40CE-8D56-59F457ABD957}" sibTransId="{3451A268-DD11-412F-9BB7-27F7DF66688F}"/>
    <dgm:cxn modelId="{0F8D1ADF-9935-481B-9A25-0897ED3186AD}" type="presOf" srcId="{F8AC5198-1DA7-4046-A2A1-D08FDF6CD0BB}" destId="{2A5F4E0A-A0D2-42AA-923C-9FCEEB60F9C4}" srcOrd="0" destOrd="0" presId="urn:microsoft.com/office/officeart/2005/8/layout/hierarchy1"/>
    <dgm:cxn modelId="{55B8087B-D2B9-44DE-BBE4-575281F31096}" type="presOf" srcId="{6CC4F939-59DB-4957-AD3B-B492601DF425}" destId="{715E0B5F-745F-4AC5-BD51-DDB8E65808C9}" srcOrd="0" destOrd="0" presId="urn:microsoft.com/office/officeart/2005/8/layout/hierarchy1"/>
    <dgm:cxn modelId="{DA18B5CD-7C42-4ABD-83BB-741C3E232608}" type="presParOf" srcId="{2A5F4E0A-A0D2-42AA-923C-9FCEEB60F9C4}" destId="{ED5CAF52-B843-4E95-A55F-EE1B41972442}" srcOrd="0" destOrd="0" presId="urn:microsoft.com/office/officeart/2005/8/layout/hierarchy1"/>
    <dgm:cxn modelId="{6B1045BF-5795-4107-8E81-17ED1F199B81}" type="presParOf" srcId="{ED5CAF52-B843-4E95-A55F-EE1B41972442}" destId="{E2F7A1E4-8837-4F11-B81F-E2CEF7886DEB}" srcOrd="0" destOrd="0" presId="urn:microsoft.com/office/officeart/2005/8/layout/hierarchy1"/>
    <dgm:cxn modelId="{63D13697-A4D3-459B-908B-EED26E18744B}" type="presParOf" srcId="{E2F7A1E4-8837-4F11-B81F-E2CEF7886DEB}" destId="{471E5E27-9E15-4295-9B24-98A24A279BD0}" srcOrd="0" destOrd="0" presId="urn:microsoft.com/office/officeart/2005/8/layout/hierarchy1"/>
    <dgm:cxn modelId="{8EFAE7A0-02F5-464C-B18B-D3B14205C538}" type="presParOf" srcId="{E2F7A1E4-8837-4F11-B81F-E2CEF7886DEB}" destId="{715E0B5F-745F-4AC5-BD51-DDB8E65808C9}" srcOrd="1" destOrd="0" presId="urn:microsoft.com/office/officeart/2005/8/layout/hierarchy1"/>
    <dgm:cxn modelId="{BA592465-8468-45BF-B612-7CC0C85277A1}" type="presParOf" srcId="{ED5CAF52-B843-4E95-A55F-EE1B41972442}" destId="{40D9A31A-B0C6-4ECF-BBD8-AF1D7E8191ED}" srcOrd="1" destOrd="0" presId="urn:microsoft.com/office/officeart/2005/8/layout/hierarchy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C912E-AD8D-4551-B36D-A7BB99150398}">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ACC02-7C9C-458A-A8EC-9EFF4DBCD844}">
      <dsp:nvSpPr>
        <dsp:cNvPr id="0" name=""/>
        <dsp:cNvSpPr/>
      </dsp:nvSpPr>
      <dsp:spPr>
        <a:xfrm>
          <a:off x="604289" y="435133"/>
          <a:ext cx="6641660" cy="87026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t>п.22 ст. 1 ГрК технический заказчик  - член СРО </a:t>
          </a:r>
          <a:endParaRPr lang="ru-RU" sz="2100" kern="1200" dirty="0"/>
        </a:p>
      </dsp:txBody>
      <dsp:txXfrm>
        <a:off x="604289" y="435133"/>
        <a:ext cx="6641660" cy="870267"/>
      </dsp:txXfrm>
    </dsp:sp>
    <dsp:sp modelId="{CC1B05B9-F499-4F53-B133-6C408BFBBC9B}">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97046F-381C-434F-BA09-1906B2B7C4A2}">
      <dsp:nvSpPr>
        <dsp:cNvPr id="0" name=""/>
        <dsp:cNvSpPr/>
      </dsp:nvSpPr>
      <dsp:spPr>
        <a:xfrm>
          <a:off x="920631" y="1740535"/>
          <a:ext cx="6325318" cy="87026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t>Ч.2 ст.53 ГрК строительный контроль проводится также застройщиком, техническим заказчиком…</a:t>
          </a:r>
        </a:p>
      </dsp:txBody>
      <dsp:txXfrm>
        <a:off x="920631" y="1740535"/>
        <a:ext cx="6325318" cy="870267"/>
      </dsp:txXfrm>
    </dsp:sp>
    <dsp:sp modelId="{39800283-6385-4C47-8AEE-E1E98BF3A678}">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456C2F-3D5C-432D-86EE-6F2DDCBF5702}">
      <dsp:nvSpPr>
        <dsp:cNvPr id="0" name=""/>
        <dsp:cNvSpPr/>
      </dsp:nvSpPr>
      <dsp:spPr>
        <a:xfrm>
          <a:off x="566166" y="3045936"/>
          <a:ext cx="6641660" cy="87026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t>= привлекаемое для СК лицо должно быть членом СРО </a:t>
          </a:r>
          <a:endParaRPr lang="ru-RU" sz="2100" kern="1200" dirty="0"/>
        </a:p>
      </dsp:txBody>
      <dsp:txXfrm>
        <a:off x="566166" y="3045936"/>
        <a:ext cx="6641660" cy="870267"/>
      </dsp:txXfrm>
    </dsp:sp>
    <dsp:sp modelId="{F23780F8-CAA2-410D-9316-E97714F3DA16}">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07B41-A084-4AD7-B194-3DE9652BB5F5}">
      <dsp:nvSpPr>
        <dsp:cNvPr id="0" name=""/>
        <dsp:cNvSpPr/>
      </dsp:nvSpPr>
      <dsp:spPr>
        <a:xfrm>
          <a:off x="3831" y="318493"/>
          <a:ext cx="943470" cy="37738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1</a:t>
          </a:r>
          <a:endParaRPr lang="ru-RU" sz="2300" kern="1200" dirty="0"/>
        </a:p>
      </dsp:txBody>
      <dsp:txXfrm>
        <a:off x="192525" y="318493"/>
        <a:ext cx="566082" cy="377388"/>
      </dsp:txXfrm>
    </dsp:sp>
    <dsp:sp modelId="{3E5C8053-0385-4DCC-B341-7A390FB9D7F9}">
      <dsp:nvSpPr>
        <dsp:cNvPr id="0" name=""/>
        <dsp:cNvSpPr/>
      </dsp:nvSpPr>
      <dsp:spPr>
        <a:xfrm>
          <a:off x="852955" y="318493"/>
          <a:ext cx="943470" cy="37738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2</a:t>
          </a:r>
          <a:endParaRPr lang="ru-RU" sz="2300" kern="1200" dirty="0"/>
        </a:p>
      </dsp:txBody>
      <dsp:txXfrm>
        <a:off x="1041649" y="318493"/>
        <a:ext cx="566082" cy="377388"/>
      </dsp:txXfrm>
    </dsp:sp>
    <dsp:sp modelId="{D2940042-6A79-4A50-B3EF-EFB55BCD23C9}">
      <dsp:nvSpPr>
        <dsp:cNvPr id="0" name=""/>
        <dsp:cNvSpPr/>
      </dsp:nvSpPr>
      <dsp:spPr>
        <a:xfrm>
          <a:off x="1702078" y="318493"/>
          <a:ext cx="943470" cy="37738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3</a:t>
          </a:r>
          <a:endParaRPr lang="ru-RU" sz="2300" kern="1200" dirty="0"/>
        </a:p>
      </dsp:txBody>
      <dsp:txXfrm>
        <a:off x="1890772" y="318493"/>
        <a:ext cx="566082" cy="377388"/>
      </dsp:txXfrm>
    </dsp:sp>
    <dsp:sp modelId="{408ED5D1-2D47-406C-82D4-0E15B265CA16}">
      <dsp:nvSpPr>
        <dsp:cNvPr id="0" name=""/>
        <dsp:cNvSpPr/>
      </dsp:nvSpPr>
      <dsp:spPr>
        <a:xfrm>
          <a:off x="2551202" y="318493"/>
          <a:ext cx="943470" cy="37738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4</a:t>
          </a:r>
          <a:endParaRPr lang="ru-RU" sz="2300" kern="1200" dirty="0"/>
        </a:p>
      </dsp:txBody>
      <dsp:txXfrm>
        <a:off x="2739896" y="318493"/>
        <a:ext cx="566082" cy="377388"/>
      </dsp:txXfrm>
    </dsp:sp>
    <dsp:sp modelId="{BACE77FB-9E6B-4687-B942-04B2A0A7FF35}">
      <dsp:nvSpPr>
        <dsp:cNvPr id="0" name=""/>
        <dsp:cNvSpPr/>
      </dsp:nvSpPr>
      <dsp:spPr>
        <a:xfrm>
          <a:off x="3400326" y="318493"/>
          <a:ext cx="943470" cy="377388"/>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5</a:t>
          </a:r>
          <a:endParaRPr lang="ru-RU" sz="2300" kern="1200" dirty="0"/>
        </a:p>
      </dsp:txBody>
      <dsp:txXfrm>
        <a:off x="3589020" y="318493"/>
        <a:ext cx="566082" cy="377388"/>
      </dsp:txXfrm>
    </dsp:sp>
    <dsp:sp modelId="{E3B7DC10-459E-449A-AC9A-EC30672C088E}">
      <dsp:nvSpPr>
        <dsp:cNvPr id="0" name=""/>
        <dsp:cNvSpPr/>
      </dsp:nvSpPr>
      <dsp:spPr>
        <a:xfrm>
          <a:off x="4249449" y="318493"/>
          <a:ext cx="943470" cy="37738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6</a:t>
          </a:r>
          <a:endParaRPr lang="ru-RU" sz="2300" kern="1200" dirty="0"/>
        </a:p>
      </dsp:txBody>
      <dsp:txXfrm>
        <a:off x="4438143" y="318493"/>
        <a:ext cx="566082" cy="377388"/>
      </dsp:txXfrm>
    </dsp:sp>
    <dsp:sp modelId="{D6B0FD7A-5273-4B70-9B2B-AAF8E0735997}">
      <dsp:nvSpPr>
        <dsp:cNvPr id="0" name=""/>
        <dsp:cNvSpPr/>
      </dsp:nvSpPr>
      <dsp:spPr>
        <a:xfrm>
          <a:off x="5098573" y="318493"/>
          <a:ext cx="943470" cy="37738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7</a:t>
          </a:r>
          <a:endParaRPr lang="ru-RU" sz="2300" kern="1200" dirty="0"/>
        </a:p>
      </dsp:txBody>
      <dsp:txXfrm>
        <a:off x="5287267" y="318493"/>
        <a:ext cx="566082" cy="377388"/>
      </dsp:txXfrm>
    </dsp:sp>
    <dsp:sp modelId="{42DD560D-2384-4E66-B654-07D9C9452C04}">
      <dsp:nvSpPr>
        <dsp:cNvPr id="0" name=""/>
        <dsp:cNvSpPr/>
      </dsp:nvSpPr>
      <dsp:spPr>
        <a:xfrm>
          <a:off x="5947697" y="318493"/>
          <a:ext cx="943470" cy="37738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8</a:t>
          </a:r>
          <a:endParaRPr lang="ru-RU" sz="2300" kern="1200" dirty="0"/>
        </a:p>
      </dsp:txBody>
      <dsp:txXfrm>
        <a:off x="6136391" y="318493"/>
        <a:ext cx="566082" cy="377388"/>
      </dsp:txXfrm>
    </dsp:sp>
    <dsp:sp modelId="{D85B65A2-7A6A-442A-82A7-09527C2F2474}">
      <dsp:nvSpPr>
        <dsp:cNvPr id="0" name=""/>
        <dsp:cNvSpPr/>
      </dsp:nvSpPr>
      <dsp:spPr>
        <a:xfrm>
          <a:off x="6796820" y="318493"/>
          <a:ext cx="943470" cy="37738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9</a:t>
          </a:r>
          <a:endParaRPr lang="ru-RU" sz="2300" kern="1200" dirty="0"/>
        </a:p>
      </dsp:txBody>
      <dsp:txXfrm>
        <a:off x="6985514" y="318493"/>
        <a:ext cx="566082" cy="377388"/>
      </dsp:txXfrm>
    </dsp:sp>
    <dsp:sp modelId="{9A4AE7FB-5E7B-4288-A234-B024E4B5C5BA}">
      <dsp:nvSpPr>
        <dsp:cNvPr id="0" name=""/>
        <dsp:cNvSpPr/>
      </dsp:nvSpPr>
      <dsp:spPr>
        <a:xfrm>
          <a:off x="7645944" y="318493"/>
          <a:ext cx="943470" cy="377388"/>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10</a:t>
          </a:r>
          <a:endParaRPr lang="ru-RU" sz="2300" kern="1200" dirty="0"/>
        </a:p>
      </dsp:txBody>
      <dsp:txXfrm>
        <a:off x="7834638" y="318493"/>
        <a:ext cx="566082" cy="377388"/>
      </dsp:txXfrm>
    </dsp:sp>
    <dsp:sp modelId="{09996E20-13E3-40DB-8628-7120872CE014}">
      <dsp:nvSpPr>
        <dsp:cNvPr id="0" name=""/>
        <dsp:cNvSpPr/>
      </dsp:nvSpPr>
      <dsp:spPr>
        <a:xfrm>
          <a:off x="8495067" y="318493"/>
          <a:ext cx="943470" cy="37738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11</a:t>
          </a:r>
          <a:endParaRPr lang="ru-RU" sz="2300" kern="1200" dirty="0"/>
        </a:p>
      </dsp:txBody>
      <dsp:txXfrm>
        <a:off x="8683761" y="318493"/>
        <a:ext cx="566082" cy="377388"/>
      </dsp:txXfrm>
    </dsp:sp>
    <dsp:sp modelId="{EC2C00A6-5A44-4837-B23D-BC108AF2F920}">
      <dsp:nvSpPr>
        <dsp:cNvPr id="0" name=""/>
        <dsp:cNvSpPr/>
      </dsp:nvSpPr>
      <dsp:spPr>
        <a:xfrm>
          <a:off x="9344191" y="318493"/>
          <a:ext cx="943470" cy="37738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ru-RU" sz="2300" kern="1200" dirty="0" smtClean="0"/>
            <a:t>12</a:t>
          </a:r>
          <a:endParaRPr lang="ru-RU" sz="2300" kern="1200" dirty="0"/>
        </a:p>
      </dsp:txBody>
      <dsp:txXfrm>
        <a:off x="9532885" y="318493"/>
        <a:ext cx="566082" cy="3773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9FB73-B3C7-4A56-87C4-1317340F2979}">
      <dsp:nvSpPr>
        <dsp:cNvPr id="0" name=""/>
        <dsp:cNvSpPr/>
      </dsp:nvSpPr>
      <dsp:spPr>
        <a:xfrm>
          <a:off x="5992" y="1109103"/>
          <a:ext cx="2092022" cy="2510427"/>
        </a:xfrm>
        <a:prstGeom prst="roundRect">
          <a:avLst>
            <a:gd name="adj" fmla="val 5000"/>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ru-RU" sz="1800" b="1" kern="1200" dirty="0" smtClean="0">
              <a:solidFill>
                <a:schemeClr val="bg1"/>
              </a:solidFill>
              <a:effectLst/>
            </a:rPr>
            <a:t>ЗАКАЧИК</a:t>
          </a:r>
          <a:r>
            <a:rPr lang="ru-RU" sz="1800" kern="1200" dirty="0" smtClean="0">
              <a:solidFill>
                <a:schemeClr val="bg1"/>
              </a:solidFill>
              <a:effectLst/>
            </a:rPr>
            <a:t> </a:t>
          </a:r>
          <a:endParaRPr lang="ru-RU" sz="2800" b="1" kern="1200" dirty="0">
            <a:solidFill>
              <a:schemeClr val="bg1"/>
            </a:solidFill>
            <a:effectLst/>
          </a:endParaRPr>
        </a:p>
      </dsp:txBody>
      <dsp:txXfrm rot="16200000">
        <a:off x="-814080" y="1929176"/>
        <a:ext cx="2058550" cy="418404"/>
      </dsp:txXfrm>
    </dsp:sp>
    <dsp:sp modelId="{B17E0718-6999-4345-B97D-A42E73E46FBB}">
      <dsp:nvSpPr>
        <dsp:cNvPr id="0" name=""/>
        <dsp:cNvSpPr/>
      </dsp:nvSpPr>
      <dsp:spPr>
        <a:xfrm>
          <a:off x="424396" y="1109103"/>
          <a:ext cx="1558556" cy="25104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ru-RU" sz="1700" kern="1200" dirty="0" smtClean="0">
              <a:solidFill>
                <a:schemeClr val="bg1"/>
              </a:solidFill>
            </a:rPr>
            <a:t>Направляет ПК победителю</a:t>
          </a:r>
        </a:p>
        <a:p>
          <a:pPr lvl="0" algn="l" defTabSz="755650">
            <a:lnSpc>
              <a:spcPct val="90000"/>
            </a:lnSpc>
            <a:spcBef>
              <a:spcPct val="0"/>
            </a:spcBef>
            <a:spcAft>
              <a:spcPct val="35000"/>
            </a:spcAft>
          </a:pPr>
          <a:r>
            <a:rPr lang="ru-RU" sz="1700" i="1" kern="1200" dirty="0" smtClean="0">
              <a:solidFill>
                <a:schemeClr val="bg1"/>
              </a:solidFill>
            </a:rPr>
            <a:t>(ч. 2 ст. 83.2)</a:t>
          </a:r>
          <a:endParaRPr lang="ru-RU" sz="1700" i="1" kern="1200" dirty="0">
            <a:solidFill>
              <a:schemeClr val="bg1"/>
            </a:solidFill>
          </a:endParaRPr>
        </a:p>
      </dsp:txBody>
      <dsp:txXfrm>
        <a:off x="424396" y="1109103"/>
        <a:ext cx="1558556" cy="2510427"/>
      </dsp:txXfrm>
    </dsp:sp>
    <dsp:sp modelId="{0E66578D-09D7-45B9-8A2C-715A374EF5B1}">
      <dsp:nvSpPr>
        <dsp:cNvPr id="0" name=""/>
        <dsp:cNvSpPr/>
      </dsp:nvSpPr>
      <dsp:spPr>
        <a:xfrm>
          <a:off x="2171235" y="1109103"/>
          <a:ext cx="2092022" cy="2510427"/>
        </a:xfrm>
        <a:prstGeom prst="roundRect">
          <a:avLst>
            <a:gd name="adj" fmla="val 5000"/>
          </a:avLst>
        </a:prstGeom>
        <a:solidFill>
          <a:schemeClr val="bg1">
            <a:lumMod val="65000"/>
          </a:schemeClr>
        </a:solidFill>
        <a:ln w="19050" cap="flat" cmpd="sng" algn="ctr">
          <a:solidFill>
            <a:schemeClr val="bg1">
              <a:lumMod val="65000"/>
            </a:schemeClr>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ru-RU" sz="1800" b="1" kern="1200" dirty="0" smtClean="0">
              <a:solidFill>
                <a:schemeClr val="tx1"/>
              </a:solidFill>
              <a:effectLst/>
            </a:rPr>
            <a:t>ПОБЕДИТЕЛЬ</a:t>
          </a:r>
          <a:endParaRPr lang="ru-RU" sz="1800" b="1" kern="1200" dirty="0">
            <a:solidFill>
              <a:schemeClr val="tx1"/>
            </a:solidFill>
            <a:effectLst/>
          </a:endParaRPr>
        </a:p>
      </dsp:txBody>
      <dsp:txXfrm rot="16200000">
        <a:off x="1351162" y="1929176"/>
        <a:ext cx="2058550" cy="418404"/>
      </dsp:txXfrm>
    </dsp:sp>
    <dsp:sp modelId="{A4ADEF03-8DA9-4CE1-9876-EF2C5A13A59F}">
      <dsp:nvSpPr>
        <dsp:cNvPr id="0" name=""/>
        <dsp:cNvSpPr/>
      </dsp:nvSpPr>
      <dsp:spPr>
        <a:xfrm rot="5400000">
          <a:off x="1997186" y="3104815"/>
          <a:ext cx="369019" cy="313803"/>
        </a:xfrm>
        <a:prstGeom prst="flowChartExtract">
          <a:avLst/>
        </a:prstGeom>
        <a:solidFill>
          <a:schemeClr val="lt1">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1408500E-B17B-4FDB-8ABD-23F14AA1CC5E}">
      <dsp:nvSpPr>
        <dsp:cNvPr id="0" name=""/>
        <dsp:cNvSpPr/>
      </dsp:nvSpPr>
      <dsp:spPr>
        <a:xfrm>
          <a:off x="2589640" y="1109103"/>
          <a:ext cx="1558556" cy="25104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ru-RU" sz="1700" kern="1200" dirty="0" smtClean="0">
              <a:solidFill>
                <a:schemeClr val="tx1"/>
              </a:solidFill>
            </a:rPr>
            <a:t>Подписывает ПК + ОИК</a:t>
          </a:r>
        </a:p>
        <a:p>
          <a:pPr lvl="0" algn="l" defTabSz="755650">
            <a:lnSpc>
              <a:spcPct val="90000"/>
            </a:lnSpc>
            <a:spcBef>
              <a:spcPct val="0"/>
            </a:spcBef>
            <a:spcAft>
              <a:spcPct val="35000"/>
            </a:spcAft>
          </a:pPr>
          <a:r>
            <a:rPr lang="ru-RU" sz="1700" kern="1200" dirty="0" smtClean="0">
              <a:solidFill>
                <a:schemeClr val="tx1"/>
              </a:solidFill>
            </a:rPr>
            <a:t>ЛИБО</a:t>
          </a:r>
        </a:p>
        <a:p>
          <a:pPr lvl="0" algn="l" defTabSz="755650">
            <a:lnSpc>
              <a:spcPct val="90000"/>
            </a:lnSpc>
            <a:spcBef>
              <a:spcPct val="0"/>
            </a:spcBef>
            <a:spcAft>
              <a:spcPct val="35000"/>
            </a:spcAft>
          </a:pPr>
          <a:r>
            <a:rPr lang="ru-RU" sz="1700" kern="1200" dirty="0" smtClean="0">
              <a:solidFill>
                <a:schemeClr val="tx1"/>
              </a:solidFill>
            </a:rPr>
            <a:t>Направляет протокол разногласий (ПР) </a:t>
          </a:r>
        </a:p>
        <a:p>
          <a:pPr lvl="0" algn="l" defTabSz="755650">
            <a:lnSpc>
              <a:spcPct val="90000"/>
            </a:lnSpc>
            <a:spcBef>
              <a:spcPct val="0"/>
            </a:spcBef>
            <a:spcAft>
              <a:spcPct val="35000"/>
            </a:spcAft>
          </a:pPr>
          <a:r>
            <a:rPr lang="ru-RU" sz="1700" i="1" kern="1200" dirty="0" smtClean="0">
              <a:solidFill>
                <a:schemeClr val="tx1"/>
              </a:solidFill>
            </a:rPr>
            <a:t>(ч. 3, 4 ст. 83.2)</a:t>
          </a:r>
          <a:endParaRPr lang="ru-RU" sz="1700" i="1" kern="1200" dirty="0">
            <a:solidFill>
              <a:schemeClr val="tx1"/>
            </a:solidFill>
          </a:endParaRPr>
        </a:p>
      </dsp:txBody>
      <dsp:txXfrm>
        <a:off x="2589640" y="1109103"/>
        <a:ext cx="1558556" cy="2510427"/>
      </dsp:txXfrm>
    </dsp:sp>
    <dsp:sp modelId="{BB262235-431B-4A8A-87E3-C2B51929129A}">
      <dsp:nvSpPr>
        <dsp:cNvPr id="0" name=""/>
        <dsp:cNvSpPr/>
      </dsp:nvSpPr>
      <dsp:spPr>
        <a:xfrm>
          <a:off x="4336479" y="1109103"/>
          <a:ext cx="2092022" cy="2510427"/>
        </a:xfrm>
        <a:prstGeom prst="roundRect">
          <a:avLst>
            <a:gd name="adj" fmla="val 5000"/>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ru-RU" sz="2000" b="1" kern="1200" dirty="0" smtClean="0">
              <a:solidFill>
                <a:schemeClr val="bg1"/>
              </a:solidFill>
              <a:effectLst/>
            </a:rPr>
            <a:t>ЗАКАЗЧИК</a:t>
          </a:r>
          <a:endParaRPr lang="ru-RU" sz="2000" b="1" kern="1200" dirty="0">
            <a:solidFill>
              <a:schemeClr val="bg1"/>
            </a:solidFill>
            <a:effectLst/>
          </a:endParaRPr>
        </a:p>
      </dsp:txBody>
      <dsp:txXfrm rot="16200000">
        <a:off x="3516406" y="1929176"/>
        <a:ext cx="2058550" cy="418404"/>
      </dsp:txXfrm>
    </dsp:sp>
    <dsp:sp modelId="{B71A89B2-7AD2-4273-A44A-A4B4B448941B}">
      <dsp:nvSpPr>
        <dsp:cNvPr id="0" name=""/>
        <dsp:cNvSpPr/>
      </dsp:nvSpPr>
      <dsp:spPr>
        <a:xfrm rot="5400000">
          <a:off x="4162429" y="3104815"/>
          <a:ext cx="369019" cy="313803"/>
        </a:xfrm>
        <a:prstGeom prst="flowChartExtract">
          <a:avLst/>
        </a:prstGeom>
        <a:solidFill>
          <a:schemeClr val="lt1">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70F2635D-1B32-4D5B-B568-A8F40F306426}">
      <dsp:nvSpPr>
        <dsp:cNvPr id="0" name=""/>
        <dsp:cNvSpPr/>
      </dsp:nvSpPr>
      <dsp:spPr>
        <a:xfrm>
          <a:off x="4754883" y="1109103"/>
          <a:ext cx="1558556" cy="25104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ru-RU" sz="1700" kern="1200" dirty="0" smtClean="0">
              <a:solidFill>
                <a:schemeClr val="bg1"/>
              </a:solidFill>
            </a:rPr>
            <a:t>Рассматривает ПР</a:t>
          </a:r>
        </a:p>
        <a:p>
          <a:pPr lvl="0" algn="l" defTabSz="755650">
            <a:lnSpc>
              <a:spcPct val="90000"/>
            </a:lnSpc>
            <a:spcBef>
              <a:spcPct val="0"/>
            </a:spcBef>
            <a:spcAft>
              <a:spcPct val="35000"/>
            </a:spcAft>
          </a:pPr>
          <a:r>
            <a:rPr lang="ru-RU" sz="1700" i="1" kern="1200" dirty="0" smtClean="0">
              <a:solidFill>
                <a:schemeClr val="bg1"/>
              </a:solidFill>
            </a:rPr>
            <a:t>(ч. 5 ст. 83.2)</a:t>
          </a:r>
          <a:endParaRPr lang="ru-RU" sz="1700" i="1" kern="1200" dirty="0">
            <a:solidFill>
              <a:schemeClr val="bg1"/>
            </a:solidFill>
          </a:endParaRPr>
        </a:p>
      </dsp:txBody>
      <dsp:txXfrm>
        <a:off x="4754883" y="1109103"/>
        <a:ext cx="1558556" cy="2510427"/>
      </dsp:txXfrm>
    </dsp:sp>
    <dsp:sp modelId="{BF859B5F-DB1F-41CD-A0D3-E14B10B2FAA1}">
      <dsp:nvSpPr>
        <dsp:cNvPr id="0" name=""/>
        <dsp:cNvSpPr/>
      </dsp:nvSpPr>
      <dsp:spPr>
        <a:xfrm>
          <a:off x="6501722" y="1109103"/>
          <a:ext cx="2092022" cy="2510427"/>
        </a:xfrm>
        <a:prstGeom prst="roundRect">
          <a:avLst>
            <a:gd name="adj" fmla="val 5000"/>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ru-RU" sz="2000" b="1" kern="1200" dirty="0" smtClean="0">
              <a:solidFill>
                <a:schemeClr val="tx1"/>
              </a:solidFill>
              <a:effectLst/>
            </a:rPr>
            <a:t>ПОБЕДИТЕЛЬ</a:t>
          </a:r>
          <a:endParaRPr lang="ru-RU" sz="2000" b="1" kern="1200" dirty="0">
            <a:solidFill>
              <a:srgbClr val="FF0000"/>
            </a:solidFill>
            <a:effectLst/>
          </a:endParaRPr>
        </a:p>
      </dsp:txBody>
      <dsp:txXfrm rot="16200000">
        <a:off x="5681649" y="1929176"/>
        <a:ext cx="2058550" cy="418404"/>
      </dsp:txXfrm>
    </dsp:sp>
    <dsp:sp modelId="{BE832893-EA78-4C77-BAA6-58218FE42B53}">
      <dsp:nvSpPr>
        <dsp:cNvPr id="0" name=""/>
        <dsp:cNvSpPr/>
      </dsp:nvSpPr>
      <dsp:spPr>
        <a:xfrm rot="5400000">
          <a:off x="6327672" y="3104815"/>
          <a:ext cx="369019" cy="313803"/>
        </a:xfrm>
        <a:prstGeom prst="flowChartExtract">
          <a:avLst/>
        </a:prstGeom>
        <a:solidFill>
          <a:schemeClr val="lt1">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30600506-DF3E-4B39-BDB8-4E67E8E64A8A}">
      <dsp:nvSpPr>
        <dsp:cNvPr id="0" name=""/>
        <dsp:cNvSpPr/>
      </dsp:nvSpPr>
      <dsp:spPr>
        <a:xfrm>
          <a:off x="6920127" y="1109103"/>
          <a:ext cx="1558556" cy="25104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ru-RU" sz="1700" kern="1200" dirty="0" smtClean="0">
              <a:solidFill>
                <a:schemeClr val="tx1"/>
              </a:solidFill>
            </a:rPr>
            <a:t>Подписывает ПК + ОИК</a:t>
          </a:r>
        </a:p>
        <a:p>
          <a:pPr lvl="0" algn="l" defTabSz="755650">
            <a:lnSpc>
              <a:spcPct val="90000"/>
            </a:lnSpc>
            <a:spcBef>
              <a:spcPct val="0"/>
            </a:spcBef>
            <a:spcAft>
              <a:spcPct val="35000"/>
            </a:spcAft>
          </a:pPr>
          <a:r>
            <a:rPr lang="ru-RU" sz="1700" i="1" kern="1200" dirty="0" smtClean="0">
              <a:solidFill>
                <a:schemeClr val="tx1"/>
              </a:solidFill>
            </a:rPr>
            <a:t>(ч. 6 ст. 83.2)</a:t>
          </a:r>
          <a:endParaRPr lang="ru-RU" sz="1700" i="1" kern="1200" dirty="0">
            <a:solidFill>
              <a:schemeClr val="tx1"/>
            </a:solidFill>
          </a:endParaRPr>
        </a:p>
      </dsp:txBody>
      <dsp:txXfrm>
        <a:off x="6920127" y="1109103"/>
        <a:ext cx="1558556" cy="2510427"/>
      </dsp:txXfrm>
    </dsp:sp>
    <dsp:sp modelId="{5A083DF1-409D-49E6-8959-2521C7BB06A3}">
      <dsp:nvSpPr>
        <dsp:cNvPr id="0" name=""/>
        <dsp:cNvSpPr/>
      </dsp:nvSpPr>
      <dsp:spPr>
        <a:xfrm>
          <a:off x="8666966" y="1109103"/>
          <a:ext cx="2092022" cy="2510427"/>
        </a:xfrm>
        <a:prstGeom prst="roundRect">
          <a:avLst>
            <a:gd name="adj" fmla="val 5000"/>
          </a:avLst>
        </a:prstGeom>
        <a:solidFill>
          <a:srgbClr val="1F4E7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ru-RU" sz="2000" b="1" kern="1200" dirty="0" smtClean="0">
              <a:solidFill>
                <a:schemeClr val="bg1"/>
              </a:solidFill>
              <a:effectLst/>
            </a:rPr>
            <a:t>ЗАКАЗЧИК</a:t>
          </a:r>
          <a:r>
            <a:rPr lang="ru-RU" sz="2000" kern="1200" dirty="0" smtClean="0">
              <a:solidFill>
                <a:schemeClr val="bg1"/>
              </a:solidFill>
              <a:effectLst/>
            </a:rPr>
            <a:t> </a:t>
          </a:r>
          <a:endParaRPr lang="ru-RU" sz="2000" b="1" kern="1200" dirty="0">
            <a:solidFill>
              <a:schemeClr val="bg1"/>
            </a:solidFill>
            <a:effectLst/>
          </a:endParaRPr>
        </a:p>
      </dsp:txBody>
      <dsp:txXfrm rot="16200000">
        <a:off x="7846893" y="1929176"/>
        <a:ext cx="2058550" cy="418404"/>
      </dsp:txXfrm>
    </dsp:sp>
    <dsp:sp modelId="{E31C2A45-B743-4FC1-90D0-7E6ACA193403}">
      <dsp:nvSpPr>
        <dsp:cNvPr id="0" name=""/>
        <dsp:cNvSpPr/>
      </dsp:nvSpPr>
      <dsp:spPr>
        <a:xfrm rot="5400000">
          <a:off x="8492916" y="3104815"/>
          <a:ext cx="369019" cy="313803"/>
        </a:xfrm>
        <a:prstGeom prst="flowChartExtract">
          <a:avLst/>
        </a:prstGeom>
        <a:solidFill>
          <a:schemeClr val="lt1">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49079BF8-3CF2-483B-82E0-00F6C34AB0D8}">
      <dsp:nvSpPr>
        <dsp:cNvPr id="0" name=""/>
        <dsp:cNvSpPr/>
      </dsp:nvSpPr>
      <dsp:spPr>
        <a:xfrm>
          <a:off x="9085370" y="1109103"/>
          <a:ext cx="1558556" cy="25104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ru-RU" sz="1800" kern="1200" dirty="0" smtClean="0">
              <a:solidFill>
                <a:schemeClr val="bg1"/>
              </a:solidFill>
            </a:rPr>
            <a:t>Подписывает ПК</a:t>
          </a:r>
        </a:p>
        <a:p>
          <a:pPr lvl="0" algn="l" defTabSz="800100">
            <a:lnSpc>
              <a:spcPct val="90000"/>
            </a:lnSpc>
            <a:spcBef>
              <a:spcPct val="0"/>
            </a:spcBef>
            <a:spcAft>
              <a:spcPct val="35000"/>
            </a:spcAft>
          </a:pPr>
          <a:r>
            <a:rPr lang="ru-RU" sz="1800" i="1" kern="1200" dirty="0" smtClean="0">
              <a:solidFill>
                <a:schemeClr val="bg1"/>
              </a:solidFill>
            </a:rPr>
            <a:t>(ч. 7 ст. 83.2)</a:t>
          </a:r>
          <a:endParaRPr lang="ru-RU" sz="1800" kern="1200" dirty="0">
            <a:solidFill>
              <a:schemeClr val="bg1"/>
            </a:solidFill>
          </a:endParaRPr>
        </a:p>
      </dsp:txBody>
      <dsp:txXfrm>
        <a:off x="9085370" y="1109103"/>
        <a:ext cx="1558556" cy="2510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C912E-AD8D-4551-B36D-A7BB99150398}">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ACC02-7C9C-458A-A8EC-9EFF4DBCD844}">
      <dsp:nvSpPr>
        <dsp:cNvPr id="0" name=""/>
        <dsp:cNvSpPr/>
      </dsp:nvSpPr>
      <dsp:spPr>
        <a:xfrm>
          <a:off x="604289" y="435133"/>
          <a:ext cx="6641660" cy="87026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45720" rIns="45720" bIns="45720" numCol="1" spcCol="1270" anchor="ctr" anchorCtr="0">
          <a:noAutofit/>
        </a:bodyPr>
        <a:lstStyle/>
        <a:p>
          <a:pPr lvl="0" algn="l" defTabSz="800100">
            <a:lnSpc>
              <a:spcPct val="90000"/>
            </a:lnSpc>
            <a:spcBef>
              <a:spcPct val="0"/>
            </a:spcBef>
            <a:spcAft>
              <a:spcPct val="35000"/>
            </a:spcAft>
          </a:pPr>
          <a:r>
            <a:rPr lang="ru-RU" sz="1800" kern="1200" dirty="0" smtClean="0"/>
            <a:t>Ч.2 ст.53 ГрК строительный контроль проводится также застройщиком, техническим заказчиком…</a:t>
          </a:r>
          <a:endParaRPr lang="ru-RU" sz="1800" kern="1200" dirty="0"/>
        </a:p>
      </dsp:txBody>
      <dsp:txXfrm>
        <a:off x="604289" y="435133"/>
        <a:ext cx="6641660" cy="870267"/>
      </dsp:txXfrm>
    </dsp:sp>
    <dsp:sp modelId="{CC1B05B9-F499-4F53-B133-6C408BFBBC9B}">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97046F-381C-434F-BA09-1906B2B7C4A2}">
      <dsp:nvSpPr>
        <dsp:cNvPr id="0" name=""/>
        <dsp:cNvSpPr/>
      </dsp:nvSpPr>
      <dsp:spPr>
        <a:xfrm>
          <a:off x="920631" y="1740535"/>
          <a:ext cx="6325318" cy="87026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45720" rIns="45720" bIns="45720" numCol="1" spcCol="1270" anchor="ctr" anchorCtr="0">
          <a:noAutofit/>
        </a:bodyPr>
        <a:lstStyle/>
        <a:p>
          <a:pPr lvl="0" algn="l" defTabSz="800100">
            <a:lnSpc>
              <a:spcPct val="90000"/>
            </a:lnSpc>
            <a:spcBef>
              <a:spcPct val="0"/>
            </a:spcBef>
            <a:spcAft>
              <a:spcPct val="35000"/>
            </a:spcAft>
          </a:pPr>
          <a:r>
            <a:rPr lang="ru-RU" sz="1800" kern="1200" dirty="0" smtClean="0"/>
            <a:t>Ч.2 ст.53 ГрК …либо привлекаемыми ими на основании договора индивидуальным предпринимателем или юридическим лицом</a:t>
          </a:r>
        </a:p>
      </dsp:txBody>
      <dsp:txXfrm>
        <a:off x="920631" y="1740535"/>
        <a:ext cx="6325318" cy="870267"/>
      </dsp:txXfrm>
    </dsp:sp>
    <dsp:sp modelId="{39800283-6385-4C47-8AEE-E1E98BF3A678}">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456C2F-3D5C-432D-86EE-6F2DDCBF5702}">
      <dsp:nvSpPr>
        <dsp:cNvPr id="0" name=""/>
        <dsp:cNvSpPr/>
      </dsp:nvSpPr>
      <dsp:spPr>
        <a:xfrm>
          <a:off x="566166" y="3045936"/>
          <a:ext cx="6641660" cy="87026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45720" rIns="45720" bIns="45720" numCol="1" spcCol="1270" anchor="ctr" anchorCtr="0">
          <a:noAutofit/>
        </a:bodyPr>
        <a:lstStyle/>
        <a:p>
          <a:pPr lvl="0" algn="l" defTabSz="800100">
            <a:lnSpc>
              <a:spcPct val="90000"/>
            </a:lnSpc>
            <a:spcBef>
              <a:spcPct val="0"/>
            </a:spcBef>
            <a:spcAft>
              <a:spcPct val="35000"/>
            </a:spcAft>
          </a:pPr>
          <a:r>
            <a:rPr lang="ru-RU" sz="1800" kern="1200" dirty="0" smtClean="0"/>
            <a:t>К таким «привлекаемым лицам» в ГрК требования СРО нет </a:t>
          </a:r>
          <a:endParaRPr lang="ru-RU" sz="1800" kern="1200" dirty="0"/>
        </a:p>
      </dsp:txBody>
      <dsp:txXfrm>
        <a:off x="566166" y="3045936"/>
        <a:ext cx="6641660" cy="870267"/>
      </dsp:txXfrm>
    </dsp:sp>
    <dsp:sp modelId="{F23780F8-CAA2-410D-9316-E97714F3DA16}">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58130-EE5E-4207-8D06-9D49BE40E26A}">
      <dsp:nvSpPr>
        <dsp:cNvPr id="0" name=""/>
        <dsp:cNvSpPr/>
      </dsp:nvSpPr>
      <dsp:spPr>
        <a:xfrm>
          <a:off x="10715" y="1618637"/>
          <a:ext cx="6405562" cy="2562224"/>
        </a:xfrm>
        <a:prstGeom prst="chevron">
          <a:avLst/>
        </a:prstGeom>
        <a:solidFill>
          <a:schemeClr val="accent5">
            <a:hueOff val="0"/>
            <a:satOff val="0"/>
            <a:lumOff val="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ru-RU" sz="2800" b="1" u="sng" kern="1200" dirty="0" smtClean="0">
              <a:solidFill>
                <a:schemeClr val="tx1"/>
              </a:solidFill>
              <a:effectLst>
                <a:outerShdw blurRad="38100" dist="38100" dir="2700000" algn="tl">
                  <a:srgbClr val="000000">
                    <a:alpha val="43137"/>
                  </a:srgbClr>
                </a:outerShdw>
              </a:effectLst>
            </a:rPr>
            <a:t>1 ЭТАП</a:t>
          </a:r>
          <a:br>
            <a:rPr lang="ru-RU" sz="2800" b="1" u="sng" kern="1200" dirty="0" smtClean="0">
              <a:solidFill>
                <a:schemeClr val="tx1"/>
              </a:solidFill>
              <a:effectLst>
                <a:outerShdw blurRad="38100" dist="38100" dir="2700000" algn="tl">
                  <a:srgbClr val="000000">
                    <a:alpha val="43137"/>
                  </a:srgbClr>
                </a:outerShdw>
              </a:effectLst>
            </a:rPr>
          </a:br>
          <a:r>
            <a:rPr lang="ru-RU" sz="2800" b="1" kern="1200" dirty="0" smtClean="0">
              <a:solidFill>
                <a:schemeClr val="tx1"/>
              </a:solidFill>
            </a:rPr>
            <a:t>Когда: </a:t>
          </a:r>
          <a:r>
            <a:rPr lang="ru-RU" sz="2800" kern="1200" dirty="0" smtClean="0">
              <a:solidFill>
                <a:schemeClr val="tx1"/>
              </a:solidFill>
            </a:rPr>
            <a:t>до подачи заявки</a:t>
          </a:r>
          <a:br>
            <a:rPr lang="ru-RU" sz="2800" kern="1200" dirty="0" smtClean="0">
              <a:solidFill>
                <a:schemeClr val="tx1"/>
              </a:solidFill>
            </a:rPr>
          </a:br>
          <a:r>
            <a:rPr lang="ru-RU" sz="2800" b="1" kern="1200" dirty="0" smtClean="0">
              <a:solidFill>
                <a:schemeClr val="tx1"/>
              </a:solidFill>
            </a:rPr>
            <a:t>Кто:</a:t>
          </a:r>
          <a:r>
            <a:rPr lang="ru-RU" sz="2800" kern="1200" dirty="0" smtClean="0">
              <a:solidFill>
                <a:schemeClr val="tx1"/>
              </a:solidFill>
            </a:rPr>
            <a:t> ОЭП</a:t>
          </a:r>
          <a:br>
            <a:rPr lang="ru-RU" sz="2800" kern="1200" dirty="0" smtClean="0">
              <a:solidFill>
                <a:schemeClr val="tx1"/>
              </a:solidFill>
            </a:rPr>
          </a:br>
          <a:r>
            <a:rPr lang="ru-RU" sz="2000" i="1" kern="1200" dirty="0" smtClean="0">
              <a:solidFill>
                <a:schemeClr val="tx1"/>
              </a:solidFill>
            </a:rPr>
            <a:t>ч.ч.12-15 ст.24.2 44-ФЗ, проект ПП</a:t>
          </a:r>
          <a:endParaRPr lang="ru-RU" sz="2000" i="1" kern="1200" dirty="0">
            <a:solidFill>
              <a:schemeClr val="tx1"/>
            </a:solidFill>
          </a:endParaRPr>
        </a:p>
      </dsp:txBody>
      <dsp:txXfrm>
        <a:off x="1291827" y="1618637"/>
        <a:ext cx="3843338" cy="2562224"/>
      </dsp:txXfrm>
    </dsp:sp>
    <dsp:sp modelId="{82B917BD-2D02-421D-807B-BCD852B07C7F}">
      <dsp:nvSpPr>
        <dsp:cNvPr id="0" name=""/>
        <dsp:cNvSpPr/>
      </dsp:nvSpPr>
      <dsp:spPr>
        <a:xfrm>
          <a:off x="5775721" y="1618637"/>
          <a:ext cx="6405562" cy="2562224"/>
        </a:xfrm>
        <a:prstGeom prst="chevron">
          <a:avLst/>
        </a:prstGeom>
        <a:solidFill>
          <a:schemeClr val="accent5">
            <a:hueOff val="-7353344"/>
            <a:satOff val="-10228"/>
            <a:lumOff val="-3922"/>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ru-RU" sz="2800" b="1" u="sng" kern="1200" dirty="0" smtClean="0">
              <a:solidFill>
                <a:schemeClr val="tx1"/>
              </a:solidFill>
              <a:effectLst>
                <a:outerShdw blurRad="38100" dist="38100" dir="2700000" algn="tl">
                  <a:srgbClr val="000000">
                    <a:alpha val="43137"/>
                  </a:srgbClr>
                </a:outerShdw>
              </a:effectLst>
            </a:rPr>
            <a:t>2 ЭТАП</a:t>
          </a:r>
          <a:r>
            <a:rPr lang="ru-RU" sz="2800" u="sng" kern="1200" dirty="0" smtClean="0">
              <a:solidFill>
                <a:schemeClr val="tx1"/>
              </a:solidFill>
              <a:effectLst>
                <a:outerShdw blurRad="38100" dist="38100" dir="2700000" algn="tl">
                  <a:srgbClr val="000000">
                    <a:alpha val="43137"/>
                  </a:srgbClr>
                </a:outerShdw>
              </a:effectLst>
            </a:rPr>
            <a:t/>
          </a:r>
          <a:br>
            <a:rPr lang="ru-RU" sz="2800" u="sng" kern="1200" dirty="0" smtClean="0">
              <a:solidFill>
                <a:schemeClr val="tx1"/>
              </a:solidFill>
              <a:effectLst>
                <a:outerShdw blurRad="38100" dist="38100" dir="2700000" algn="tl">
                  <a:srgbClr val="000000">
                    <a:alpha val="43137"/>
                  </a:srgbClr>
                </a:outerShdw>
              </a:effectLst>
            </a:rPr>
          </a:br>
          <a:r>
            <a:rPr lang="ru-RU" sz="2800" b="1" kern="1200" dirty="0" smtClean="0">
              <a:solidFill>
                <a:schemeClr val="tx1"/>
              </a:solidFill>
            </a:rPr>
            <a:t>Когда:</a:t>
          </a:r>
          <a:r>
            <a:rPr lang="ru-RU" sz="2800" kern="1200" dirty="0" smtClean="0">
              <a:solidFill>
                <a:schemeClr val="tx1"/>
              </a:solidFill>
            </a:rPr>
            <a:t> при рассмотрении 2-х частей заявок</a:t>
          </a:r>
          <a:br>
            <a:rPr lang="ru-RU" sz="2800" kern="1200" dirty="0" smtClean="0">
              <a:solidFill>
                <a:schemeClr val="tx1"/>
              </a:solidFill>
            </a:rPr>
          </a:br>
          <a:r>
            <a:rPr lang="ru-RU" sz="2800" b="1" kern="1200" dirty="0" smtClean="0">
              <a:solidFill>
                <a:schemeClr val="tx1"/>
              </a:solidFill>
            </a:rPr>
            <a:t>Кто:</a:t>
          </a:r>
          <a:r>
            <a:rPr lang="ru-RU" sz="2800" kern="1200" dirty="0" smtClean="0">
              <a:solidFill>
                <a:schemeClr val="tx1"/>
              </a:solidFill>
            </a:rPr>
            <a:t> комиссия</a:t>
          </a:r>
          <a:br>
            <a:rPr lang="ru-RU" sz="2800" kern="1200" dirty="0" smtClean="0">
              <a:solidFill>
                <a:schemeClr val="tx1"/>
              </a:solidFill>
            </a:rPr>
          </a:br>
          <a:r>
            <a:rPr lang="ru-RU" sz="2000" i="1" kern="1200" dirty="0" smtClean="0">
              <a:solidFill>
                <a:schemeClr val="tx1"/>
              </a:solidFill>
            </a:rPr>
            <a:t>ст.69 44-ФЗ</a:t>
          </a:r>
          <a:endParaRPr lang="ru-RU" sz="2000" i="1" kern="1200" dirty="0">
            <a:solidFill>
              <a:schemeClr val="tx1"/>
            </a:solidFill>
          </a:endParaRPr>
        </a:p>
      </dsp:txBody>
      <dsp:txXfrm>
        <a:off x="7056833" y="1618637"/>
        <a:ext cx="3843338" cy="2562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58130-EE5E-4207-8D06-9D49BE40E26A}">
      <dsp:nvSpPr>
        <dsp:cNvPr id="0" name=""/>
        <dsp:cNvSpPr/>
      </dsp:nvSpPr>
      <dsp:spPr>
        <a:xfrm>
          <a:off x="10216" y="0"/>
          <a:ext cx="6107354" cy="609866"/>
        </a:xfrm>
        <a:prstGeom prst="chevron">
          <a:avLst/>
        </a:prstGeom>
        <a:solidFill>
          <a:schemeClr val="accent5">
            <a:hueOff val="0"/>
            <a:satOff val="0"/>
            <a:lumOff val="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ru-RU" sz="2800" b="1" u="sng" kern="1200" dirty="0" smtClean="0">
              <a:solidFill>
                <a:schemeClr val="tx1"/>
              </a:solidFill>
              <a:effectLst>
                <a:outerShdw blurRad="38100" dist="38100" dir="2700000" algn="tl">
                  <a:srgbClr val="000000">
                    <a:alpha val="43137"/>
                  </a:srgbClr>
                </a:outerShdw>
              </a:effectLst>
            </a:rPr>
            <a:t>1 ЭТАП</a:t>
          </a:r>
          <a:endParaRPr lang="ru-RU" sz="2000" i="1" kern="1200" dirty="0">
            <a:solidFill>
              <a:schemeClr val="tx1"/>
            </a:solidFill>
          </a:endParaRPr>
        </a:p>
      </dsp:txBody>
      <dsp:txXfrm>
        <a:off x="315149" y="0"/>
        <a:ext cx="5497488" cy="609866"/>
      </dsp:txXfrm>
    </dsp:sp>
    <dsp:sp modelId="{82B917BD-2D02-421D-807B-BCD852B07C7F}">
      <dsp:nvSpPr>
        <dsp:cNvPr id="0" name=""/>
        <dsp:cNvSpPr/>
      </dsp:nvSpPr>
      <dsp:spPr>
        <a:xfrm>
          <a:off x="5506836" y="0"/>
          <a:ext cx="6107354" cy="609866"/>
        </a:xfrm>
        <a:prstGeom prst="chevron">
          <a:avLst/>
        </a:prstGeom>
        <a:solidFill>
          <a:schemeClr val="accent5">
            <a:hueOff val="-7353344"/>
            <a:satOff val="-10228"/>
            <a:lumOff val="-3922"/>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ru-RU" sz="2800" b="1" u="sng" kern="1200" dirty="0" smtClean="0">
              <a:solidFill>
                <a:schemeClr val="tx1"/>
              </a:solidFill>
              <a:effectLst>
                <a:outerShdw blurRad="38100" dist="38100" dir="2700000" algn="tl">
                  <a:srgbClr val="000000">
                    <a:alpha val="43137"/>
                  </a:srgbClr>
                </a:outerShdw>
              </a:effectLst>
            </a:rPr>
            <a:t>2 ЭТАП</a:t>
          </a:r>
          <a:endParaRPr lang="ru-RU" sz="2000" i="1" kern="1200" dirty="0">
            <a:solidFill>
              <a:schemeClr val="tx1"/>
            </a:solidFill>
          </a:endParaRPr>
        </a:p>
      </dsp:txBody>
      <dsp:txXfrm>
        <a:off x="5811769" y="0"/>
        <a:ext cx="5497488" cy="609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58130-EE5E-4207-8D06-9D49BE40E26A}">
      <dsp:nvSpPr>
        <dsp:cNvPr id="0" name=""/>
        <dsp:cNvSpPr/>
      </dsp:nvSpPr>
      <dsp:spPr>
        <a:xfrm>
          <a:off x="10216" y="0"/>
          <a:ext cx="6107354" cy="609866"/>
        </a:xfrm>
        <a:prstGeom prst="chevron">
          <a:avLst/>
        </a:prstGeom>
        <a:solidFill>
          <a:schemeClr val="accent5">
            <a:hueOff val="0"/>
            <a:satOff val="0"/>
            <a:lumOff val="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ru-RU" sz="2800" b="1" u="sng" kern="1200" dirty="0" smtClean="0">
              <a:solidFill>
                <a:schemeClr val="tx1"/>
              </a:solidFill>
              <a:effectLst>
                <a:outerShdw blurRad="38100" dist="38100" dir="2700000" algn="tl">
                  <a:srgbClr val="000000">
                    <a:alpha val="43137"/>
                  </a:srgbClr>
                </a:outerShdw>
              </a:effectLst>
            </a:rPr>
            <a:t>1 ЭТАП</a:t>
          </a:r>
          <a:endParaRPr lang="ru-RU" sz="2000" i="1" kern="1200" dirty="0">
            <a:solidFill>
              <a:schemeClr val="tx1"/>
            </a:solidFill>
          </a:endParaRPr>
        </a:p>
      </dsp:txBody>
      <dsp:txXfrm>
        <a:off x="315149" y="0"/>
        <a:ext cx="5497488" cy="609866"/>
      </dsp:txXfrm>
    </dsp:sp>
    <dsp:sp modelId="{82B917BD-2D02-421D-807B-BCD852B07C7F}">
      <dsp:nvSpPr>
        <dsp:cNvPr id="0" name=""/>
        <dsp:cNvSpPr/>
      </dsp:nvSpPr>
      <dsp:spPr>
        <a:xfrm>
          <a:off x="5506836" y="0"/>
          <a:ext cx="6107354" cy="609866"/>
        </a:xfrm>
        <a:prstGeom prst="chevron">
          <a:avLst/>
        </a:prstGeom>
        <a:solidFill>
          <a:schemeClr val="accent5">
            <a:hueOff val="-7353344"/>
            <a:satOff val="-10228"/>
            <a:lumOff val="-3922"/>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ru-RU" sz="2800" b="1" u="sng" kern="1200" dirty="0" smtClean="0">
              <a:solidFill>
                <a:schemeClr val="tx1"/>
              </a:solidFill>
              <a:effectLst>
                <a:outerShdw blurRad="38100" dist="38100" dir="2700000" algn="tl">
                  <a:srgbClr val="000000">
                    <a:alpha val="43137"/>
                  </a:srgbClr>
                </a:outerShdw>
              </a:effectLst>
            </a:rPr>
            <a:t>2 ЭТАП</a:t>
          </a:r>
          <a:endParaRPr lang="ru-RU" sz="2000" i="1" kern="1200" dirty="0">
            <a:solidFill>
              <a:schemeClr val="tx1"/>
            </a:solidFill>
          </a:endParaRPr>
        </a:p>
      </dsp:txBody>
      <dsp:txXfrm>
        <a:off x="5811769" y="0"/>
        <a:ext cx="5497488" cy="609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C7443-9D9C-4191-AA81-BEA057E743AD}">
      <dsp:nvSpPr>
        <dsp:cNvPr id="0" name=""/>
        <dsp:cNvSpPr/>
      </dsp:nvSpPr>
      <dsp:spPr>
        <a:xfrm>
          <a:off x="3069266" y="2422554"/>
          <a:ext cx="91440" cy="451018"/>
        </a:xfrm>
        <a:custGeom>
          <a:avLst/>
          <a:gdLst/>
          <a:ahLst/>
          <a:cxnLst/>
          <a:rect l="0" t="0" r="0" b="0"/>
          <a:pathLst>
            <a:path>
              <a:moveTo>
                <a:pt x="45720" y="0"/>
              </a:moveTo>
              <a:lnTo>
                <a:pt x="45720" y="45101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F29075-8BC7-4D5E-BB97-276D38577C68}">
      <dsp:nvSpPr>
        <dsp:cNvPr id="0" name=""/>
        <dsp:cNvSpPr/>
      </dsp:nvSpPr>
      <dsp:spPr>
        <a:xfrm>
          <a:off x="2167286" y="986789"/>
          <a:ext cx="947699" cy="451018"/>
        </a:xfrm>
        <a:custGeom>
          <a:avLst/>
          <a:gdLst/>
          <a:ahLst/>
          <a:cxnLst/>
          <a:rect l="0" t="0" r="0" b="0"/>
          <a:pathLst>
            <a:path>
              <a:moveTo>
                <a:pt x="0" y="0"/>
              </a:moveTo>
              <a:lnTo>
                <a:pt x="0" y="307356"/>
              </a:lnTo>
              <a:lnTo>
                <a:pt x="947699" y="307356"/>
              </a:lnTo>
              <a:lnTo>
                <a:pt x="947699" y="45101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6DA82D-E77B-42C2-A617-83737D34D452}">
      <dsp:nvSpPr>
        <dsp:cNvPr id="0" name=""/>
        <dsp:cNvSpPr/>
      </dsp:nvSpPr>
      <dsp:spPr>
        <a:xfrm>
          <a:off x="1173866" y="2412687"/>
          <a:ext cx="91440" cy="460885"/>
        </a:xfrm>
        <a:custGeom>
          <a:avLst/>
          <a:gdLst/>
          <a:ahLst/>
          <a:cxnLst/>
          <a:rect l="0" t="0" r="0" b="0"/>
          <a:pathLst>
            <a:path>
              <a:moveTo>
                <a:pt x="45720" y="0"/>
              </a:moveTo>
              <a:lnTo>
                <a:pt x="45720" y="460885"/>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A11DF0-D976-41B0-8646-E736356D4353}">
      <dsp:nvSpPr>
        <dsp:cNvPr id="0" name=""/>
        <dsp:cNvSpPr/>
      </dsp:nvSpPr>
      <dsp:spPr>
        <a:xfrm>
          <a:off x="1219586" y="986789"/>
          <a:ext cx="947699" cy="441151"/>
        </a:xfrm>
        <a:custGeom>
          <a:avLst/>
          <a:gdLst/>
          <a:ahLst/>
          <a:cxnLst/>
          <a:rect l="0" t="0" r="0" b="0"/>
          <a:pathLst>
            <a:path>
              <a:moveTo>
                <a:pt x="947699" y="0"/>
              </a:moveTo>
              <a:lnTo>
                <a:pt x="947699" y="297489"/>
              </a:lnTo>
              <a:lnTo>
                <a:pt x="0" y="297489"/>
              </a:lnTo>
              <a:lnTo>
                <a:pt x="0" y="44115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F7D232-67C4-4812-BB91-A408D71498FF}">
      <dsp:nvSpPr>
        <dsp:cNvPr id="0" name=""/>
        <dsp:cNvSpPr/>
      </dsp:nvSpPr>
      <dsp:spPr>
        <a:xfrm>
          <a:off x="1391895" y="2043"/>
          <a:ext cx="1550781" cy="98474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57CB5E-436E-4125-ACC5-EED0B8337740}">
      <dsp:nvSpPr>
        <dsp:cNvPr id="0" name=""/>
        <dsp:cNvSpPr/>
      </dsp:nvSpPr>
      <dsp:spPr>
        <a:xfrm>
          <a:off x="1564204" y="165736"/>
          <a:ext cx="1550781" cy="984746"/>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smtClean="0"/>
            <a:t>НМЦК</a:t>
          </a:r>
          <a:endParaRPr lang="ru-RU" sz="2600" kern="1200" dirty="0"/>
        </a:p>
      </dsp:txBody>
      <dsp:txXfrm>
        <a:off x="1593046" y="194578"/>
        <a:ext cx="1493097" cy="927062"/>
      </dsp:txXfrm>
    </dsp:sp>
    <dsp:sp modelId="{A1AF096D-A050-4068-8F94-5E43804FD5C7}">
      <dsp:nvSpPr>
        <dsp:cNvPr id="0" name=""/>
        <dsp:cNvSpPr/>
      </dsp:nvSpPr>
      <dsp:spPr>
        <a:xfrm>
          <a:off x="444196" y="1427941"/>
          <a:ext cx="1550781" cy="98474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549F00-18F0-4ECC-B35B-F6F22E1B659D}">
      <dsp:nvSpPr>
        <dsp:cNvPr id="0" name=""/>
        <dsp:cNvSpPr/>
      </dsp:nvSpPr>
      <dsp:spPr>
        <a:xfrm>
          <a:off x="616505" y="1591634"/>
          <a:ext cx="1550781" cy="984746"/>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smtClean="0"/>
            <a:t>До 20 млн.руб.</a:t>
          </a:r>
          <a:endParaRPr lang="ru-RU" sz="1800" b="1" kern="1200" dirty="0"/>
        </a:p>
      </dsp:txBody>
      <dsp:txXfrm>
        <a:off x="645347" y="1620476"/>
        <a:ext cx="1493097" cy="927062"/>
      </dsp:txXfrm>
    </dsp:sp>
    <dsp:sp modelId="{99DD94B9-2D31-4AA1-A5BE-A2ED6351A0E2}">
      <dsp:nvSpPr>
        <dsp:cNvPr id="0" name=""/>
        <dsp:cNvSpPr/>
      </dsp:nvSpPr>
      <dsp:spPr>
        <a:xfrm>
          <a:off x="444196" y="2873573"/>
          <a:ext cx="1550781" cy="98474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2700E-E1B6-4DA6-BC34-79B6E847EF47}">
      <dsp:nvSpPr>
        <dsp:cNvPr id="0" name=""/>
        <dsp:cNvSpPr/>
      </dsp:nvSpPr>
      <dsp:spPr>
        <a:xfrm>
          <a:off x="616505" y="3037266"/>
          <a:ext cx="1550781" cy="984746"/>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smtClean="0"/>
            <a:t>0,5 – 1 % НМЦК</a:t>
          </a:r>
          <a:endParaRPr lang="ru-RU" sz="2600" kern="1200" dirty="0"/>
        </a:p>
      </dsp:txBody>
      <dsp:txXfrm>
        <a:off x="645347" y="3066108"/>
        <a:ext cx="1493097" cy="927062"/>
      </dsp:txXfrm>
    </dsp:sp>
    <dsp:sp modelId="{B4859194-4C50-41AA-9338-C72CA0E94E01}">
      <dsp:nvSpPr>
        <dsp:cNvPr id="0" name=""/>
        <dsp:cNvSpPr/>
      </dsp:nvSpPr>
      <dsp:spPr>
        <a:xfrm>
          <a:off x="2339595" y="1437808"/>
          <a:ext cx="1550781" cy="98474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3CC10-757E-4E7A-818D-EAF24D7B3ED0}">
      <dsp:nvSpPr>
        <dsp:cNvPr id="0" name=""/>
        <dsp:cNvSpPr/>
      </dsp:nvSpPr>
      <dsp:spPr>
        <a:xfrm>
          <a:off x="2511904" y="1601501"/>
          <a:ext cx="1550781" cy="984746"/>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&gt; 20</a:t>
          </a:r>
          <a:r>
            <a:rPr lang="ru-RU" sz="1800" kern="1200" dirty="0" smtClean="0"/>
            <a:t> </a:t>
          </a:r>
          <a:r>
            <a:rPr lang="ru-RU" sz="1800" kern="1200" dirty="0" err="1" smtClean="0"/>
            <a:t>млн.руб</a:t>
          </a:r>
          <a:r>
            <a:rPr lang="ru-RU" sz="1800" kern="1200" dirty="0" smtClean="0"/>
            <a:t>.</a:t>
          </a:r>
          <a:endParaRPr lang="ru-RU" sz="1800" kern="1200" dirty="0"/>
        </a:p>
      </dsp:txBody>
      <dsp:txXfrm>
        <a:off x="2540746" y="1630343"/>
        <a:ext cx="1493097" cy="927062"/>
      </dsp:txXfrm>
    </dsp:sp>
    <dsp:sp modelId="{FB8B95E3-56A7-4A05-9FCF-89F0953E409D}">
      <dsp:nvSpPr>
        <dsp:cNvPr id="0" name=""/>
        <dsp:cNvSpPr/>
      </dsp:nvSpPr>
      <dsp:spPr>
        <a:xfrm>
          <a:off x="2339595" y="2873573"/>
          <a:ext cx="1550781" cy="98474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6B4B5B-0E02-4360-B1AB-B854E20A7F63}">
      <dsp:nvSpPr>
        <dsp:cNvPr id="0" name=""/>
        <dsp:cNvSpPr/>
      </dsp:nvSpPr>
      <dsp:spPr>
        <a:xfrm>
          <a:off x="2511904" y="3037266"/>
          <a:ext cx="1550781" cy="984746"/>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smtClean="0"/>
            <a:t>0,5 – 5% НМЦК</a:t>
          </a:r>
          <a:endParaRPr lang="ru-RU" sz="2600" kern="1200" dirty="0"/>
        </a:p>
      </dsp:txBody>
      <dsp:txXfrm>
        <a:off x="2540746" y="3066108"/>
        <a:ext cx="1493097" cy="927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B1222-5A5E-427D-B80E-CDDD6DD9FCE3}">
      <dsp:nvSpPr>
        <dsp:cNvPr id="0" name=""/>
        <dsp:cNvSpPr/>
      </dsp:nvSpPr>
      <dsp:spPr>
        <a:xfrm>
          <a:off x="1965680" y="1430462"/>
          <a:ext cx="91440" cy="654214"/>
        </a:xfrm>
        <a:custGeom>
          <a:avLst/>
          <a:gdLst/>
          <a:ahLst/>
          <a:cxnLst/>
          <a:rect l="0" t="0" r="0" b="0"/>
          <a:pathLst>
            <a:path>
              <a:moveTo>
                <a:pt x="45720" y="0"/>
              </a:moveTo>
              <a:lnTo>
                <a:pt x="45720" y="65421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1E5E27-9E15-4295-9B24-98A24A279BD0}">
      <dsp:nvSpPr>
        <dsp:cNvPr id="0" name=""/>
        <dsp:cNvSpPr/>
      </dsp:nvSpPr>
      <dsp:spPr>
        <a:xfrm>
          <a:off x="886677" y="2062"/>
          <a:ext cx="2249447" cy="14283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E0B5F-745F-4AC5-BD51-DDB8E65808C9}">
      <dsp:nvSpPr>
        <dsp:cNvPr id="0" name=""/>
        <dsp:cNvSpPr/>
      </dsp:nvSpPr>
      <dsp:spPr>
        <a:xfrm>
          <a:off x="1136615" y="239504"/>
          <a:ext cx="2249447" cy="1428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kern="1200" dirty="0" smtClean="0"/>
            <a:t>УИС (ст.28) + ОИ (ст. 29) + НМЦК </a:t>
          </a:r>
          <a:r>
            <a:rPr lang="en-US" sz="2100" kern="1200" dirty="0" smtClean="0"/>
            <a:t>&gt;</a:t>
          </a:r>
          <a:r>
            <a:rPr lang="ru-RU" sz="2100" kern="1200" dirty="0" smtClean="0"/>
            <a:t> 20 </a:t>
          </a:r>
          <a:r>
            <a:rPr lang="ru-RU" sz="2100" kern="1200" dirty="0" err="1" smtClean="0"/>
            <a:t>млн.руб</a:t>
          </a:r>
          <a:r>
            <a:rPr lang="ru-RU" sz="2100" kern="1200" dirty="0" smtClean="0"/>
            <a:t>.</a:t>
          </a:r>
          <a:endParaRPr lang="ru-RU" sz="2100" kern="1200" dirty="0"/>
        </a:p>
      </dsp:txBody>
      <dsp:txXfrm>
        <a:off x="1178451" y="281340"/>
        <a:ext cx="2165775" cy="1344727"/>
      </dsp:txXfrm>
    </dsp:sp>
    <dsp:sp modelId="{F4C23F25-E5A6-4866-835D-04533CB51127}">
      <dsp:nvSpPr>
        <dsp:cNvPr id="0" name=""/>
        <dsp:cNvSpPr/>
      </dsp:nvSpPr>
      <dsp:spPr>
        <a:xfrm>
          <a:off x="886677" y="2084676"/>
          <a:ext cx="2249447" cy="14283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E390B-61A9-46CA-90FC-FC3D39912CBF}">
      <dsp:nvSpPr>
        <dsp:cNvPr id="0" name=""/>
        <dsp:cNvSpPr/>
      </dsp:nvSpPr>
      <dsp:spPr>
        <a:xfrm>
          <a:off x="1136615" y="2322117"/>
          <a:ext cx="2249447" cy="1428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kern="1200" dirty="0" smtClean="0"/>
            <a:t>≤ 2% НМЦК</a:t>
          </a:r>
          <a:endParaRPr lang="ru-RU" sz="2100" kern="1200" dirty="0"/>
        </a:p>
      </dsp:txBody>
      <dsp:txXfrm>
        <a:off x="1178451" y="2363953"/>
        <a:ext cx="2165775" cy="13447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B1222-5A5E-427D-B80E-CDDD6DD9FCE3}">
      <dsp:nvSpPr>
        <dsp:cNvPr id="0" name=""/>
        <dsp:cNvSpPr/>
      </dsp:nvSpPr>
      <dsp:spPr>
        <a:xfrm>
          <a:off x="1965680" y="1430462"/>
          <a:ext cx="91440" cy="654214"/>
        </a:xfrm>
        <a:custGeom>
          <a:avLst/>
          <a:gdLst/>
          <a:ahLst/>
          <a:cxnLst/>
          <a:rect l="0" t="0" r="0" b="0"/>
          <a:pathLst>
            <a:path>
              <a:moveTo>
                <a:pt x="45720" y="0"/>
              </a:moveTo>
              <a:lnTo>
                <a:pt x="45720" y="65421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1E5E27-9E15-4295-9B24-98A24A279BD0}">
      <dsp:nvSpPr>
        <dsp:cNvPr id="0" name=""/>
        <dsp:cNvSpPr/>
      </dsp:nvSpPr>
      <dsp:spPr>
        <a:xfrm>
          <a:off x="886677" y="2062"/>
          <a:ext cx="2249447" cy="14283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E0B5F-745F-4AC5-BD51-DDB8E65808C9}">
      <dsp:nvSpPr>
        <dsp:cNvPr id="0" name=""/>
        <dsp:cNvSpPr/>
      </dsp:nvSpPr>
      <dsp:spPr>
        <a:xfrm>
          <a:off x="1136615" y="239504"/>
          <a:ext cx="2249447" cy="1428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kern="1200" dirty="0" smtClean="0"/>
            <a:t>Если ли специфика для СМП СОНКО по обеспечению заявок?</a:t>
          </a:r>
          <a:endParaRPr lang="ru-RU" sz="1700" kern="1200" dirty="0"/>
        </a:p>
      </dsp:txBody>
      <dsp:txXfrm>
        <a:off x="1178451" y="281340"/>
        <a:ext cx="2165775" cy="1344727"/>
      </dsp:txXfrm>
    </dsp:sp>
    <dsp:sp modelId="{F4C23F25-E5A6-4866-835D-04533CB51127}">
      <dsp:nvSpPr>
        <dsp:cNvPr id="0" name=""/>
        <dsp:cNvSpPr/>
      </dsp:nvSpPr>
      <dsp:spPr>
        <a:xfrm>
          <a:off x="886677" y="2084676"/>
          <a:ext cx="2249447" cy="14283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E390B-61A9-46CA-90FC-FC3D39912CBF}">
      <dsp:nvSpPr>
        <dsp:cNvPr id="0" name=""/>
        <dsp:cNvSpPr/>
      </dsp:nvSpPr>
      <dsp:spPr>
        <a:xfrm>
          <a:off x="1136615" y="2322117"/>
          <a:ext cx="2249447" cy="1428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ru-RU" sz="1700" kern="1200" dirty="0"/>
        </a:p>
      </dsp:txBody>
      <dsp:txXfrm>
        <a:off x="1178451" y="2363953"/>
        <a:ext cx="2165775" cy="13447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5E27-9E15-4295-9B24-98A24A279BD0}">
      <dsp:nvSpPr>
        <dsp:cNvPr id="0" name=""/>
        <dsp:cNvSpPr/>
      </dsp:nvSpPr>
      <dsp:spPr>
        <a:xfrm>
          <a:off x="-337620" y="511693"/>
          <a:ext cx="7476938" cy="368364"/>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E0B5F-745F-4AC5-BD51-DDB8E65808C9}">
      <dsp:nvSpPr>
        <dsp:cNvPr id="0" name=""/>
        <dsp:cNvSpPr/>
      </dsp:nvSpPr>
      <dsp:spPr>
        <a:xfrm>
          <a:off x="55210" y="884883"/>
          <a:ext cx="7476938" cy="368364"/>
        </a:xfrm>
        <a:prstGeom prst="roundRect">
          <a:avLst>
            <a:gd name="adj" fmla="val 10000"/>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err="1" smtClean="0"/>
            <a:t>Гос.мун</a:t>
          </a:r>
          <a:r>
            <a:rPr lang="ru-RU" sz="1600" kern="1200" dirty="0" smtClean="0"/>
            <a:t>. учреждения не предоставляют обеспечение заявок (с 27.12.18)</a:t>
          </a:r>
          <a:endParaRPr lang="ru-RU" sz="1600" kern="1200" dirty="0"/>
        </a:p>
      </dsp:txBody>
      <dsp:txXfrm>
        <a:off x="65999" y="895672"/>
        <a:ext cx="7455360" cy="34678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8693"/>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56737" y="0"/>
            <a:ext cx="2950475" cy="498693"/>
          </a:xfrm>
          <a:prstGeom prst="rect">
            <a:avLst/>
          </a:prstGeom>
        </p:spPr>
        <p:txBody>
          <a:bodyPr vert="horz" lIns="91440" tIns="45720" rIns="91440" bIns="45720" rtlCol="0"/>
          <a:lstStyle>
            <a:lvl1pPr algn="r">
              <a:defRPr sz="1200"/>
            </a:lvl1pPr>
          </a:lstStyle>
          <a:p>
            <a:fld id="{080DF2FE-456A-4C2B-96C9-1E3911F535F5}" type="datetimeFigureOut">
              <a:rPr lang="ru-RU" smtClean="0"/>
              <a:t>24.10.2019</a:t>
            </a:fld>
            <a:endParaRPr lang="ru-RU" dirty="0"/>
          </a:p>
        </p:txBody>
      </p:sp>
      <p:sp>
        <p:nvSpPr>
          <p:cNvPr id="4" name="Нижний колонтитул 3"/>
          <p:cNvSpPr>
            <a:spLocks noGrp="1"/>
          </p:cNvSpPr>
          <p:nvPr>
            <p:ph type="ftr" sz="quarter" idx="2"/>
          </p:nvPr>
        </p:nvSpPr>
        <p:spPr>
          <a:xfrm>
            <a:off x="0" y="9440647"/>
            <a:ext cx="2950475" cy="498692"/>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56737" y="9440647"/>
            <a:ext cx="2950475" cy="498692"/>
          </a:xfrm>
          <a:prstGeom prst="rect">
            <a:avLst/>
          </a:prstGeom>
        </p:spPr>
        <p:txBody>
          <a:bodyPr vert="horz" lIns="91440" tIns="45720" rIns="91440" bIns="45720" rtlCol="0" anchor="b"/>
          <a:lstStyle>
            <a:lvl1pPr algn="r">
              <a:defRPr sz="1200"/>
            </a:lvl1pPr>
          </a:lstStyle>
          <a:p>
            <a:fld id="{6C4D587A-C09E-43B7-9F03-08C93C310297}" type="slidenum">
              <a:rPr lang="ru-RU" smtClean="0"/>
              <a:t>‹#›</a:t>
            </a:fld>
            <a:endParaRPr lang="ru-RU" dirty="0"/>
          </a:p>
        </p:txBody>
      </p:sp>
    </p:spTree>
    <p:extLst>
      <p:ext uri="{BB962C8B-B14F-4D97-AF65-F5344CB8AC3E}">
        <p14:creationId xmlns:p14="http://schemas.microsoft.com/office/powerpoint/2010/main" val="3315431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8693"/>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6737" y="0"/>
            <a:ext cx="2950475" cy="498693"/>
          </a:xfrm>
          <a:prstGeom prst="rect">
            <a:avLst/>
          </a:prstGeom>
        </p:spPr>
        <p:txBody>
          <a:bodyPr vert="horz" lIns="91440" tIns="45720" rIns="91440" bIns="45720" rtlCol="0"/>
          <a:lstStyle>
            <a:lvl1pPr algn="r">
              <a:defRPr sz="1200"/>
            </a:lvl1pPr>
          </a:lstStyle>
          <a:p>
            <a:fld id="{BBE08E61-EF9E-4EE6-834F-0BB0A71D5445}" type="datetimeFigureOut">
              <a:rPr lang="ru-RU" smtClean="0"/>
              <a:t>24.10.2019</a:t>
            </a:fld>
            <a:endParaRPr lang="ru-RU" dirty="0"/>
          </a:p>
        </p:txBody>
      </p:sp>
      <p:sp>
        <p:nvSpPr>
          <p:cNvPr id="4" name="Образ слайда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0879" y="4783307"/>
            <a:ext cx="5447030" cy="391361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0647"/>
            <a:ext cx="2950475" cy="498692"/>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6737" y="9440647"/>
            <a:ext cx="2950475" cy="498692"/>
          </a:xfrm>
          <a:prstGeom prst="rect">
            <a:avLst/>
          </a:prstGeom>
        </p:spPr>
        <p:txBody>
          <a:bodyPr vert="horz" lIns="91440" tIns="45720" rIns="91440" bIns="45720" rtlCol="0" anchor="b"/>
          <a:lstStyle>
            <a:lvl1pPr algn="r">
              <a:defRPr sz="1200"/>
            </a:lvl1pPr>
          </a:lstStyle>
          <a:p>
            <a:fld id="{0A1CEE12-3D14-4BCA-88E8-D2516DDCF686}" type="slidenum">
              <a:rPr lang="ru-RU" smtClean="0"/>
              <a:t>‹#›</a:t>
            </a:fld>
            <a:endParaRPr lang="ru-RU" dirty="0"/>
          </a:p>
        </p:txBody>
      </p:sp>
    </p:spTree>
    <p:extLst>
      <p:ext uri="{BB962C8B-B14F-4D97-AF65-F5344CB8AC3E}">
        <p14:creationId xmlns:p14="http://schemas.microsoft.com/office/powerpoint/2010/main" val="23732252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Создание</a:t>
            </a:r>
            <a:r>
              <a:rPr lang="ru-RU" baseline="0" dirty="0" smtClean="0"/>
              <a:t> КТРУ можно условно разделить на 2 этапа, по результатам которых ожидается достижение определенных целей. Вместе с тем, цели также можно разделить на прямые и косвенные, а также краткосрочные и долгосрочные. </a:t>
            </a:r>
          </a:p>
          <a:p>
            <a:endParaRPr lang="ru-RU" baseline="0" dirty="0" smtClean="0"/>
          </a:p>
          <a:p>
            <a:r>
              <a:rPr lang="ru-RU" baseline="0" dirty="0" smtClean="0"/>
              <a:t>В настоящее время система находится на первом этапе создания КТРУ, а именно на этапе наполнения КТРУ и классификации типовой потребности Заказчиков.  Первоначальные цели </a:t>
            </a:r>
            <a:r>
              <a:rPr lang="ru-RU" baseline="0" dirty="0" err="1" smtClean="0"/>
              <a:t>катологизации</a:t>
            </a:r>
            <a:r>
              <a:rPr lang="ru-RU" baseline="0" dirty="0" smtClean="0"/>
              <a:t>, которые преследуются еще на моменте формирования ОКПД 2, который является базой КТРУ, следующие:</a:t>
            </a:r>
          </a:p>
          <a:p>
            <a:pPr marL="228600" indent="-228600">
              <a:buAutoNum type="arabicPeriod"/>
            </a:pPr>
            <a:r>
              <a:rPr lang="ru-RU" baseline="0" dirty="0" smtClean="0"/>
              <a:t>Классификация и кодирование продукции для целей государственной статистики; (Статистика в свою очередь является инструментом, применяемым при расчете бюджета)</a:t>
            </a:r>
          </a:p>
          <a:p>
            <a:pPr marL="228600" indent="-228600">
              <a:buAutoNum type="arabicPeriod"/>
            </a:pPr>
            <a:r>
              <a:rPr lang="ru-RU" baseline="0" dirty="0" smtClean="0"/>
              <a:t>Разработка НПА, касающихся государственного регулирования отдельных видов экономической деятельности (в том числе лицензирование, членство </a:t>
            </a:r>
            <a:r>
              <a:rPr lang="ru-RU" baseline="0" dirty="0" err="1" smtClean="0"/>
              <a:t>сро</a:t>
            </a:r>
            <a:r>
              <a:rPr lang="ru-RU" baseline="0" dirty="0" smtClean="0"/>
              <a:t>, иные специальные НПА, например, медицина и т.п.)</a:t>
            </a:r>
          </a:p>
          <a:p>
            <a:pPr marL="228600" indent="-228600">
              <a:buAutoNum type="arabicPeriod"/>
            </a:pPr>
            <a:r>
              <a:rPr lang="ru-RU" baseline="0" dirty="0" smtClean="0"/>
              <a:t>Налогообложение (например, вопросы отнесения товаров к группе с пониженной ставкой </a:t>
            </a:r>
            <a:r>
              <a:rPr lang="ru-RU" baseline="0" dirty="0" err="1" smtClean="0"/>
              <a:t>ндс</a:t>
            </a:r>
            <a:r>
              <a:rPr lang="ru-RU" baseline="0" dirty="0" smtClean="0"/>
              <a:t>) </a:t>
            </a:r>
          </a:p>
          <a:p>
            <a:pPr marL="228600" indent="-228600">
              <a:buAutoNum type="arabicPeriod"/>
            </a:pPr>
            <a:r>
              <a:rPr lang="ru-RU" baseline="0" dirty="0" smtClean="0"/>
              <a:t>Стандартизация и обязательное подтверждение соответствия продукции (установление минимальных требований к качеству в целях обеспечения безопасности жизни и здоровья)</a:t>
            </a:r>
          </a:p>
          <a:p>
            <a:pPr marL="228600" indent="-228600">
              <a:buAutoNum type="arabicPeriod"/>
            </a:pPr>
            <a:endParaRPr lang="ru-RU" baseline="0" dirty="0" smtClean="0"/>
          </a:p>
          <a:p>
            <a:pPr marL="0" indent="0">
              <a:buNone/>
            </a:pPr>
            <a:r>
              <a:rPr lang="ru-RU" baseline="0" dirty="0" smtClean="0"/>
              <a:t>Итоговой глобальной целью создания и применения КТРУ является Классификация типовой потребности заказчика. Считается, что за 5 лет существования 44-ФЗ и иных документов о закупке куплено все что возможно купить и поэтому есть возможность сбора абсолютно всех возможных потребностей абсолютно всех заказчиков. Для чего это делается? Для того чтобы исключить возможность установления требований, приводящих к ограничению количества участников закупки. Например, это касается наименований товаров, работ, услуг. Классическим примером ограничения УЗ является закупка бензина под названием «прозрачная жидкость с резким запахом, предназначенная для работы двигателей внутреннего сгорания» или «средство для создания твердых копий электронного документа». Абсолютно любой товар можно описать подобным образом.  Поэтому встречаются нам закупки вроде шашлык-</a:t>
            </a:r>
            <a:r>
              <a:rPr lang="ru-RU" baseline="0" dirty="0" err="1" smtClean="0"/>
              <a:t>машлык</a:t>
            </a:r>
            <a:r>
              <a:rPr lang="ru-RU" baseline="0" dirty="0" smtClean="0"/>
              <a:t> и роботы</a:t>
            </a:r>
          </a:p>
          <a:p>
            <a:pPr marL="0" indent="0">
              <a:buNone/>
            </a:pPr>
            <a:endParaRPr lang="ru-RU" baseline="0" dirty="0" smtClean="0"/>
          </a:p>
          <a:p>
            <a:pPr marL="0" indent="0">
              <a:buNone/>
            </a:pPr>
            <a:r>
              <a:rPr lang="ru-RU" baseline="0" dirty="0" smtClean="0"/>
              <a:t>Кроме того классификатор КТРУ является более детализированным, чем ОКПД 2 и таким образом потенциальному участнику закупок гораздо проще определить подходит ли его продукция потребностям заказчика, что значительно уменьшает время поиска закупок. Позиции КТРУ определяют тип объекта гражданского права - товар, работу или услугу.</a:t>
            </a:r>
          </a:p>
          <a:p>
            <a:pPr marL="0" indent="0">
              <a:buNone/>
            </a:pPr>
            <a:endParaRPr lang="ru-RU" baseline="0" dirty="0" smtClean="0"/>
          </a:p>
          <a:p>
            <a:pPr marL="0" indent="0">
              <a:buNone/>
            </a:pPr>
            <a:r>
              <a:rPr lang="ru-RU" baseline="0" dirty="0" smtClean="0"/>
              <a:t>В настоящее время мы находимся на первом этапе, однако уже разработаны механизмы перехода на второй этап создания КТРУ, на котором ко всем типовым обобщенным объектам будет привязан реальный товар, работа или услуга, которые существуют на рынке. Основной целью такой привязки является сбор и анализ существующей на рынке продукции, а также ценах такой продукции. В результате перехода от типовой потребности к реальным ТРУ будет во-первых создание калькулятора НМЦК. Такой калькулятор будет построен на основе сбора данных о ценах реальных сделок проведенных с использованием Каталога. То есть мы уходим от коммерческих предложений с завышенной ценой, уходим от подделки коммерческих и в идеале уходим от проблемы, когда поставщики отказываются от предоставления информации о ценах. </a:t>
            </a:r>
          </a:p>
          <a:p>
            <a:pPr marL="0" indent="0">
              <a:buNone/>
            </a:pPr>
            <a:endParaRPr lang="ru-RU" baseline="0" dirty="0" smtClean="0"/>
          </a:p>
          <a:p>
            <a:pPr marL="0" indent="0">
              <a:buNone/>
            </a:pPr>
            <a:r>
              <a:rPr lang="ru-RU" baseline="0" dirty="0" smtClean="0"/>
              <a:t>Подобные действия положительно влияют на эффективность контрактной системы. А именно – закупка становится проще как для Заказчиков так и для участников, участников становится больше, что повышает экономию. Кроме того, при правильном использовании КТРУ риск обжалования действий заказчика вследствие установления избыточных требований значительно снижается. </a:t>
            </a:r>
          </a:p>
          <a:p>
            <a:pPr marL="0" indent="0">
              <a:buNone/>
            </a:pP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41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61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Если в описании </a:t>
            </a:r>
            <a:r>
              <a:rPr lang="ru-RU" dirty="0" err="1" smtClean="0"/>
              <a:t>ктру</a:t>
            </a:r>
            <a:r>
              <a:rPr lang="ru-RU" dirty="0" smtClean="0"/>
              <a:t> диапазон в документации тоже</a:t>
            </a:r>
            <a:r>
              <a:rPr lang="ru-RU" baseline="0" dirty="0" smtClean="0"/>
              <a:t> диапазон</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504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74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215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9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58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99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03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874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73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62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Что</a:t>
            </a:r>
            <a:r>
              <a:rPr lang="ru-RU" baseline="0" dirty="0" smtClean="0"/>
              <a:t> делать если характеристики не соответствуют потребностям? Менять потребности! </a:t>
            </a:r>
            <a:r>
              <a:rPr lang="ru-RU" dirty="0" smtClean="0"/>
              <a:t>Делать </a:t>
            </a:r>
            <a:r>
              <a:rPr lang="ru-RU" dirty="0" err="1"/>
              <a:t>скрины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CEE12-3D14-4BCA-88E8-D2516DDCF686}"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6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69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489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ФЗ</a:t>
            </a:r>
            <a:r>
              <a:rPr lang="ru-RU" baseline="0" dirty="0" smtClean="0"/>
              <a:t> №131 от 06.10.03г. «Об общих принципах организации местного самоуправления в РФ» ст.2 – статус СП; ч.1, ст. 14 – перечень вопросов местного значения СП; ч.1, ст.14.1 – перечень прав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60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473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5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ФЗ</a:t>
            </a:r>
            <a:r>
              <a:rPr lang="ru-RU" baseline="0" dirty="0" smtClean="0"/>
              <a:t> №131 от 06.10.03г. «Об общих принципах организации местного самоуправления в РФ» ст.2 – статус СП; ч.1, ст. 14 – перечень вопросов местного значения СП; ч.1, ст.14.1 – перечень прав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06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19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384175" y="685800"/>
            <a:ext cx="6091238" cy="3427413"/>
          </a:xfrm>
          <a:ln/>
        </p:spPr>
      </p:sp>
      <p:sp>
        <p:nvSpPr>
          <p:cNvPr id="61443"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extLst>
      <p:ext uri="{BB962C8B-B14F-4D97-AF65-F5344CB8AC3E}">
        <p14:creationId xmlns:p14="http://schemas.microsoft.com/office/powerpoint/2010/main" val="221566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объеме необходимом</a:t>
            </a:r>
            <a:r>
              <a:rPr lang="ru-RU" baseline="0" dirty="0" smtClean="0"/>
              <a:t> до закупки таких препаратов запросом предложений  и только для одного  пациента.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72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законе норма о каталоге с момента создания</a:t>
            </a:r>
          </a:p>
          <a:p>
            <a:r>
              <a:rPr lang="ru-RU" dirty="0" smtClean="0"/>
              <a:t>С 1 июля 2018 каталоги во множественном числе перешли</a:t>
            </a:r>
            <a:r>
              <a:rPr lang="ru-RU" baseline="0" dirty="0" smtClean="0"/>
              <a:t> в каталог</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54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965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051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Утвержденный Правительством РФ перечень товаров,</a:t>
            </a:r>
            <a:r>
              <a:rPr lang="ru-RU" baseline="0" dirty="0" smtClean="0"/>
              <a:t> работ, услуг …</a:t>
            </a:r>
          </a:p>
          <a:p>
            <a:r>
              <a:rPr lang="ru-RU" baseline="0" dirty="0" smtClean="0"/>
              <a:t>В этом случае – Запрос котировок у участников </a:t>
            </a:r>
            <a:r>
              <a:rPr lang="ru-RU" baseline="0" dirty="0" err="1" smtClean="0"/>
              <a:t>предотбора</a:t>
            </a:r>
            <a:r>
              <a:rPr lang="ru-RU" baseline="0" dirty="0" smtClean="0"/>
              <a:t> из перечня поставщиков.</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9722A-8338-413C-88F3-1B24A13151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11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val="2914962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val="4253824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val="346998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5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6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Каталог разрабатывается </a:t>
            </a:r>
            <a:r>
              <a:rPr lang="ru-RU" dirty="0" err="1" smtClean="0"/>
              <a:t>минфином</a:t>
            </a:r>
            <a:r>
              <a:rPr lang="ru-RU" dirty="0" smtClean="0"/>
              <a:t> совместно с фас в целях недопущения ограничения конкуренции. Минфин вправе привлечь иную организацию, но</a:t>
            </a:r>
            <a:r>
              <a:rPr lang="ru-RU" baseline="0" dirty="0" smtClean="0"/>
              <a:t> пока не делает этого</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11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Делать </a:t>
            </a:r>
            <a:r>
              <a:rPr lang="ru-RU" dirty="0" err="1"/>
              <a:t>скрины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CEE12-3D14-4BCA-88E8-D2516DDCF686}"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24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55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КТРУ должен быть использован во всех</a:t>
            </a:r>
            <a:r>
              <a:rPr lang="ru-RU" baseline="0" dirty="0" smtClean="0"/>
              <a:t> закупочных документах, в том числе в контрактах, заключаемых с ЕП без публикации извещения и документации.</a:t>
            </a:r>
          </a:p>
          <a:p>
            <a:r>
              <a:rPr lang="ru-RU" baseline="0" dirty="0" smtClean="0"/>
              <a:t>Неподтвержденное исключение – п. 15 ст. 34, контракты заключаемые в любой форме. Неподтвержденное, так как есть отсылка к иным документам.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732F-3F92-4E88-9907-98472FD12F9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80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B0FE32A-134A-4C30-AA86-43D1D5032C92}"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Tree>
    <p:extLst>
      <p:ext uri="{BB962C8B-B14F-4D97-AF65-F5344CB8AC3E}">
        <p14:creationId xmlns:p14="http://schemas.microsoft.com/office/powerpoint/2010/main" val="333830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Заголовок и вертикальный текст">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7D20DDB-8341-42C2-9335-2C74B917DEA7}"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
        <p:nvSpPr>
          <p:cNvPr id="7" name="Прямоугольник 6"/>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0"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4027731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7ACE6C6-FC20-4207-A067-7F3A3EDC3325}"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Tree>
    <p:extLst>
      <p:ext uri="{BB962C8B-B14F-4D97-AF65-F5344CB8AC3E}">
        <p14:creationId xmlns:p14="http://schemas.microsoft.com/office/powerpoint/2010/main" val="20678436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524000" y="2529015"/>
            <a:ext cx="9144000" cy="980947"/>
          </a:xfrm>
        </p:spPr>
        <p:txBody>
          <a:bodyPr anchor="b">
            <a:normAutofit/>
          </a:bodyPr>
          <a:lstStyle>
            <a:lvl1pPr algn="ctr">
              <a:defRPr sz="3000">
                <a:solidFill>
                  <a:schemeClr val="accent1">
                    <a:lumMod val="50000"/>
                  </a:schemeClr>
                </a:solidFill>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7619999" y="4135531"/>
            <a:ext cx="4440195" cy="1567249"/>
          </a:xfrm>
        </p:spPr>
        <p:txBody>
          <a:bodyPr>
            <a:normAutofit/>
          </a:bodyPr>
          <a:lstStyle>
            <a:lvl1pPr marL="0" indent="0" algn="r">
              <a:buNone/>
              <a:defRPr sz="22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smtClean="0"/>
          </a:p>
        </p:txBody>
      </p:sp>
      <p:pic>
        <p:nvPicPr>
          <p:cNvPr id="7" name="Picture 2" descr="Похожее изображение"/>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4778" y="-286830"/>
            <a:ext cx="2681380" cy="268138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9722" y="573209"/>
            <a:ext cx="1580932" cy="712407"/>
          </a:xfrm>
          <a:prstGeom prst="rect">
            <a:avLst/>
          </a:prstGeom>
        </p:spPr>
      </p:pic>
    </p:spTree>
    <p:extLst>
      <p:ext uri="{BB962C8B-B14F-4D97-AF65-F5344CB8AC3E}">
        <p14:creationId xmlns:p14="http://schemas.microsoft.com/office/powerpoint/2010/main" val="3745728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14632" y="624516"/>
            <a:ext cx="9327292" cy="512305"/>
          </a:xfrm>
        </p:spPr>
        <p:txBody>
          <a:bodyPr>
            <a:normAutofit/>
          </a:bodyPr>
          <a:lstStyle>
            <a:lvl1pPr>
              <a:defRPr sz="3000" b="1">
                <a:solidFill>
                  <a:srgbClr val="154676"/>
                </a:solidFill>
                <a:latin typeface="+mj-lt"/>
              </a:defRPr>
            </a:lvl1pPr>
          </a:lstStyle>
          <a:p>
            <a:r>
              <a:rPr lang="ru-RU" dirty="0" smtClean="0"/>
              <a:t>ОБРАЗЕЦ ЗАГОЛОВКА</a:t>
            </a:r>
            <a:endParaRPr lang="ru-RU" dirty="0"/>
          </a:p>
        </p:txBody>
      </p:sp>
      <p:sp>
        <p:nvSpPr>
          <p:cNvPr id="3" name="Объект 2"/>
          <p:cNvSpPr>
            <a:spLocks noGrp="1"/>
          </p:cNvSpPr>
          <p:nvPr>
            <p:ph idx="1" hasCustomPrompt="1"/>
          </p:nvPr>
        </p:nvSpPr>
        <p:spPr>
          <a:xfrm>
            <a:off x="714632" y="1669106"/>
            <a:ext cx="10515600" cy="4351338"/>
          </a:xfrm>
        </p:spPr>
        <p:txBody>
          <a:bodyPr/>
          <a:lstStyle>
            <a:lvl1pPr marL="0" indent="0">
              <a:buNone/>
              <a:defRPr sz="4400" baseline="0">
                <a:latin typeface="Arial" panose="020B0604020202020204" pitchFamily="34" charset="0"/>
                <a:cs typeface="Arial" panose="020B0604020202020204" pitchFamily="34" charset="0"/>
              </a:defRPr>
            </a:lvl1pPr>
          </a:lstStyle>
          <a:p>
            <a:pPr lvl="0"/>
            <a:r>
              <a:rPr lang="ru-RU" dirty="0" smtClean="0"/>
              <a:t>ТЕМА 1</a:t>
            </a:r>
          </a:p>
          <a:p>
            <a:pPr lvl="0"/>
            <a:r>
              <a:rPr lang="ru-RU" dirty="0" smtClean="0"/>
              <a:t>ТЕМА 2</a:t>
            </a:r>
          </a:p>
          <a:p>
            <a:pPr lvl="0"/>
            <a:r>
              <a:rPr lang="ru-RU" dirty="0" smtClean="0"/>
              <a:t>ТЕМА 3</a:t>
            </a:r>
          </a:p>
          <a:p>
            <a:pPr lvl="0"/>
            <a:endParaRPr lang="ru-RU" dirty="0"/>
          </a:p>
        </p:txBody>
      </p:sp>
    </p:spTree>
    <p:extLst>
      <p:ext uri="{BB962C8B-B14F-4D97-AF65-F5344CB8AC3E}">
        <p14:creationId xmlns:p14="http://schemas.microsoft.com/office/powerpoint/2010/main" val="39640641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32" y="3962970"/>
            <a:ext cx="10052324" cy="54864"/>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59326" y="1434723"/>
            <a:ext cx="3758068" cy="2583111"/>
          </a:xfrm>
          <a:prstGeom prst="rect">
            <a:avLst/>
          </a:prstGeom>
        </p:spPr>
      </p:pic>
      <p:sp>
        <p:nvSpPr>
          <p:cNvPr id="2" name="Заголовок 1"/>
          <p:cNvSpPr>
            <a:spLocks noGrp="1"/>
          </p:cNvSpPr>
          <p:nvPr>
            <p:ph type="title" hasCustomPrompt="1"/>
          </p:nvPr>
        </p:nvSpPr>
        <p:spPr>
          <a:xfrm>
            <a:off x="454325" y="2261484"/>
            <a:ext cx="7727264" cy="819468"/>
          </a:xfrm>
        </p:spPr>
        <p:txBody>
          <a:bodyPr anchor="b">
            <a:normAutofit/>
          </a:bodyPr>
          <a:lstStyle>
            <a:lvl1pPr>
              <a:defRPr sz="4400" b="1" baseline="0">
                <a:solidFill>
                  <a:srgbClr val="154676"/>
                </a:solidFill>
              </a:defRPr>
            </a:lvl1pPr>
          </a:lstStyle>
          <a:p>
            <a:r>
              <a:rPr lang="ru-RU" b="1" dirty="0" smtClean="0"/>
              <a:t>НАЗВАНИЕ ТЕМЫ</a:t>
            </a:r>
            <a:endParaRPr lang="ru-RU" dirty="0"/>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pic>
        <p:nvPicPr>
          <p:cNvPr id="6" name="Рисунок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732" y="4177590"/>
            <a:ext cx="11682152" cy="344623"/>
          </a:xfrm>
          <a:prstGeom prst="rect">
            <a:avLst/>
          </a:prstGeom>
        </p:spPr>
      </p:pic>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Tree>
    <p:extLst>
      <p:ext uri="{BB962C8B-B14F-4D97-AF65-F5344CB8AC3E}">
        <p14:creationId xmlns:p14="http://schemas.microsoft.com/office/powerpoint/2010/main" val="10163970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22870" y="469557"/>
            <a:ext cx="9236676" cy="659028"/>
          </a:xfrm>
        </p:spPr>
        <p:txBody>
          <a:bodyPr>
            <a:normAutofit/>
          </a:bodyPr>
          <a:lstStyle>
            <a:lvl1pPr>
              <a:defRPr sz="2800">
                <a:solidFill>
                  <a:srgbClr val="154676"/>
                </a:solidFill>
                <a:latin typeface="+mn-lt"/>
              </a:defRPr>
            </a:lvl1pPr>
          </a:lstStyle>
          <a:p>
            <a:r>
              <a:rPr lang="ru-RU" dirty="0" smtClean="0"/>
              <a:t>ОБРАЗЕЦ ЗАГОЛОВКА</a:t>
            </a:r>
            <a:endParaRPr lang="ru-RU" dirty="0"/>
          </a:p>
        </p:txBody>
      </p:sp>
      <p:sp>
        <p:nvSpPr>
          <p:cNvPr id="3" name="Объект 2"/>
          <p:cNvSpPr>
            <a:spLocks noGrp="1"/>
          </p:cNvSpPr>
          <p:nvPr>
            <p:ph sz="half" idx="1"/>
          </p:nvPr>
        </p:nvSpPr>
        <p:spPr>
          <a:xfrm>
            <a:off x="838201" y="1825625"/>
            <a:ext cx="481597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04066"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112315522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04675" y="365125"/>
            <a:ext cx="9714452" cy="792556"/>
          </a:xfrm>
        </p:spPr>
        <p:txBody>
          <a:bodyPr>
            <a:normAutofit/>
          </a:bodyPr>
          <a:lstStyle>
            <a:lvl1pPr>
              <a:defRPr sz="3000">
                <a:solidFill>
                  <a:schemeClr val="accent1">
                    <a:lumMod val="50000"/>
                  </a:schemeClr>
                </a:solidFill>
              </a:defRPr>
            </a:lvl1pPr>
          </a:lstStyle>
          <a:p>
            <a:r>
              <a:rPr lang="ru-RU" dirty="0" smtClean="0"/>
              <a:t>ОБРАЗЕЦ ЗАГОЛОВКА</a:t>
            </a:r>
            <a:endParaRPr lang="ru-RU" dirty="0"/>
          </a:p>
        </p:txBody>
      </p:sp>
      <p:sp>
        <p:nvSpPr>
          <p:cNvPr id="8" name="Объект 7"/>
          <p:cNvSpPr>
            <a:spLocks noGrp="1"/>
          </p:cNvSpPr>
          <p:nvPr>
            <p:ph sz="quarter" idx="10"/>
          </p:nvPr>
        </p:nvSpPr>
        <p:spPr>
          <a:xfrm>
            <a:off x="704850" y="1350963"/>
            <a:ext cx="10847388" cy="4899025"/>
          </a:xfrm>
        </p:spPr>
        <p:txBody>
          <a:bodyPr/>
          <a:lstStyle>
            <a:lvl1pPr marL="0" indent="0">
              <a:buNone/>
              <a:defRPr baseline="0">
                <a:solidFill>
                  <a:schemeClr val="tx1"/>
                </a:solidFill>
                <a:latin typeface="Arial" panose="020B0604020202020204" pitchFamily="34" charset="0"/>
                <a:cs typeface="Arial" panose="020B0604020202020204" pitchFamily="34" charset="0"/>
              </a:defRPr>
            </a:lvl1pPr>
          </a:lstStyle>
          <a:p>
            <a:pPr lvl="0"/>
            <a:r>
              <a:rPr lang="ru-RU" smtClean="0"/>
              <a:t>Образец текста</a:t>
            </a:r>
          </a:p>
        </p:txBody>
      </p:sp>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Tree>
    <p:extLst>
      <p:ext uri="{BB962C8B-B14F-4D97-AF65-F5344CB8AC3E}">
        <p14:creationId xmlns:p14="http://schemas.microsoft.com/office/powerpoint/2010/main" val="390724147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2" name="Заголовок 1"/>
          <p:cNvSpPr>
            <a:spLocks noGrp="1"/>
          </p:cNvSpPr>
          <p:nvPr>
            <p:ph type="title" hasCustomPrompt="1"/>
          </p:nvPr>
        </p:nvSpPr>
        <p:spPr>
          <a:xfrm>
            <a:off x="722870" y="469557"/>
            <a:ext cx="9236676" cy="659028"/>
          </a:xfrm>
        </p:spPr>
        <p:txBody>
          <a:bodyPr>
            <a:normAutofit/>
          </a:bodyPr>
          <a:lstStyle>
            <a:lvl1pPr>
              <a:defRPr sz="2800">
                <a:solidFill>
                  <a:srgbClr val="154676"/>
                </a:solidFill>
                <a:latin typeface="+mn-lt"/>
              </a:defRPr>
            </a:lvl1pPr>
          </a:lstStyle>
          <a:p>
            <a:r>
              <a:rPr lang="ru-RU" dirty="0" smtClean="0"/>
              <a:t>ОБРАЗЕЦ ЗАГОЛОВКА</a:t>
            </a:r>
            <a:endParaRPr lang="ru-RU" dirty="0"/>
          </a:p>
        </p:txBody>
      </p:sp>
      <p:sp>
        <p:nvSpPr>
          <p:cNvPr id="3" name="Объект 2"/>
          <p:cNvSpPr>
            <a:spLocks noGrp="1"/>
          </p:cNvSpPr>
          <p:nvPr>
            <p:ph sz="half" idx="1"/>
          </p:nvPr>
        </p:nvSpPr>
        <p:spPr>
          <a:xfrm>
            <a:off x="838201" y="1825625"/>
            <a:ext cx="481597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04066"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17671677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839788" y="486032"/>
            <a:ext cx="9136234" cy="667266"/>
          </a:xfrm>
        </p:spPr>
        <p:txBody>
          <a:bodyPr>
            <a:normAutofit/>
          </a:bodyPr>
          <a:lstStyle>
            <a:lvl1pPr>
              <a:defRPr sz="3000">
                <a:solidFill>
                  <a:srgbClr val="154676"/>
                </a:solidFill>
                <a:latin typeface="+mn-lt"/>
              </a:defRPr>
            </a:lvl1pPr>
          </a:lstStyle>
          <a:p>
            <a:r>
              <a:rPr lang="ru-RU" dirty="0" smtClean="0"/>
              <a:t>ОБРАЗЕЦ ЗАГОЛОВКА</a:t>
            </a:r>
            <a:endParaRPr lang="ru-RU" dirty="0"/>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376065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2" name="Заголовок 1"/>
          <p:cNvSpPr>
            <a:spLocks noGrp="1"/>
          </p:cNvSpPr>
          <p:nvPr>
            <p:ph type="title"/>
          </p:nvPr>
        </p:nvSpPr>
        <p:spPr>
          <a:xfrm>
            <a:off x="839788" y="452641"/>
            <a:ext cx="3932237" cy="1600200"/>
          </a:xfrm>
        </p:spPr>
        <p:txBody>
          <a:bodyPr anchor="b"/>
          <a:lstStyle>
            <a:lvl1pPr>
              <a:defRPr sz="3200"/>
            </a:lvl1pPr>
          </a:lstStyle>
          <a:p>
            <a:r>
              <a:rPr lang="ru-RU" smtClean="0"/>
              <a:t>Образец заголовка</a:t>
            </a:r>
            <a:endParaRPr lang="ru-RU" dirty="0"/>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Tree>
    <p:extLst>
      <p:ext uri="{BB962C8B-B14F-4D97-AF65-F5344CB8AC3E}">
        <p14:creationId xmlns:p14="http://schemas.microsoft.com/office/powerpoint/2010/main" val="660851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C3F4BA2-B1FE-46E6-9846-2D8863D0D85D}"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
        <p:nvSpPr>
          <p:cNvPr id="7" name="Прямоугольник 6"/>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Tree>
    <p:extLst>
      <p:ext uri="{BB962C8B-B14F-4D97-AF65-F5344CB8AC3E}">
        <p14:creationId xmlns:p14="http://schemas.microsoft.com/office/powerpoint/2010/main" val="24488770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560060" cy="7065034"/>
          </a:xfrm>
          <a:prstGeom prst="rect">
            <a:avLst/>
          </a:prstGeom>
        </p:spPr>
      </p:pic>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1600" y="83090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Tree>
    <p:extLst>
      <p:ext uri="{BB962C8B-B14F-4D97-AF65-F5344CB8AC3E}">
        <p14:creationId xmlns:p14="http://schemas.microsoft.com/office/powerpoint/2010/main" val="12766596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560060" cy="7065034"/>
          </a:xfrm>
          <a:prstGeom prst="rect">
            <a:avLst/>
          </a:prstGeom>
        </p:spPr>
      </p:pic>
      <p:sp>
        <p:nvSpPr>
          <p:cNvPr id="2" name="Заголовок 1"/>
          <p:cNvSpPr>
            <a:spLocks noGrp="1"/>
          </p:cNvSpPr>
          <p:nvPr>
            <p:ph type="title" hasCustomPrompt="1"/>
          </p:nvPr>
        </p:nvSpPr>
        <p:spPr>
          <a:xfrm>
            <a:off x="838200" y="365126"/>
            <a:ext cx="9379591" cy="792556"/>
          </a:xfrm>
        </p:spPr>
        <p:txBody>
          <a:bodyPr>
            <a:normAutofit/>
          </a:bodyPr>
          <a:lstStyle>
            <a:lvl1pPr>
              <a:defRPr sz="3000">
                <a:solidFill>
                  <a:srgbClr val="154676"/>
                </a:solidFill>
              </a:defRPr>
            </a:lvl1pPr>
          </a:lstStyle>
          <a:p>
            <a:r>
              <a:rPr lang="ru-RU" dirty="0" smtClean="0"/>
              <a:t>ОБРАЗЕЦ ЗАГОЛОВКА</a:t>
            </a:r>
            <a:endParaRPr lang="ru-RU" dirty="0"/>
          </a:p>
        </p:txBody>
      </p:sp>
      <p:sp>
        <p:nvSpPr>
          <p:cNvPr id="8" name="Объект 7"/>
          <p:cNvSpPr>
            <a:spLocks noGrp="1"/>
          </p:cNvSpPr>
          <p:nvPr>
            <p:ph sz="quarter" idx="10"/>
          </p:nvPr>
        </p:nvSpPr>
        <p:spPr>
          <a:xfrm>
            <a:off x="838200" y="1435100"/>
            <a:ext cx="10780713" cy="50752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Tree>
    <p:extLst>
      <p:ext uri="{BB962C8B-B14F-4D97-AF65-F5344CB8AC3E}">
        <p14:creationId xmlns:p14="http://schemas.microsoft.com/office/powerpoint/2010/main" val="37370214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97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4552A-4944-48AC-B217-6C67F1B604BD}" type="datetime1">
              <a:rPr lang="ru-RU" smtClean="0"/>
              <a:t>24.10.2019</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8BB46B95-BC60-4436-B469-D3134B344571}" type="slidenum">
              <a:rPr lang="ru-RU" smtClean="0"/>
              <a:t>‹#›</a:t>
            </a:fld>
            <a:endParaRPr lang="ru-RU" dirty="0"/>
          </a:p>
        </p:txBody>
      </p:sp>
    </p:spTree>
    <p:extLst>
      <p:ext uri="{BB962C8B-B14F-4D97-AF65-F5344CB8AC3E}">
        <p14:creationId xmlns:p14="http://schemas.microsoft.com/office/powerpoint/2010/main" val="3434299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24418" y="404814"/>
            <a:ext cx="10943167" cy="58324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ftr" sz="quarter" idx="10"/>
          </p:nvPr>
        </p:nvSpPr>
        <p:spPr/>
        <p:txBody>
          <a:bodyPr/>
          <a:lstStyle>
            <a:lvl1pPr>
              <a:defRPr/>
            </a:lvl1pPr>
          </a:lstStyle>
          <a:p>
            <a:pPr>
              <a:defRPr/>
            </a:pPr>
            <a:r>
              <a:rPr lang="ru-RU"/>
              <a:t>© ЦПО ФГБОУ ВПО «БГУЭП»,  тел. (395-2) 255-894, 403-307</a:t>
            </a:r>
          </a:p>
        </p:txBody>
      </p:sp>
    </p:spTree>
    <p:extLst>
      <p:ext uri="{BB962C8B-B14F-4D97-AF65-F5344CB8AC3E}">
        <p14:creationId xmlns:p14="http://schemas.microsoft.com/office/powerpoint/2010/main" val="130460805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524000" y="2529015"/>
            <a:ext cx="9144000" cy="980947"/>
          </a:xfrm>
        </p:spPr>
        <p:txBody>
          <a:bodyPr anchor="b">
            <a:normAutofit/>
          </a:bodyPr>
          <a:lstStyle>
            <a:lvl1pPr algn="ctr">
              <a:defRPr sz="3000">
                <a:solidFill>
                  <a:schemeClr val="accent1">
                    <a:lumMod val="50000"/>
                  </a:schemeClr>
                </a:solidFill>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7619999" y="4135531"/>
            <a:ext cx="4440195" cy="1567249"/>
          </a:xfrm>
        </p:spPr>
        <p:txBody>
          <a:bodyPr>
            <a:normAutofit/>
          </a:bodyPr>
          <a:lstStyle>
            <a:lvl1pPr marL="0" indent="0" algn="r">
              <a:buNone/>
              <a:defRPr sz="22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smtClean="0"/>
          </a:p>
        </p:txBody>
      </p:sp>
      <p:pic>
        <p:nvPicPr>
          <p:cNvPr id="7" name="Picture 2" descr="Похожее изображение"/>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4778" y="-286830"/>
            <a:ext cx="2681380" cy="2681380"/>
          </a:xfrm>
          <a:prstGeom prst="rect">
            <a:avLst/>
          </a:prstGeom>
        </p:spPr>
      </p:pic>
      <p:pic>
        <p:nvPicPr>
          <p:cNvPr id="1026"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21029" y="197710"/>
            <a:ext cx="1445650" cy="122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2388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93184"/>
            <a:ext cx="12560060" cy="7065034"/>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sp>
        <p:nvSpPr>
          <p:cNvPr id="2" name="Заголовок 1"/>
          <p:cNvSpPr>
            <a:spLocks noGrp="1"/>
          </p:cNvSpPr>
          <p:nvPr>
            <p:ph type="title" hasCustomPrompt="1"/>
          </p:nvPr>
        </p:nvSpPr>
        <p:spPr>
          <a:xfrm>
            <a:off x="714632" y="624516"/>
            <a:ext cx="9327292" cy="512305"/>
          </a:xfrm>
        </p:spPr>
        <p:txBody>
          <a:bodyPr>
            <a:normAutofit/>
          </a:bodyPr>
          <a:lstStyle>
            <a:lvl1pPr>
              <a:defRPr sz="3000" b="1">
                <a:solidFill>
                  <a:srgbClr val="154676"/>
                </a:solidFill>
                <a:latin typeface="+mj-lt"/>
              </a:defRPr>
            </a:lvl1pPr>
          </a:lstStyle>
          <a:p>
            <a:r>
              <a:rPr lang="ru-RU" dirty="0" smtClean="0"/>
              <a:t>ОБРАЗЕЦ ЗАГОЛОВКА</a:t>
            </a:r>
            <a:endParaRPr lang="ru-RU" dirty="0"/>
          </a:p>
        </p:txBody>
      </p:sp>
      <p:sp>
        <p:nvSpPr>
          <p:cNvPr id="3" name="Объект 2"/>
          <p:cNvSpPr>
            <a:spLocks noGrp="1"/>
          </p:cNvSpPr>
          <p:nvPr>
            <p:ph idx="1" hasCustomPrompt="1"/>
          </p:nvPr>
        </p:nvSpPr>
        <p:spPr>
          <a:xfrm>
            <a:off x="714632" y="1669106"/>
            <a:ext cx="10515600" cy="4351338"/>
          </a:xfrm>
        </p:spPr>
        <p:txBody>
          <a:bodyPr/>
          <a:lstStyle>
            <a:lvl1pPr marL="0" indent="0">
              <a:buNone/>
              <a:defRPr sz="4400" baseline="0">
                <a:latin typeface="Arial" panose="020B0604020202020204" pitchFamily="34" charset="0"/>
                <a:cs typeface="Arial" panose="020B0604020202020204" pitchFamily="34" charset="0"/>
              </a:defRPr>
            </a:lvl1pPr>
          </a:lstStyle>
          <a:p>
            <a:pPr lvl="0"/>
            <a:r>
              <a:rPr lang="ru-RU" dirty="0" smtClean="0"/>
              <a:t>ТЕМА 1</a:t>
            </a:r>
          </a:p>
          <a:p>
            <a:pPr lvl="0"/>
            <a:r>
              <a:rPr lang="ru-RU" dirty="0" smtClean="0"/>
              <a:t>ТЕМА 2</a:t>
            </a:r>
          </a:p>
          <a:p>
            <a:pPr lvl="0"/>
            <a:r>
              <a:rPr lang="ru-RU" dirty="0" smtClean="0"/>
              <a:t>ТЕМА 3</a:t>
            </a:r>
          </a:p>
          <a:p>
            <a:pPr lvl="0"/>
            <a:endParaRPr lang="ru-RU" dirty="0"/>
          </a:p>
        </p:txBody>
      </p:sp>
      <p:pic>
        <p:nvPicPr>
          <p:cNvPr id="2050"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497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32" y="3962970"/>
            <a:ext cx="10052324" cy="54864"/>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59326" y="1434723"/>
            <a:ext cx="3758068" cy="2583111"/>
          </a:xfrm>
          <a:prstGeom prst="rect">
            <a:avLst/>
          </a:prstGeom>
        </p:spPr>
      </p:pic>
      <p:sp>
        <p:nvSpPr>
          <p:cNvPr id="2" name="Заголовок 1"/>
          <p:cNvSpPr>
            <a:spLocks noGrp="1"/>
          </p:cNvSpPr>
          <p:nvPr>
            <p:ph type="title" hasCustomPrompt="1"/>
          </p:nvPr>
        </p:nvSpPr>
        <p:spPr>
          <a:xfrm>
            <a:off x="454325" y="2261484"/>
            <a:ext cx="7727264" cy="819468"/>
          </a:xfrm>
        </p:spPr>
        <p:txBody>
          <a:bodyPr anchor="b">
            <a:normAutofit/>
          </a:bodyPr>
          <a:lstStyle>
            <a:lvl1pPr>
              <a:defRPr sz="4400" b="1" baseline="0">
                <a:solidFill>
                  <a:srgbClr val="154676"/>
                </a:solidFill>
              </a:defRPr>
            </a:lvl1pPr>
          </a:lstStyle>
          <a:p>
            <a:r>
              <a:rPr lang="ru-RU" b="1" dirty="0" smtClean="0"/>
              <a:t>НАЗВАНИЕ ТЕМЫ</a:t>
            </a:r>
            <a:endParaRPr lang="ru-RU" dirty="0"/>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pic>
        <p:nvPicPr>
          <p:cNvPr id="6" name="Рисунок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732" y="4177590"/>
            <a:ext cx="11682152" cy="344623"/>
          </a:xfrm>
          <a:prstGeom prst="rect">
            <a:avLst/>
          </a:prstGeom>
        </p:spPr>
      </p:pic>
      <p:pic>
        <p:nvPicPr>
          <p:cNvPr id="10" name="Рисунок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11" name="Picture 2" descr="H:\Суханова Лекции\.20 лет\Логотип 20 лет в закупках.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8610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22870" y="469557"/>
            <a:ext cx="9236676" cy="659028"/>
          </a:xfrm>
        </p:spPr>
        <p:txBody>
          <a:bodyPr>
            <a:normAutofit/>
          </a:bodyPr>
          <a:lstStyle>
            <a:lvl1pPr>
              <a:defRPr sz="2800">
                <a:solidFill>
                  <a:srgbClr val="154676"/>
                </a:solidFill>
                <a:latin typeface="+mn-lt"/>
              </a:defRPr>
            </a:lvl1pPr>
          </a:lstStyle>
          <a:p>
            <a:r>
              <a:rPr lang="ru-RU" dirty="0" smtClean="0"/>
              <a:t>ОБРАЗЕЦ ЗАГОЛОВКА</a:t>
            </a:r>
            <a:endParaRPr lang="ru-RU" dirty="0"/>
          </a:p>
        </p:txBody>
      </p:sp>
      <p:sp>
        <p:nvSpPr>
          <p:cNvPr id="3" name="Объект 2"/>
          <p:cNvSpPr>
            <a:spLocks noGrp="1"/>
          </p:cNvSpPr>
          <p:nvPr>
            <p:ph sz="half" idx="1"/>
          </p:nvPr>
        </p:nvSpPr>
        <p:spPr>
          <a:xfrm>
            <a:off x="838201" y="1825625"/>
            <a:ext cx="481597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04066"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10"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3464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04675" y="365125"/>
            <a:ext cx="9714452" cy="792556"/>
          </a:xfrm>
        </p:spPr>
        <p:txBody>
          <a:bodyPr>
            <a:normAutofit/>
          </a:bodyPr>
          <a:lstStyle>
            <a:lvl1pPr>
              <a:defRPr sz="3000">
                <a:solidFill>
                  <a:schemeClr val="accent1">
                    <a:lumMod val="50000"/>
                  </a:schemeClr>
                </a:solidFill>
              </a:defRPr>
            </a:lvl1pPr>
          </a:lstStyle>
          <a:p>
            <a:r>
              <a:rPr lang="ru-RU" dirty="0" smtClean="0"/>
              <a:t>ОБРАЗЕЦ ЗАГОЛОВКА</a:t>
            </a:r>
            <a:endParaRPr lang="ru-RU" dirty="0"/>
          </a:p>
        </p:txBody>
      </p:sp>
      <p:sp>
        <p:nvSpPr>
          <p:cNvPr id="8" name="Объект 7"/>
          <p:cNvSpPr>
            <a:spLocks noGrp="1"/>
          </p:cNvSpPr>
          <p:nvPr>
            <p:ph sz="quarter" idx="10"/>
          </p:nvPr>
        </p:nvSpPr>
        <p:spPr>
          <a:xfrm>
            <a:off x="704850" y="1350963"/>
            <a:ext cx="10847388" cy="4899025"/>
          </a:xfrm>
        </p:spPr>
        <p:txBody>
          <a:bodyPr/>
          <a:lstStyle>
            <a:lvl1pPr marL="0" indent="0">
              <a:buNone/>
              <a:defRPr baseline="0">
                <a:solidFill>
                  <a:schemeClr val="tx1"/>
                </a:solidFill>
                <a:latin typeface="Arial" panose="020B0604020202020204" pitchFamily="34" charset="0"/>
                <a:cs typeface="Arial" panose="020B0604020202020204" pitchFamily="34" charset="0"/>
              </a:defRPr>
            </a:lvl1pPr>
          </a:lstStyle>
          <a:p>
            <a:pPr lvl="0"/>
            <a:r>
              <a:rPr lang="ru-RU" smtClean="0"/>
              <a:t>Образец текста</a:t>
            </a:r>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10"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6552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342EC79-851E-4A01-AC7D-BA88B7B5B87E}"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Tree>
    <p:extLst>
      <p:ext uri="{BB962C8B-B14F-4D97-AF65-F5344CB8AC3E}">
        <p14:creationId xmlns:p14="http://schemas.microsoft.com/office/powerpoint/2010/main" val="324633337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22870" y="469557"/>
            <a:ext cx="9236676" cy="659028"/>
          </a:xfrm>
        </p:spPr>
        <p:txBody>
          <a:bodyPr>
            <a:normAutofit/>
          </a:bodyPr>
          <a:lstStyle>
            <a:lvl1pPr>
              <a:defRPr sz="2800">
                <a:solidFill>
                  <a:srgbClr val="154676"/>
                </a:solidFill>
                <a:latin typeface="+mn-lt"/>
              </a:defRPr>
            </a:lvl1pPr>
          </a:lstStyle>
          <a:p>
            <a:r>
              <a:rPr lang="ru-RU" dirty="0" smtClean="0"/>
              <a:t>ОБРАЗЕЦ ЗАГОЛОВКА</a:t>
            </a:r>
            <a:endParaRPr lang="ru-RU" dirty="0"/>
          </a:p>
        </p:txBody>
      </p:sp>
      <p:sp>
        <p:nvSpPr>
          <p:cNvPr id="3" name="Объект 2"/>
          <p:cNvSpPr>
            <a:spLocks noGrp="1"/>
          </p:cNvSpPr>
          <p:nvPr>
            <p:ph sz="half" idx="1"/>
          </p:nvPr>
        </p:nvSpPr>
        <p:spPr>
          <a:xfrm>
            <a:off x="838201" y="1825625"/>
            <a:ext cx="481597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04066"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10"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65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839788" y="486032"/>
            <a:ext cx="9136234" cy="667266"/>
          </a:xfrm>
        </p:spPr>
        <p:txBody>
          <a:bodyPr>
            <a:normAutofit/>
          </a:bodyPr>
          <a:lstStyle>
            <a:lvl1pPr>
              <a:defRPr sz="3000">
                <a:solidFill>
                  <a:srgbClr val="154676"/>
                </a:solidFill>
                <a:latin typeface="+mn-lt"/>
              </a:defRPr>
            </a:lvl1pPr>
          </a:lstStyle>
          <a:p>
            <a:r>
              <a:rPr lang="ru-RU" dirty="0" smtClean="0"/>
              <a:t>ОБРАЗЕЦ ЗАГОЛОВКА</a:t>
            </a:r>
            <a:endParaRPr lang="ru-RU" dirty="0"/>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12"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3486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p:nvPr>
        </p:nvSpPr>
        <p:spPr>
          <a:xfrm>
            <a:off x="839788" y="452641"/>
            <a:ext cx="3932237" cy="1600200"/>
          </a:xfrm>
        </p:spPr>
        <p:txBody>
          <a:bodyPr anchor="b"/>
          <a:lstStyle>
            <a:lvl1pPr>
              <a:defRPr sz="3200"/>
            </a:lvl1pPr>
          </a:lstStyle>
          <a:p>
            <a:r>
              <a:rPr lang="ru-RU" smtClean="0"/>
              <a:t>Образец заголовка</a:t>
            </a:r>
            <a:endParaRPr lang="ru-RU" dirty="0"/>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10"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43669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560060" cy="7065034"/>
          </a:xfrm>
          <a:prstGeom prst="rect">
            <a:avLst/>
          </a:prstGeom>
        </p:spPr>
      </p:pic>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1600" y="83090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10"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05272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560060" cy="7065034"/>
          </a:xfrm>
          <a:prstGeom prst="rect">
            <a:avLst/>
          </a:prstGeom>
        </p:spPr>
      </p:pic>
      <p:sp>
        <p:nvSpPr>
          <p:cNvPr id="2" name="Заголовок 1"/>
          <p:cNvSpPr>
            <a:spLocks noGrp="1"/>
          </p:cNvSpPr>
          <p:nvPr>
            <p:ph type="title" hasCustomPrompt="1"/>
          </p:nvPr>
        </p:nvSpPr>
        <p:spPr>
          <a:xfrm>
            <a:off x="838200" y="365126"/>
            <a:ext cx="9379591" cy="792556"/>
          </a:xfrm>
        </p:spPr>
        <p:txBody>
          <a:bodyPr>
            <a:normAutofit/>
          </a:bodyPr>
          <a:lstStyle>
            <a:lvl1pPr>
              <a:defRPr sz="3000">
                <a:solidFill>
                  <a:srgbClr val="154676"/>
                </a:solidFill>
              </a:defRPr>
            </a:lvl1pPr>
          </a:lstStyle>
          <a:p>
            <a:r>
              <a:rPr lang="ru-RU" dirty="0" smtClean="0"/>
              <a:t>ОБРАЗЕЦ ЗАГОЛОВКА</a:t>
            </a:r>
            <a:endParaRPr lang="ru-RU" dirty="0"/>
          </a:p>
        </p:txBody>
      </p:sp>
      <p:sp>
        <p:nvSpPr>
          <p:cNvPr id="8" name="Объект 7"/>
          <p:cNvSpPr>
            <a:spLocks noGrp="1"/>
          </p:cNvSpPr>
          <p:nvPr>
            <p:ph sz="quarter" idx="10"/>
          </p:nvPr>
        </p:nvSpPr>
        <p:spPr>
          <a:xfrm>
            <a:off x="838200" y="1435100"/>
            <a:ext cx="10780713" cy="50752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5908" y="6193368"/>
            <a:ext cx="1069675" cy="482022"/>
          </a:xfrm>
          <a:prstGeom prst="rect">
            <a:avLst/>
          </a:prstGeom>
        </p:spPr>
      </p:pic>
      <p:pic>
        <p:nvPicPr>
          <p:cNvPr id="9" name="Picture 2" descr="H:\Суханова Лекции\.20 лет\Логотип 20 лет в закупках.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4699" y="6121387"/>
            <a:ext cx="739753" cy="62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2121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86EB66AE-6432-4FF5-8552-964853EBDB50}" type="datetimeFigureOut">
              <a:rPr lang="ru-RU" smtClean="0"/>
              <a:t>24.10.2019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A1C37D4-8BA1-4035-AD73-9C0FE0C80983}" type="slidenum">
              <a:rPr lang="ru-RU" smtClean="0"/>
              <a:t>‹#›</a:t>
            </a:fld>
            <a:endParaRPr lang="ru-RU"/>
          </a:p>
        </p:txBody>
      </p:sp>
    </p:spTree>
    <p:extLst>
      <p:ext uri="{BB962C8B-B14F-4D97-AF65-F5344CB8AC3E}">
        <p14:creationId xmlns:p14="http://schemas.microsoft.com/office/powerpoint/2010/main" val="195135963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173607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Title 1"/>
          <p:cNvSpPr>
            <a:spLocks noGrp="1"/>
          </p:cNvSpPr>
          <p:nvPr>
            <p:ph type="title"/>
          </p:nvPr>
        </p:nvSpPr>
        <p:spPr>
          <a:xfrm>
            <a:off x="845127" y="365760"/>
            <a:ext cx="9518073" cy="787537"/>
          </a:xfrm>
        </p:spPr>
        <p:txBody>
          <a:bodyPr>
            <a:normAutofit/>
          </a:bodyPr>
          <a:lstStyle>
            <a:lvl1pPr>
              <a:defRPr sz="3000">
                <a:solidFill>
                  <a:srgbClr val="154676"/>
                </a:solidFill>
              </a:defRPr>
            </a:lvl1pPr>
          </a:lstStyle>
          <a:p>
            <a:r>
              <a:rPr lang="ru-RU" dirty="0" smtClean="0"/>
              <a:t>Образец заголовка</a:t>
            </a:r>
            <a:endParaRPr lang="en-US" dirty="0"/>
          </a:p>
        </p:txBody>
      </p:sp>
      <p:sp>
        <p:nvSpPr>
          <p:cNvPr id="3" name="Content Placeholder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Tree>
    <p:extLst>
      <p:ext uri="{BB962C8B-B14F-4D97-AF65-F5344CB8AC3E}">
        <p14:creationId xmlns:p14="http://schemas.microsoft.com/office/powerpoint/2010/main" val="34005141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308300175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Title 1"/>
          <p:cNvSpPr>
            <a:spLocks noGrp="1"/>
          </p:cNvSpPr>
          <p:nvPr>
            <p:ph type="title" hasCustomPrompt="1"/>
          </p:nvPr>
        </p:nvSpPr>
        <p:spPr>
          <a:xfrm>
            <a:off x="738035" y="350777"/>
            <a:ext cx="9608689" cy="747419"/>
          </a:xfrm>
        </p:spPr>
        <p:txBody>
          <a:bodyPr>
            <a:normAutofit/>
          </a:bodyPr>
          <a:lstStyle>
            <a:lvl1pPr>
              <a:defRPr sz="3000">
                <a:solidFill>
                  <a:srgbClr val="154676"/>
                </a:solidFill>
                <a:latin typeface="+mj-lt"/>
              </a:defRPr>
            </a:lvl1pPr>
          </a:lstStyle>
          <a:p>
            <a:r>
              <a:rPr lang="ru-RU" dirty="0" smtClean="0"/>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9086398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8AB6F39-4309-4045-8F98-852B53248CE0}" type="datetime1">
              <a:rPr lang="ru-RU" smtClean="0"/>
              <a:t>24.10.2019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BB46B95-BC60-4436-B469-D3134B344571}" type="slidenum">
              <a:rPr lang="ru-RU" smtClean="0"/>
              <a:t>‹#›</a:t>
            </a:fld>
            <a:endParaRPr lang="ru-RU" dirty="0"/>
          </a:p>
        </p:txBody>
      </p:sp>
      <p:sp>
        <p:nvSpPr>
          <p:cNvPr id="8" name="Прямоугольник 7"/>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1"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129407661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47520744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6" name="Title 5"/>
          <p:cNvSpPr>
            <a:spLocks noGrp="1"/>
          </p:cNvSpPr>
          <p:nvPr>
            <p:ph type="title"/>
          </p:nvPr>
        </p:nvSpPr>
        <p:spPr/>
        <p:txBody>
          <a:bodyPr/>
          <a:lstStyle/>
          <a:p>
            <a:r>
              <a:rPr lang="ru-RU" dirty="0" smtClean="0"/>
              <a:t>Образец заголовка</a:t>
            </a:r>
            <a:endParaRPr lang="en-US" dirty="0"/>
          </a:p>
        </p:txBody>
      </p:sp>
    </p:spTree>
    <p:extLst>
      <p:ext uri="{BB962C8B-B14F-4D97-AF65-F5344CB8AC3E}">
        <p14:creationId xmlns:p14="http://schemas.microsoft.com/office/powerpoint/2010/main" val="13375546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Tree>
    <p:extLst>
      <p:ext uri="{BB962C8B-B14F-4D97-AF65-F5344CB8AC3E}">
        <p14:creationId xmlns:p14="http://schemas.microsoft.com/office/powerpoint/2010/main" val="192241412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smtClean="0"/>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2121764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smtClean="0"/>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52936610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365194043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Сравнение">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21725529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26" y="0"/>
            <a:ext cx="12560060" cy="7065034"/>
          </a:xfrm>
          <a:prstGeom prst="rect">
            <a:avLst/>
          </a:prstGeom>
        </p:spPr>
      </p:pic>
      <p:sp>
        <p:nvSpPr>
          <p:cNvPr id="9"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297274502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524000" y="2529015"/>
            <a:ext cx="9144000" cy="980947"/>
          </a:xfrm>
        </p:spPr>
        <p:txBody>
          <a:bodyPr anchor="b">
            <a:normAutofit/>
          </a:bodyPr>
          <a:lstStyle>
            <a:lvl1pPr algn="ctr">
              <a:defRPr sz="3000">
                <a:solidFill>
                  <a:schemeClr val="accent1">
                    <a:lumMod val="50000"/>
                  </a:schemeClr>
                </a:solidFill>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7619999" y="4135531"/>
            <a:ext cx="4440195" cy="1567249"/>
          </a:xfrm>
        </p:spPr>
        <p:txBody>
          <a:bodyPr/>
          <a:lstStyle>
            <a:lvl1pPr marL="0" indent="0" algn="ctr">
              <a:buNone/>
              <a:defRPr sz="2400">
                <a:solidFill>
                  <a:schemeClr val="bg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a:p>
        </p:txBody>
      </p:sp>
      <p:pic>
        <p:nvPicPr>
          <p:cNvPr id="11" name="Picture 2" descr="Похожее изображение"/>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9722" y="573209"/>
            <a:ext cx="1580932" cy="712407"/>
          </a:xfrm>
          <a:prstGeom prst="rect">
            <a:avLst/>
          </a:prstGeom>
        </p:spPr>
      </p:pic>
      <p:pic>
        <p:nvPicPr>
          <p:cNvPr id="14" name="Рисунок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4778" y="-286830"/>
            <a:ext cx="2681380" cy="2681380"/>
          </a:xfrm>
          <a:prstGeom prst="rect">
            <a:avLst/>
          </a:prstGeom>
        </p:spPr>
      </p:pic>
    </p:spTree>
    <p:extLst>
      <p:ext uri="{BB962C8B-B14F-4D97-AF65-F5344CB8AC3E}">
        <p14:creationId xmlns:p14="http://schemas.microsoft.com/office/powerpoint/2010/main" val="117744307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14632" y="624516"/>
            <a:ext cx="9327292" cy="512305"/>
          </a:xfrm>
        </p:spPr>
        <p:txBody>
          <a:bodyPr>
            <a:normAutofit/>
          </a:bodyPr>
          <a:lstStyle>
            <a:lvl1pPr>
              <a:defRPr sz="3000" b="1">
                <a:solidFill>
                  <a:srgbClr val="154676"/>
                </a:solidFill>
                <a:latin typeface="+mj-lt"/>
              </a:defRPr>
            </a:lvl1pPr>
          </a:lstStyle>
          <a:p>
            <a:r>
              <a:rPr lang="ru-RU" dirty="0" smtClean="0"/>
              <a:t>ОБРАЗЕЦ ЗАГОЛОВКА</a:t>
            </a:r>
            <a:endParaRPr lang="ru-RU" dirty="0"/>
          </a:p>
        </p:txBody>
      </p:sp>
      <p:sp>
        <p:nvSpPr>
          <p:cNvPr id="3" name="Объект 2"/>
          <p:cNvSpPr>
            <a:spLocks noGrp="1"/>
          </p:cNvSpPr>
          <p:nvPr>
            <p:ph idx="1" hasCustomPrompt="1"/>
          </p:nvPr>
        </p:nvSpPr>
        <p:spPr>
          <a:xfrm>
            <a:off x="714632" y="1669106"/>
            <a:ext cx="10515600" cy="4351338"/>
          </a:xfrm>
        </p:spPr>
        <p:txBody>
          <a:bodyPr/>
          <a:lstStyle>
            <a:lvl1pPr marL="0" indent="0">
              <a:buNone/>
              <a:defRPr sz="4400" baseline="0">
                <a:latin typeface="Arial" panose="020B0604020202020204" pitchFamily="34" charset="0"/>
                <a:cs typeface="Arial" panose="020B0604020202020204" pitchFamily="34" charset="0"/>
              </a:defRPr>
            </a:lvl1pPr>
          </a:lstStyle>
          <a:p>
            <a:pPr lvl="0"/>
            <a:r>
              <a:rPr lang="ru-RU" dirty="0" smtClean="0"/>
              <a:t>ТЕМА 1</a:t>
            </a:r>
          </a:p>
          <a:p>
            <a:pPr lvl="0"/>
            <a:r>
              <a:rPr lang="ru-RU" dirty="0" smtClean="0"/>
              <a:t>ТЕМА 2</a:t>
            </a:r>
          </a:p>
          <a:p>
            <a:pPr lvl="0"/>
            <a:r>
              <a:rPr lang="ru-RU" dirty="0" smtClean="0"/>
              <a:t>ТЕМА 3</a:t>
            </a:r>
          </a:p>
          <a:p>
            <a:pPr lvl="0"/>
            <a:endParaRPr lang="ru-RU" dirty="0"/>
          </a:p>
        </p:txBody>
      </p:sp>
    </p:spTree>
    <p:extLst>
      <p:ext uri="{BB962C8B-B14F-4D97-AF65-F5344CB8AC3E}">
        <p14:creationId xmlns:p14="http://schemas.microsoft.com/office/powerpoint/2010/main" val="28372932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1BC81C4-8FFA-4968-9AD8-951A798510E7}" type="datetime1">
              <a:rPr lang="ru-RU" smtClean="0"/>
              <a:t>24.10.2019</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8BB46B95-BC60-4436-B469-D3134B344571}" type="slidenum">
              <a:rPr lang="ru-RU" smtClean="0"/>
              <a:t>‹#›</a:t>
            </a:fld>
            <a:endParaRPr lang="ru-RU" dirty="0"/>
          </a:p>
        </p:txBody>
      </p:sp>
      <p:sp>
        <p:nvSpPr>
          <p:cNvPr id="10" name="Прямоугольник 9"/>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3"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24396086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2" y="3962970"/>
            <a:ext cx="10052324" cy="54864"/>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326" y="1434723"/>
            <a:ext cx="3758068" cy="2583111"/>
          </a:xfrm>
          <a:prstGeom prst="rect">
            <a:avLst/>
          </a:prstGeom>
        </p:spPr>
      </p:pic>
      <p:sp>
        <p:nvSpPr>
          <p:cNvPr id="2" name="Заголовок 1"/>
          <p:cNvSpPr>
            <a:spLocks noGrp="1"/>
          </p:cNvSpPr>
          <p:nvPr>
            <p:ph type="title" hasCustomPrompt="1"/>
          </p:nvPr>
        </p:nvSpPr>
        <p:spPr>
          <a:xfrm>
            <a:off x="454325" y="2261484"/>
            <a:ext cx="7727264" cy="819468"/>
          </a:xfrm>
        </p:spPr>
        <p:txBody>
          <a:bodyPr anchor="b">
            <a:normAutofit/>
          </a:bodyPr>
          <a:lstStyle>
            <a:lvl1pPr>
              <a:defRPr sz="4400" b="1" baseline="0">
                <a:solidFill>
                  <a:srgbClr val="154676"/>
                </a:solidFill>
              </a:defRPr>
            </a:lvl1pPr>
          </a:lstStyle>
          <a:p>
            <a:r>
              <a:rPr lang="ru-RU" b="1" dirty="0" smtClean="0"/>
              <a:t>НАЗВАНИЕ ТЕМЫ</a:t>
            </a:r>
            <a:endParaRPr lang="ru-RU" dirty="0"/>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32" y="4177590"/>
            <a:ext cx="11682152" cy="344623"/>
          </a:xfrm>
          <a:prstGeom prst="rect">
            <a:avLst/>
          </a:prstGeom>
        </p:spPr>
      </p:pic>
    </p:spTree>
    <p:extLst>
      <p:ext uri="{BB962C8B-B14F-4D97-AF65-F5344CB8AC3E}">
        <p14:creationId xmlns:p14="http://schemas.microsoft.com/office/powerpoint/2010/main" val="364535950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Два объекта">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22870" y="469557"/>
            <a:ext cx="9236676" cy="659028"/>
          </a:xfrm>
        </p:spPr>
        <p:txBody>
          <a:bodyPr>
            <a:normAutofit/>
          </a:bodyPr>
          <a:lstStyle>
            <a:lvl1pPr>
              <a:defRPr sz="2800">
                <a:solidFill>
                  <a:srgbClr val="154676"/>
                </a:solidFill>
                <a:latin typeface="+mn-lt"/>
              </a:defRPr>
            </a:lvl1pPr>
          </a:lstStyle>
          <a:p>
            <a:r>
              <a:rPr lang="ru-RU" dirty="0" smtClean="0"/>
              <a:t>ОБРАЗЕЦ ЗАГОЛОВКА</a:t>
            </a:r>
            <a:endParaRPr lang="ru-RU" dirty="0"/>
          </a:p>
        </p:txBody>
      </p:sp>
      <p:sp>
        <p:nvSpPr>
          <p:cNvPr id="3" name="Объект 2"/>
          <p:cNvSpPr>
            <a:spLocks noGrp="1"/>
          </p:cNvSpPr>
          <p:nvPr>
            <p:ph sz="half" idx="1"/>
          </p:nvPr>
        </p:nvSpPr>
        <p:spPr>
          <a:xfrm>
            <a:off x="838201" y="1825625"/>
            <a:ext cx="481597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04066"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30690190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Два объекта">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722870" y="469557"/>
            <a:ext cx="9236676" cy="659028"/>
          </a:xfrm>
        </p:spPr>
        <p:txBody>
          <a:bodyPr>
            <a:normAutofit/>
          </a:bodyPr>
          <a:lstStyle>
            <a:lvl1pPr>
              <a:defRPr sz="2800">
                <a:solidFill>
                  <a:srgbClr val="154676"/>
                </a:solidFill>
                <a:latin typeface="+mn-lt"/>
              </a:defRPr>
            </a:lvl1pPr>
          </a:lstStyle>
          <a:p>
            <a:r>
              <a:rPr lang="ru-RU" dirty="0" smtClean="0"/>
              <a:t>ОБРАЗЕЦ ЗАГОЛОВКА</a:t>
            </a:r>
            <a:endParaRPr lang="ru-RU" dirty="0"/>
          </a:p>
        </p:txBody>
      </p:sp>
      <p:sp>
        <p:nvSpPr>
          <p:cNvPr id="3" name="Объект 2"/>
          <p:cNvSpPr>
            <a:spLocks noGrp="1"/>
          </p:cNvSpPr>
          <p:nvPr>
            <p:ph sz="half" idx="1"/>
          </p:nvPr>
        </p:nvSpPr>
        <p:spPr>
          <a:xfrm>
            <a:off x="838201" y="1825625"/>
            <a:ext cx="481597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04066"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3514543398"/>
      </p:ext>
    </p:extLst>
  </p:cSld>
  <p:clrMapOvr>
    <a:masterClrMapping/>
  </p:clrMapOvr>
  <p:timing>
    <p:tnLst>
      <p:par>
        <p:cTn id="1" dur="indefinite" restart="never" nodeType="tmRoot"/>
      </p:par>
    </p:tnLst>
  </p:timing>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sp>
        <p:nvSpPr>
          <p:cNvPr id="2" name="Заголовок 1"/>
          <p:cNvSpPr>
            <a:spLocks noGrp="1"/>
          </p:cNvSpPr>
          <p:nvPr>
            <p:ph type="title" hasCustomPrompt="1"/>
          </p:nvPr>
        </p:nvSpPr>
        <p:spPr>
          <a:xfrm>
            <a:off x="839788" y="486032"/>
            <a:ext cx="9136234" cy="667266"/>
          </a:xfrm>
        </p:spPr>
        <p:txBody>
          <a:bodyPr>
            <a:normAutofit/>
          </a:bodyPr>
          <a:lstStyle>
            <a:lvl1pPr>
              <a:defRPr sz="3000">
                <a:solidFill>
                  <a:srgbClr val="154676"/>
                </a:solidFill>
                <a:latin typeface="+mn-lt"/>
              </a:defRPr>
            </a:lvl1pPr>
          </a:lstStyle>
          <a:p>
            <a:r>
              <a:rPr lang="ru-RU" dirty="0" smtClean="0"/>
              <a:t>ОБРАЗЕЦ ЗАГОЛОВКА</a:t>
            </a:r>
            <a:endParaRPr lang="ru-RU" dirty="0"/>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57917573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6" y="21453"/>
            <a:ext cx="12560060" cy="7065034"/>
          </a:xfrm>
          <a:prstGeom prst="rect">
            <a:avLst/>
          </a:prstGeom>
        </p:spPr>
      </p:pic>
      <p:sp>
        <p:nvSpPr>
          <p:cNvPr id="2" name="Заголовок 1"/>
          <p:cNvSpPr>
            <a:spLocks noGrp="1"/>
          </p:cNvSpPr>
          <p:nvPr>
            <p:ph type="title"/>
          </p:nvPr>
        </p:nvSpPr>
        <p:spPr>
          <a:xfrm>
            <a:off x="706394" y="486032"/>
            <a:ext cx="9533238" cy="675504"/>
          </a:xfrm>
        </p:spPr>
        <p:txBody>
          <a:bodyPr>
            <a:normAutofit/>
          </a:bodyPr>
          <a:lstStyle>
            <a:lvl1pPr>
              <a:defRPr sz="3000">
                <a:solidFill>
                  <a:srgbClr val="154676"/>
                </a:solidFill>
                <a:latin typeface="+mn-lt"/>
              </a:defRPr>
            </a:lvl1pPr>
          </a:lstStyle>
          <a:p>
            <a:r>
              <a:rPr lang="ru-RU" smtClean="0"/>
              <a:t>Образец заголовка</a:t>
            </a:r>
            <a:endParaRPr lang="ru-RU" dirty="0"/>
          </a:p>
        </p:txBody>
      </p:sp>
    </p:spTree>
    <p:extLst>
      <p:ext uri="{BB962C8B-B14F-4D97-AF65-F5344CB8AC3E}">
        <p14:creationId xmlns:p14="http://schemas.microsoft.com/office/powerpoint/2010/main" val="12667871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4" y="0"/>
            <a:ext cx="12560060" cy="7065034"/>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2" name="Заголовок 1"/>
          <p:cNvSpPr>
            <a:spLocks noGrp="1"/>
          </p:cNvSpPr>
          <p:nvPr>
            <p:ph type="title"/>
          </p:nvPr>
        </p:nvSpPr>
        <p:spPr>
          <a:xfrm>
            <a:off x="839788" y="452641"/>
            <a:ext cx="3932237" cy="1600200"/>
          </a:xfrm>
        </p:spPr>
        <p:txBody>
          <a:bodyPr anchor="b"/>
          <a:lstStyle>
            <a:lvl1pPr>
              <a:defRPr sz="3200"/>
            </a:lvl1pPr>
          </a:lstStyle>
          <a:p>
            <a:r>
              <a:rPr lang="ru-RU" smtClean="0"/>
              <a:t>Образец заголовка</a:t>
            </a:r>
            <a:endParaRPr lang="ru-RU" dirty="0"/>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Tree>
    <p:extLst>
      <p:ext uri="{BB962C8B-B14F-4D97-AF65-F5344CB8AC3E}">
        <p14:creationId xmlns:p14="http://schemas.microsoft.com/office/powerpoint/2010/main" val="373932197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560060" cy="7065034"/>
          </a:xfrm>
          <a:prstGeom prst="rect">
            <a:avLst/>
          </a:prstGeom>
        </p:spPr>
      </p:pic>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1600" y="83090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Tree>
    <p:extLst>
      <p:ext uri="{BB962C8B-B14F-4D97-AF65-F5344CB8AC3E}">
        <p14:creationId xmlns:p14="http://schemas.microsoft.com/office/powerpoint/2010/main" val="155504646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560060" cy="7065034"/>
          </a:xfrm>
          <a:prstGeom prst="rect">
            <a:avLst/>
          </a:prstGeom>
        </p:spPr>
      </p:pic>
      <p:sp>
        <p:nvSpPr>
          <p:cNvPr id="2" name="Заголовок 1"/>
          <p:cNvSpPr>
            <a:spLocks noGrp="1"/>
          </p:cNvSpPr>
          <p:nvPr>
            <p:ph type="title" hasCustomPrompt="1"/>
          </p:nvPr>
        </p:nvSpPr>
        <p:spPr>
          <a:xfrm>
            <a:off x="838200" y="365126"/>
            <a:ext cx="9379591" cy="792556"/>
          </a:xfrm>
        </p:spPr>
        <p:txBody>
          <a:bodyPr>
            <a:normAutofit/>
          </a:bodyPr>
          <a:lstStyle>
            <a:lvl1pPr>
              <a:defRPr sz="3000">
                <a:solidFill>
                  <a:srgbClr val="154676"/>
                </a:solidFill>
              </a:defRPr>
            </a:lvl1pPr>
          </a:lstStyle>
          <a:p>
            <a:r>
              <a:rPr lang="ru-RU" dirty="0" smtClean="0"/>
              <a:t>ОБРАЗЕЦ ЗАГОЛОВКА</a:t>
            </a:r>
            <a:endParaRPr lang="ru-RU" dirty="0"/>
          </a:p>
        </p:txBody>
      </p:sp>
      <p:sp>
        <p:nvSpPr>
          <p:cNvPr id="8" name="Объект 7"/>
          <p:cNvSpPr>
            <a:spLocks noGrp="1"/>
          </p:cNvSpPr>
          <p:nvPr>
            <p:ph sz="quarter" idx="10"/>
          </p:nvPr>
        </p:nvSpPr>
        <p:spPr>
          <a:xfrm>
            <a:off x="838200" y="1435100"/>
            <a:ext cx="10780713" cy="50752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Tree>
    <p:extLst>
      <p:ext uri="{BB962C8B-B14F-4D97-AF65-F5344CB8AC3E}">
        <p14:creationId xmlns:p14="http://schemas.microsoft.com/office/powerpoint/2010/main" val="276762260"/>
      </p:ext>
    </p:extLst>
  </p:cSld>
  <p:clrMapOvr>
    <a:masterClrMapping/>
  </p:clrMapOvr>
  <p:timing>
    <p:tnLst>
      <p:par>
        <p:cTn id="1" dur="indefinite" restart="never" nodeType="tmRoot"/>
      </p:par>
    </p:tnLst>
  </p:timing>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8AB6F39-4309-4045-8F98-852B53248CE0}" type="datetime1">
              <a:rPr lang="ru-RU" smtClean="0"/>
              <a:t>24.10.2019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BB46B95-BC60-4436-B469-D3134B344571}" type="slidenum">
              <a:rPr lang="ru-RU" smtClean="0"/>
              <a:t>‹#›</a:t>
            </a:fld>
            <a:endParaRPr lang="ru-RU" dirty="0"/>
          </a:p>
        </p:txBody>
      </p:sp>
      <p:sp>
        <p:nvSpPr>
          <p:cNvPr id="11"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318453237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1BC81C4-8FFA-4968-9AD8-951A798510E7}" type="datetime1">
              <a:rPr lang="ru-RU" smtClean="0"/>
              <a:t>24.10.2019</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8BB46B95-BC60-4436-B469-D3134B344571}" type="slidenum">
              <a:rPr lang="ru-RU" smtClean="0"/>
              <a:t>‹#›</a:t>
            </a:fld>
            <a:endParaRPr lang="ru-RU" dirty="0"/>
          </a:p>
        </p:txBody>
      </p:sp>
      <p:sp>
        <p:nvSpPr>
          <p:cNvPr id="13"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10343435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2C821F-967B-4C67-86AF-79892ED66E82}" type="datetime1">
              <a:rPr lang="ru-RU" smtClean="0"/>
              <a:t>24.10.2019</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8BB46B95-BC60-4436-B469-D3134B344571}" type="slidenum">
              <a:rPr lang="ru-RU" smtClean="0"/>
              <a:t>‹#›</a:t>
            </a:fld>
            <a:endParaRPr lang="ru-RU" dirty="0"/>
          </a:p>
        </p:txBody>
      </p:sp>
      <p:sp>
        <p:nvSpPr>
          <p:cNvPr id="6" name="Прямоугольник 5"/>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9"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43958631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2C821F-967B-4C67-86AF-79892ED66E82}" type="datetime1">
              <a:rPr lang="ru-RU" smtClean="0"/>
              <a:t>24.10.2019</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8BB46B95-BC60-4436-B469-D3134B344571}" type="slidenum">
              <a:rPr lang="ru-RU" smtClean="0"/>
              <a:t>‹#›</a:t>
            </a:fld>
            <a:endParaRPr lang="ru-RU" dirty="0"/>
          </a:p>
        </p:txBody>
      </p:sp>
      <p:sp>
        <p:nvSpPr>
          <p:cNvPr id="9"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327030818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Заголовок и вертикальный текст">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7D20DDB-8341-42C2-9335-2C74B917DEA7}"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
        <p:nvSpPr>
          <p:cNvPr id="10"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Tree>
    <p:extLst>
      <p:ext uri="{BB962C8B-B14F-4D97-AF65-F5344CB8AC3E}">
        <p14:creationId xmlns:p14="http://schemas.microsoft.com/office/powerpoint/2010/main" val="303608851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B0FE32A-134A-4C30-AA86-43D1D5032C92}"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Tree>
    <p:extLst>
      <p:ext uri="{BB962C8B-B14F-4D97-AF65-F5344CB8AC3E}">
        <p14:creationId xmlns:p14="http://schemas.microsoft.com/office/powerpoint/2010/main" val="218338878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C3F4BA2-B1FE-46E6-9846-2D8863D0D85D}"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
        <p:nvSpPr>
          <p:cNvPr id="7" name="Прямоугольник 6"/>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0" name="Прямоугольник 9"/>
          <p:cNvSpPr/>
          <p:nvPr userDrawn="1"/>
        </p:nvSpPr>
        <p:spPr>
          <a:xfrm>
            <a:off x="10075565" y="1009501"/>
            <a:ext cx="1278235" cy="338554"/>
          </a:xfrm>
          <a:prstGeom prst="rect">
            <a:avLst/>
          </a:prstGeom>
        </p:spPr>
        <p:txBody>
          <a:bodyPr wrap="none">
            <a:spAutoFit/>
          </a:bodyPr>
          <a:lstStyle/>
          <a:p>
            <a:r>
              <a:rPr lang="en-US" sz="1600" b="1" kern="1200" dirty="0" smtClean="0">
                <a:solidFill>
                  <a:schemeClr val="bg1"/>
                </a:solidFill>
                <a:latin typeface="Cambria" panose="02040503050406030204" pitchFamily="18" charset="0"/>
                <a:ea typeface="+mn-ea"/>
                <a:cs typeface="+mn-cs"/>
              </a:rPr>
              <a:t>CPO.IRK.RU</a:t>
            </a:r>
            <a:endParaRPr lang="ru-RU" sz="1600" b="1" dirty="0">
              <a:solidFill>
                <a:schemeClr val="bg1"/>
              </a:solidFill>
            </a:endParaRPr>
          </a:p>
        </p:txBody>
      </p:sp>
    </p:spTree>
    <p:extLst>
      <p:ext uri="{BB962C8B-B14F-4D97-AF65-F5344CB8AC3E}">
        <p14:creationId xmlns:p14="http://schemas.microsoft.com/office/powerpoint/2010/main" val="400418342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342EC79-851E-4A01-AC7D-BA88B7B5B87E}"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pic>
        <p:nvPicPr>
          <p:cNvPr id="7" name="Picture 2" descr="Похожее изображение"/>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userDrawn="1"/>
        </p:nvSpPr>
        <p:spPr>
          <a:xfrm>
            <a:off x="10913765" y="0"/>
            <a:ext cx="1278235" cy="338554"/>
          </a:xfrm>
          <a:prstGeom prst="rect">
            <a:avLst/>
          </a:prstGeom>
        </p:spPr>
        <p:txBody>
          <a:bodyPr wrap="none">
            <a:spAutoFit/>
          </a:bodyPr>
          <a:lstStyle/>
          <a:p>
            <a:r>
              <a:rPr lang="en-US" sz="1600" b="1" kern="1200" dirty="0" smtClean="0">
                <a:solidFill>
                  <a:srgbClr val="002060"/>
                </a:solidFill>
                <a:latin typeface="Cambria" panose="02040503050406030204" pitchFamily="18" charset="0"/>
                <a:ea typeface="+mn-ea"/>
                <a:cs typeface="+mn-cs"/>
              </a:rPr>
              <a:t>CPO.IRK.RU</a:t>
            </a:r>
            <a:endParaRPr lang="ru-RU" sz="1600" b="1" dirty="0">
              <a:solidFill>
                <a:srgbClr val="002060"/>
              </a:solidFill>
            </a:endParaRPr>
          </a:p>
        </p:txBody>
      </p:sp>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Tree>
    <p:extLst>
      <p:ext uri="{BB962C8B-B14F-4D97-AF65-F5344CB8AC3E}">
        <p14:creationId xmlns:p14="http://schemas.microsoft.com/office/powerpoint/2010/main" val="29112124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8AB6F39-4309-4045-8F98-852B53248CE0}" type="datetime1">
              <a:rPr lang="ru-RU" smtClean="0"/>
              <a:t>24.10.2019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BB46B95-BC60-4436-B469-D3134B344571}" type="slidenum">
              <a:rPr lang="ru-RU" smtClean="0"/>
              <a:t>‹#›</a:t>
            </a:fld>
            <a:endParaRPr lang="ru-RU" dirty="0"/>
          </a:p>
        </p:txBody>
      </p:sp>
      <p:sp>
        <p:nvSpPr>
          <p:cNvPr id="8" name="Прямоугольник 7"/>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1"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
        <p:nvSpPr>
          <p:cNvPr id="12" name="Прямоугольник 11"/>
          <p:cNvSpPr/>
          <p:nvPr userDrawn="1"/>
        </p:nvSpPr>
        <p:spPr>
          <a:xfrm>
            <a:off x="10075565" y="1009501"/>
            <a:ext cx="1278235" cy="338554"/>
          </a:xfrm>
          <a:prstGeom prst="rect">
            <a:avLst/>
          </a:prstGeom>
        </p:spPr>
        <p:txBody>
          <a:bodyPr wrap="none">
            <a:spAutoFit/>
          </a:bodyPr>
          <a:lstStyle/>
          <a:p>
            <a:r>
              <a:rPr lang="en-US" sz="1600" b="1" kern="1200" dirty="0" smtClean="0">
                <a:solidFill>
                  <a:schemeClr val="bg1"/>
                </a:solidFill>
                <a:latin typeface="Cambria" panose="02040503050406030204" pitchFamily="18" charset="0"/>
                <a:ea typeface="+mn-ea"/>
                <a:cs typeface="+mn-cs"/>
              </a:rPr>
              <a:t>CPO.IRK.RU</a:t>
            </a:r>
            <a:endParaRPr lang="ru-RU" sz="1600" b="1" dirty="0">
              <a:solidFill>
                <a:schemeClr val="bg1"/>
              </a:solidFill>
            </a:endParaRPr>
          </a:p>
        </p:txBody>
      </p:sp>
    </p:spTree>
    <p:extLst>
      <p:ext uri="{BB962C8B-B14F-4D97-AF65-F5344CB8AC3E}">
        <p14:creationId xmlns:p14="http://schemas.microsoft.com/office/powerpoint/2010/main" val="62132329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1BC81C4-8FFA-4968-9AD8-951A798510E7}" type="datetime1">
              <a:rPr lang="ru-RU" smtClean="0"/>
              <a:t>24.10.2019</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8BB46B95-BC60-4436-B469-D3134B344571}" type="slidenum">
              <a:rPr lang="ru-RU" smtClean="0"/>
              <a:t>‹#›</a:t>
            </a:fld>
            <a:endParaRPr lang="ru-RU" dirty="0"/>
          </a:p>
        </p:txBody>
      </p:sp>
      <p:sp>
        <p:nvSpPr>
          <p:cNvPr id="10" name="Прямоугольник 9"/>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3"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
        <p:nvSpPr>
          <p:cNvPr id="14" name="Прямоугольник 13"/>
          <p:cNvSpPr/>
          <p:nvPr userDrawn="1"/>
        </p:nvSpPr>
        <p:spPr>
          <a:xfrm>
            <a:off x="10075565" y="1009501"/>
            <a:ext cx="1278235" cy="338554"/>
          </a:xfrm>
          <a:prstGeom prst="rect">
            <a:avLst/>
          </a:prstGeom>
        </p:spPr>
        <p:txBody>
          <a:bodyPr wrap="none">
            <a:spAutoFit/>
          </a:bodyPr>
          <a:lstStyle/>
          <a:p>
            <a:r>
              <a:rPr lang="en-US" sz="1600" b="1" kern="1200" dirty="0" smtClean="0">
                <a:solidFill>
                  <a:schemeClr val="bg1"/>
                </a:solidFill>
                <a:latin typeface="Cambria" panose="02040503050406030204" pitchFamily="18" charset="0"/>
                <a:ea typeface="+mn-ea"/>
                <a:cs typeface="+mn-cs"/>
              </a:rPr>
              <a:t>CPO.IRK.RU</a:t>
            </a:r>
            <a:endParaRPr lang="ru-RU" sz="1600" b="1" dirty="0">
              <a:solidFill>
                <a:schemeClr val="bg1"/>
              </a:solidFill>
            </a:endParaRPr>
          </a:p>
        </p:txBody>
      </p:sp>
    </p:spTree>
    <p:extLst>
      <p:ext uri="{BB962C8B-B14F-4D97-AF65-F5344CB8AC3E}">
        <p14:creationId xmlns:p14="http://schemas.microsoft.com/office/powerpoint/2010/main" val="252844856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2C821F-967B-4C67-86AF-79892ED66E82}" type="datetime1">
              <a:rPr lang="ru-RU" smtClean="0"/>
              <a:t>24.10.2019</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8BB46B95-BC60-4436-B469-D3134B344571}" type="slidenum">
              <a:rPr lang="ru-RU" smtClean="0"/>
              <a:t>‹#›</a:t>
            </a:fld>
            <a:endParaRPr lang="ru-RU" dirty="0"/>
          </a:p>
        </p:txBody>
      </p:sp>
      <p:sp>
        <p:nvSpPr>
          <p:cNvPr id="6" name="Прямоугольник 5"/>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9"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
        <p:nvSpPr>
          <p:cNvPr id="10" name="Прямоугольник 9"/>
          <p:cNvSpPr/>
          <p:nvPr userDrawn="1"/>
        </p:nvSpPr>
        <p:spPr>
          <a:xfrm>
            <a:off x="10075565" y="1009501"/>
            <a:ext cx="1278235" cy="338554"/>
          </a:xfrm>
          <a:prstGeom prst="rect">
            <a:avLst/>
          </a:prstGeom>
        </p:spPr>
        <p:txBody>
          <a:bodyPr wrap="none">
            <a:spAutoFit/>
          </a:bodyPr>
          <a:lstStyle/>
          <a:p>
            <a:r>
              <a:rPr lang="en-US" sz="1600" b="1" kern="1200" dirty="0" smtClean="0">
                <a:solidFill>
                  <a:schemeClr val="bg1"/>
                </a:solidFill>
                <a:latin typeface="Cambria" panose="02040503050406030204" pitchFamily="18" charset="0"/>
                <a:ea typeface="+mn-ea"/>
                <a:cs typeface="+mn-cs"/>
              </a:rPr>
              <a:t>CPO.IRK.RU</a:t>
            </a:r>
            <a:endParaRPr lang="ru-RU" sz="1600" b="1" dirty="0">
              <a:solidFill>
                <a:schemeClr val="bg1"/>
              </a:solidFill>
            </a:endParaRPr>
          </a:p>
        </p:txBody>
      </p:sp>
    </p:spTree>
    <p:extLst>
      <p:ext uri="{BB962C8B-B14F-4D97-AF65-F5344CB8AC3E}">
        <p14:creationId xmlns:p14="http://schemas.microsoft.com/office/powerpoint/2010/main" val="299520018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4552A-4944-48AC-B217-6C67F1B604BD}" type="datetime1">
              <a:rPr lang="ru-RU" smtClean="0"/>
              <a:t>24.10.2019</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8BB46B95-BC60-4436-B469-D3134B344571}" type="slidenum">
              <a:rPr lang="ru-RU" smtClean="0"/>
              <a:t>‹#›</a:t>
            </a:fld>
            <a:endParaRPr lang="ru-RU" dirty="0"/>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Tree>
    <p:extLst>
      <p:ext uri="{BB962C8B-B14F-4D97-AF65-F5344CB8AC3E}">
        <p14:creationId xmlns:p14="http://schemas.microsoft.com/office/powerpoint/2010/main" val="372633482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DF6CE5-D95D-4ED8-AA02-BF1819304C2B}" type="datetime1">
              <a:rPr lang="ru-RU" smtClean="0"/>
              <a:t>24.10.2019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BB46B95-BC60-4436-B469-D3134B344571}" type="slidenum">
              <a:rPr lang="ru-RU" smtClean="0"/>
              <a:t>‹#›</a:t>
            </a:fld>
            <a:endParaRPr lang="ru-RU" dirty="0"/>
          </a:p>
        </p:txBody>
      </p:sp>
      <p:sp>
        <p:nvSpPr>
          <p:cNvPr id="8" name="Прямоугольник 7"/>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1" name="Прямоугольник 10"/>
          <p:cNvSpPr/>
          <p:nvPr userDrawn="1"/>
        </p:nvSpPr>
        <p:spPr>
          <a:xfrm>
            <a:off x="10075565" y="1009501"/>
            <a:ext cx="1278235" cy="338554"/>
          </a:xfrm>
          <a:prstGeom prst="rect">
            <a:avLst/>
          </a:prstGeom>
        </p:spPr>
        <p:txBody>
          <a:bodyPr wrap="none">
            <a:spAutoFit/>
          </a:bodyPr>
          <a:lstStyle/>
          <a:p>
            <a:r>
              <a:rPr lang="en-US" sz="1600" b="1" kern="1200" dirty="0" smtClean="0">
                <a:solidFill>
                  <a:schemeClr val="bg1"/>
                </a:solidFill>
                <a:latin typeface="Cambria" panose="02040503050406030204" pitchFamily="18" charset="0"/>
                <a:ea typeface="+mn-ea"/>
                <a:cs typeface="+mn-cs"/>
              </a:rPr>
              <a:t>CPO.IRK.RU</a:t>
            </a:r>
            <a:endParaRPr lang="ru-RU" sz="1600" b="1" dirty="0">
              <a:solidFill>
                <a:schemeClr val="bg1"/>
              </a:solidFill>
            </a:endParaRPr>
          </a:p>
        </p:txBody>
      </p:sp>
    </p:spTree>
    <p:extLst>
      <p:ext uri="{BB962C8B-B14F-4D97-AF65-F5344CB8AC3E}">
        <p14:creationId xmlns:p14="http://schemas.microsoft.com/office/powerpoint/2010/main" val="19503871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4552A-4944-48AC-B217-6C67F1B604BD}" type="datetime1">
              <a:rPr lang="ru-RU" smtClean="0"/>
              <a:t>24.10.2019</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8BB46B95-BC60-4436-B469-D3134B344571}" type="slidenum">
              <a:rPr lang="ru-RU" smtClean="0"/>
              <a:t>‹#›</a:t>
            </a:fld>
            <a:endParaRPr lang="ru-RU" dirty="0"/>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Tree>
    <p:extLst>
      <p:ext uri="{BB962C8B-B14F-4D97-AF65-F5344CB8AC3E}">
        <p14:creationId xmlns:p14="http://schemas.microsoft.com/office/powerpoint/2010/main" val="333287427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F4AFC34-21FE-43C5-B53B-E07CCB9669FA}" type="datetime1">
              <a:rPr lang="ru-RU" smtClean="0"/>
              <a:t>24.10.2019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BB46B95-BC60-4436-B469-D3134B344571}" type="slidenum">
              <a:rPr lang="ru-RU" smtClean="0"/>
              <a:t>‹#›</a:t>
            </a:fld>
            <a:endParaRPr lang="ru-RU" dirty="0"/>
          </a:p>
        </p:txBody>
      </p:sp>
      <p:sp>
        <p:nvSpPr>
          <p:cNvPr id="8" name="Прямоугольник 7"/>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1" name="Прямоугольник 10"/>
          <p:cNvSpPr/>
          <p:nvPr userDrawn="1"/>
        </p:nvSpPr>
        <p:spPr>
          <a:xfrm>
            <a:off x="10075565" y="1009501"/>
            <a:ext cx="1278235" cy="338554"/>
          </a:xfrm>
          <a:prstGeom prst="rect">
            <a:avLst/>
          </a:prstGeom>
        </p:spPr>
        <p:txBody>
          <a:bodyPr wrap="none">
            <a:spAutoFit/>
          </a:bodyPr>
          <a:lstStyle/>
          <a:p>
            <a:r>
              <a:rPr lang="en-US" sz="1600" b="1" kern="1200" dirty="0" smtClean="0">
                <a:solidFill>
                  <a:schemeClr val="bg1"/>
                </a:solidFill>
                <a:latin typeface="Cambria" panose="02040503050406030204" pitchFamily="18" charset="0"/>
                <a:ea typeface="+mn-ea"/>
                <a:cs typeface="+mn-cs"/>
              </a:rPr>
              <a:t>CPO.IRK.RU</a:t>
            </a:r>
            <a:endParaRPr lang="ru-RU" sz="1600" b="1" dirty="0">
              <a:solidFill>
                <a:schemeClr val="bg1"/>
              </a:solidFill>
            </a:endParaRPr>
          </a:p>
        </p:txBody>
      </p:sp>
    </p:spTree>
    <p:extLst>
      <p:ext uri="{BB962C8B-B14F-4D97-AF65-F5344CB8AC3E}">
        <p14:creationId xmlns:p14="http://schemas.microsoft.com/office/powerpoint/2010/main" val="297517492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Заголовок и вертикальный текст">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7D20DDB-8341-42C2-9335-2C74B917DEA7}"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
        <p:nvSpPr>
          <p:cNvPr id="7" name="Прямоугольник 6"/>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
        <p:nvSpPr>
          <p:cNvPr id="10" name="Title 1"/>
          <p:cNvSpPr>
            <a:spLocks noGrp="1"/>
          </p:cNvSpPr>
          <p:nvPr>
            <p:ph type="title"/>
          </p:nvPr>
        </p:nvSpPr>
        <p:spPr>
          <a:xfrm>
            <a:off x="838200" y="109060"/>
            <a:ext cx="10515600" cy="1325563"/>
          </a:xfrm>
        </p:spPr>
        <p:txBody>
          <a:bodyPr>
            <a:normAutofit/>
          </a:bodyPr>
          <a:lstStyle>
            <a:lvl1pPr algn="l" defTabSz="914400" rtl="0" eaLnBrk="1" latinLnBrk="0" hangingPunct="1">
              <a:lnSpc>
                <a:spcPct val="90000"/>
              </a:lnSpc>
              <a:spcBef>
                <a:spcPct val="0"/>
              </a:spcBef>
              <a:buNone/>
              <a:defRPr lang="en-US" sz="4000" kern="1200" dirty="0">
                <a:solidFill>
                  <a:schemeClr val="bg2">
                    <a:lumMod val="50000"/>
                  </a:schemeClr>
                </a:solidFill>
                <a:latin typeface="Cambria" panose="02040503050406030204" pitchFamily="18" charset="0"/>
                <a:ea typeface="+mj-ea"/>
                <a:cs typeface="+mj-cs"/>
              </a:defRPr>
            </a:lvl1pPr>
          </a:lstStyle>
          <a:p>
            <a:r>
              <a:rPr lang="ru-RU" dirty="0" smtClean="0"/>
              <a:t>Образец заголовка</a:t>
            </a:r>
            <a:endParaRPr lang="en-US" dirty="0"/>
          </a:p>
        </p:txBody>
      </p:sp>
      <p:sp>
        <p:nvSpPr>
          <p:cNvPr id="11" name="Прямоугольник 10"/>
          <p:cNvSpPr/>
          <p:nvPr userDrawn="1"/>
        </p:nvSpPr>
        <p:spPr>
          <a:xfrm>
            <a:off x="10075565" y="1009501"/>
            <a:ext cx="1278235" cy="338554"/>
          </a:xfrm>
          <a:prstGeom prst="rect">
            <a:avLst/>
          </a:prstGeom>
        </p:spPr>
        <p:txBody>
          <a:bodyPr wrap="none">
            <a:spAutoFit/>
          </a:bodyPr>
          <a:lstStyle/>
          <a:p>
            <a:r>
              <a:rPr lang="en-US" sz="1600" b="1" kern="1200" dirty="0" smtClean="0">
                <a:solidFill>
                  <a:schemeClr val="bg1"/>
                </a:solidFill>
                <a:latin typeface="Cambria" panose="02040503050406030204" pitchFamily="18" charset="0"/>
                <a:ea typeface="+mn-ea"/>
                <a:cs typeface="+mn-cs"/>
              </a:rPr>
              <a:t>CPO.IRK.RU</a:t>
            </a:r>
            <a:endParaRPr lang="ru-RU" sz="1600" b="1" dirty="0">
              <a:solidFill>
                <a:schemeClr val="bg1"/>
              </a:solidFill>
            </a:endParaRPr>
          </a:p>
        </p:txBody>
      </p:sp>
    </p:spTree>
    <p:extLst>
      <p:ext uri="{BB962C8B-B14F-4D97-AF65-F5344CB8AC3E}">
        <p14:creationId xmlns:p14="http://schemas.microsoft.com/office/powerpoint/2010/main" val="410959694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7ACE6C6-FC20-4207-A067-7F3A3EDC3325}" type="datetime1">
              <a:rPr lang="ru-RU" smtClean="0"/>
              <a:t>24.10.2019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BB46B95-BC60-4436-B469-D3134B344571}" type="slidenum">
              <a:rPr lang="ru-RU" smtClean="0"/>
              <a:t>‹#›</a:t>
            </a:fld>
            <a:endParaRPr lang="ru-RU" dirty="0"/>
          </a:p>
        </p:txBody>
      </p:sp>
    </p:spTree>
    <p:extLst>
      <p:ext uri="{BB962C8B-B14F-4D97-AF65-F5344CB8AC3E}">
        <p14:creationId xmlns:p14="http://schemas.microsoft.com/office/powerpoint/2010/main" val="276810342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368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517174B-512B-4838-B2D2-8BB683329946}" type="datetimeFigureOut">
              <a:rPr lang="ru-RU" smtClean="0"/>
              <a:t>24.10.2019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1240000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517174B-512B-4838-B2D2-8BB683329946}" type="datetimeFigureOut">
              <a:rPr lang="ru-RU" smtClean="0"/>
              <a:t>24.10.2019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40004427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517174B-512B-4838-B2D2-8BB683329946}" type="datetimeFigureOut">
              <a:rPr lang="ru-RU" smtClean="0"/>
              <a:t>24.10.2019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32193627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517174B-512B-4838-B2D2-8BB683329946}" type="datetimeFigureOut">
              <a:rPr lang="ru-RU" smtClean="0"/>
              <a:t>24.10.2019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183039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517174B-512B-4838-B2D2-8BB683329946}" type="datetimeFigureOut">
              <a:rPr lang="ru-RU" smtClean="0"/>
              <a:t>24.10.2019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14993633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517174B-512B-4838-B2D2-8BB683329946}" type="datetimeFigureOut">
              <a:rPr lang="ru-RU" smtClean="0"/>
              <a:t>24.10.2019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4182442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DF6CE5-D95D-4ED8-AA02-BF1819304C2B}" type="datetime1">
              <a:rPr lang="ru-RU" smtClean="0"/>
              <a:t>24.10.2019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BB46B95-BC60-4436-B469-D3134B344571}" type="slidenum">
              <a:rPr lang="ru-RU" smtClean="0"/>
              <a:t>‹#›</a:t>
            </a:fld>
            <a:endParaRPr lang="ru-RU" dirty="0"/>
          </a:p>
        </p:txBody>
      </p:sp>
      <p:sp>
        <p:nvSpPr>
          <p:cNvPr id="8" name="Прямоугольник 7"/>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Tree>
    <p:extLst>
      <p:ext uri="{BB962C8B-B14F-4D97-AF65-F5344CB8AC3E}">
        <p14:creationId xmlns:p14="http://schemas.microsoft.com/office/powerpoint/2010/main" val="63231127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517174B-512B-4838-B2D2-8BB683329946}" type="datetimeFigureOut">
              <a:rPr lang="ru-RU" smtClean="0"/>
              <a:t>24.10.2019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24589729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7174B-512B-4838-B2D2-8BB683329946}" type="datetimeFigureOut">
              <a:rPr lang="ru-RU" smtClean="0"/>
              <a:t>24.10.2019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2116295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7174B-512B-4838-B2D2-8BB683329946}" type="datetimeFigureOut">
              <a:rPr lang="ru-RU" smtClean="0"/>
              <a:t>24.10.2019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10093710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517174B-512B-4838-B2D2-8BB683329946}" type="datetimeFigureOut">
              <a:rPr lang="ru-RU" smtClean="0"/>
              <a:t>24.10.2019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1564700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517174B-512B-4838-B2D2-8BB683329946}" type="datetimeFigureOut">
              <a:rPr lang="ru-RU" smtClean="0"/>
              <a:t>24.10.2019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FF303-FC5A-4855-AB64-404270B586DA}" type="slidenum">
              <a:rPr lang="ru-RU" smtClean="0"/>
              <a:t>‹#›</a:t>
            </a:fld>
            <a:endParaRPr lang="ru-RU"/>
          </a:p>
        </p:txBody>
      </p:sp>
    </p:spTree>
    <p:extLst>
      <p:ext uri="{BB962C8B-B14F-4D97-AF65-F5344CB8AC3E}">
        <p14:creationId xmlns:p14="http://schemas.microsoft.com/office/powerpoint/2010/main" val="204091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F4AFC34-21FE-43C5-B53B-E07CCB9669FA}" type="datetime1">
              <a:rPr lang="ru-RU" smtClean="0"/>
              <a:t>24.10.2019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BB46B95-BC60-4436-B469-D3134B344571}" type="slidenum">
              <a:rPr lang="ru-RU" smtClean="0"/>
              <a:t>‹#›</a:t>
            </a:fld>
            <a:endParaRPr lang="ru-RU" dirty="0"/>
          </a:p>
        </p:txBody>
      </p:sp>
      <p:sp>
        <p:nvSpPr>
          <p:cNvPr id="8" name="Прямоугольник 7"/>
          <p:cNvSpPr/>
          <p:nvPr userDrawn="1"/>
        </p:nvSpPr>
        <p:spPr>
          <a:xfrm flipV="1">
            <a:off x="838200" y="122348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Объект 1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8640" y="109060"/>
            <a:ext cx="1740919" cy="1160145"/>
          </a:xfrm>
          <a:prstGeom prst="chevron">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5" y="6270196"/>
            <a:ext cx="2106301" cy="587804"/>
          </a:xfrm>
          <a:prstGeom prst="rect">
            <a:avLst/>
          </a:prstGeom>
        </p:spPr>
      </p:pic>
    </p:spTree>
    <p:extLst>
      <p:ext uri="{BB962C8B-B14F-4D97-AF65-F5344CB8AC3E}">
        <p14:creationId xmlns:p14="http://schemas.microsoft.com/office/powerpoint/2010/main" val="3536541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6DBC4-6F8F-4C2B-B798-E55E000CD1A8}" type="datetime1">
              <a:rPr lang="ru-RU" smtClean="0"/>
              <a:t>24.10.2019</a:t>
            </a:fld>
            <a:endParaRPr lang="ru-R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46B95-BC60-4436-B469-D3134B344571}" type="slidenum">
              <a:rPr lang="ru-RU" smtClean="0"/>
              <a:t>‹#›</a:t>
            </a:fld>
            <a:endParaRPr lang="ru-RU" dirty="0"/>
          </a:p>
        </p:txBody>
      </p:sp>
    </p:spTree>
    <p:extLst>
      <p:ext uri="{BB962C8B-B14F-4D97-AF65-F5344CB8AC3E}">
        <p14:creationId xmlns:p14="http://schemas.microsoft.com/office/powerpoint/2010/main" val="3833324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B66AE-6432-4FF5-8552-964853EBDB50}" type="datetimeFigureOut">
              <a:rPr lang="ru-RU" smtClean="0"/>
              <a:t>24.10.2019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C37D4-8BA1-4035-AD73-9C0FE0C80983}" type="slidenum">
              <a:rPr lang="ru-RU" smtClean="0"/>
              <a:t>‹#›</a:t>
            </a:fld>
            <a:endParaRPr lang="ru-RU"/>
          </a:p>
        </p:txBody>
      </p:sp>
    </p:spTree>
    <p:extLst>
      <p:ext uri="{BB962C8B-B14F-4D97-AF65-F5344CB8AC3E}">
        <p14:creationId xmlns:p14="http://schemas.microsoft.com/office/powerpoint/2010/main" val="28310164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B66AE-6432-4FF5-8552-964853EBDB50}" type="datetimeFigureOut">
              <a:rPr lang="ru-RU" smtClean="0"/>
              <a:t>24.10.2019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C37D4-8BA1-4035-AD73-9C0FE0C80983}" type="slidenum">
              <a:rPr lang="ru-RU" smtClean="0"/>
              <a:t>‹#›</a:t>
            </a:fld>
            <a:endParaRPr lang="ru-RU"/>
          </a:p>
        </p:txBody>
      </p:sp>
    </p:spTree>
    <p:extLst>
      <p:ext uri="{BB962C8B-B14F-4D97-AF65-F5344CB8AC3E}">
        <p14:creationId xmlns:p14="http://schemas.microsoft.com/office/powerpoint/2010/main" val="198654611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8A6DBC4-6F8F-4C2B-B798-E55E000CD1A8}" type="datetime1">
              <a:rPr lang="ru-RU" smtClean="0"/>
              <a:t>24.10.2019</a:t>
            </a:fld>
            <a:endParaRPr lang="ru-R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8BB46B95-BC60-4436-B469-D3134B344571}" type="slidenum">
              <a:rPr lang="ru-RU" smtClean="0"/>
              <a:t>‹#›</a:t>
            </a:fld>
            <a:endParaRPr lang="ru-RU" dirty="0"/>
          </a:p>
        </p:txBody>
      </p:sp>
    </p:spTree>
    <p:extLst>
      <p:ext uri="{BB962C8B-B14F-4D97-AF65-F5344CB8AC3E}">
        <p14:creationId xmlns:p14="http://schemas.microsoft.com/office/powerpoint/2010/main" val="25001154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6DBC4-6F8F-4C2B-B798-E55E000CD1A8}" type="datetime1">
              <a:rPr lang="ru-RU" smtClean="0"/>
              <a:t>24.10.2019</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46B95-BC60-4436-B469-D3134B344571}" type="slidenum">
              <a:rPr lang="ru-RU" smtClean="0"/>
              <a:t>‹#›</a:t>
            </a:fld>
            <a:endParaRPr lang="ru-RU" dirty="0"/>
          </a:p>
        </p:txBody>
      </p:sp>
    </p:spTree>
    <p:extLst>
      <p:ext uri="{BB962C8B-B14F-4D97-AF65-F5344CB8AC3E}">
        <p14:creationId xmlns:p14="http://schemas.microsoft.com/office/powerpoint/2010/main" val="1843895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6DBC4-6F8F-4C2B-B798-E55E000CD1A8}" type="datetime1">
              <a:rPr lang="ru-RU" smtClean="0"/>
              <a:t>24.10.2019</a:t>
            </a:fld>
            <a:endParaRPr lang="ru-R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46B95-BC60-4436-B469-D3134B344571}" type="slidenum">
              <a:rPr lang="ru-RU" smtClean="0"/>
              <a:t>‹#›</a:t>
            </a:fld>
            <a:endParaRPr lang="ru-RU" dirty="0"/>
          </a:p>
        </p:txBody>
      </p:sp>
    </p:spTree>
    <p:extLst>
      <p:ext uri="{BB962C8B-B14F-4D97-AF65-F5344CB8AC3E}">
        <p14:creationId xmlns:p14="http://schemas.microsoft.com/office/powerpoint/2010/main" val="24000283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7174B-512B-4838-B2D2-8BB683329946}" type="datetimeFigureOut">
              <a:rPr lang="ru-RU" smtClean="0"/>
              <a:t>24.10.2019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FF303-FC5A-4855-AB64-404270B586DA}" type="slidenum">
              <a:rPr lang="ru-RU" smtClean="0"/>
              <a:t>‹#›</a:t>
            </a:fld>
            <a:endParaRPr lang="ru-RU"/>
          </a:p>
        </p:txBody>
      </p:sp>
    </p:spTree>
    <p:extLst>
      <p:ext uri="{BB962C8B-B14F-4D97-AF65-F5344CB8AC3E}">
        <p14:creationId xmlns:p14="http://schemas.microsoft.com/office/powerpoint/2010/main" val="303065801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5.xml"/><Relationship Id="rId4" Type="http://schemas.openxmlformats.org/officeDocument/2006/relationships/image" Target="../media/image4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3.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2.png"/><Relationship Id="rId2" Type="http://schemas.openxmlformats.org/officeDocument/2006/relationships/diagramData" Target="../diagrams/data1.xml"/><Relationship Id="rId1" Type="http://schemas.openxmlformats.org/officeDocument/2006/relationships/slideLayout" Target="../slideLayouts/slideLayout6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3.png"/><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6.xml"/><Relationship Id="rId4" Type="http://schemas.openxmlformats.org/officeDocument/2006/relationships/image" Target="../media/image5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3" Type="http://schemas.openxmlformats.org/officeDocument/2006/relationships/hyperlink" Target="http://images.yandex.ru/yandsearch?source=wiz&amp;text=%D0%BA%D0%B0%D1%80%D1%82%D0%B8%D0%BD%D0%BA%D0%B8%20new&amp;noreask=1&amp;img_url=http://carampsonline.com/resources/ebay/new.png&amp;pos=10&amp;rpt=simage&amp;lr=50&amp;nojs=1" TargetMode="External"/><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hyperlink" Target="consultantplus://offline/ref=AEE88170CC7DA122D99D85FC6A5A027222F6E1D50EA30C713F949DEF6571162D59B646DEA96142DEG624D"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consultantplus://offline/ref=10803D23B2E3A6EFE3692EFC18E64718E157E9BA4C7D459EA2D4A395B35028698BBDF4A723A389DCAC9DB06741p1W4J"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3.png"/><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4.xml"/><Relationship Id="rId7" Type="http://schemas.openxmlformats.org/officeDocument/2006/relationships/image" Target="../media/image65.png"/><Relationship Id="rId2" Type="http://schemas.openxmlformats.org/officeDocument/2006/relationships/diagramData" Target="../diagrams/data4.xml"/><Relationship Id="rId1" Type="http://schemas.openxmlformats.org/officeDocument/2006/relationships/slideLayout" Target="../slideLayouts/slideLayout37.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68.png"/><Relationship Id="rId4" Type="http://schemas.openxmlformats.org/officeDocument/2006/relationships/diagramQuickStyle" Target="../diagrams/quickStyle4.xml"/><Relationship Id="rId9" Type="http://schemas.openxmlformats.org/officeDocument/2006/relationships/image" Target="../media/image67.png"/></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9.png"/><Relationship Id="rId2" Type="http://schemas.openxmlformats.org/officeDocument/2006/relationships/diagramData" Target="../diagrams/data5.xml"/><Relationship Id="rId1" Type="http://schemas.openxmlformats.org/officeDocument/2006/relationships/slideLayout" Target="../slideLayouts/slideLayout3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36.xml"/><Relationship Id="rId4" Type="http://schemas.openxmlformats.org/officeDocument/2006/relationships/image" Target="../media/image49.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1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8.xml.rels><?xml version="1.0" encoding="UTF-8" standalone="yes"?>
<Relationships xmlns="http://schemas.openxmlformats.org/package/2006/relationships"><Relationship Id="rId3" Type="http://schemas.openxmlformats.org/officeDocument/2006/relationships/hyperlink" Target="consultantplus://offline/ref=8223ADB5B2D9A27EC13056C4A2ADDE3A4C6A33182CB81DB931517E572BE47C50F18024A98AC99C7BnBA" TargetMode="External"/><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7.xml"/><Relationship Id="rId5" Type="http://schemas.openxmlformats.org/officeDocument/2006/relationships/image" Target="../media/image90.png"/><Relationship Id="rId4" Type="http://schemas.openxmlformats.org/officeDocument/2006/relationships/image" Target="../media/image89.png"/></Relationships>
</file>

<file path=ppt/slides/_rels/slide1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7.xml"/><Relationship Id="rId4" Type="http://schemas.openxmlformats.org/officeDocument/2006/relationships/image" Target="../media/image93.png"/></Relationships>
</file>

<file path=ppt/slides/_rels/slide165.xml.rels><?xml version="1.0" encoding="UTF-8" standalone="yes"?>
<Relationships xmlns="http://schemas.openxmlformats.org/package/2006/relationships"><Relationship Id="rId3" Type="http://schemas.openxmlformats.org/officeDocument/2006/relationships/hyperlink" Target="#P989"/><Relationship Id="rId2" Type="http://schemas.openxmlformats.org/officeDocument/2006/relationships/hyperlink" Target="#P945"/><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1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28.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82.xml.rels><?xml version="1.0" encoding="UTF-8" standalone="yes"?>
<Relationships xmlns="http://schemas.openxmlformats.org/package/2006/relationships"><Relationship Id="rId2" Type="http://schemas.openxmlformats.org/officeDocument/2006/relationships/hyperlink" Target="consultantplus://offline/ref=735214FA998424A10BB78F0D03E5102837C2DE4F65350C75326EB7DADE0AEEE6911AA83609D8469DB4E9F4B23A60939AACF258E20FAF8DEAnDtAE" TargetMode="Externa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6.xml"/><Relationship Id="rId4" Type="http://schemas.openxmlformats.org/officeDocument/2006/relationships/image" Target="../media/image100.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8" Type="http://schemas.openxmlformats.org/officeDocument/2006/relationships/hyperlink" Target="https://vip.1gzakaz.ru/#/document/99/499011838/XA00MGE2O4/" TargetMode="External"/><Relationship Id="rId13" Type="http://schemas.openxmlformats.org/officeDocument/2006/relationships/hyperlink" Target="https://vip.1gzakaz.ru/#/document/99/499011838/XA00RRO2P3/" TargetMode="External"/><Relationship Id="rId18" Type="http://schemas.openxmlformats.org/officeDocument/2006/relationships/hyperlink" Target="https://vip.1gzakaz.ru/#/document/99/499011838/XA00MIG2NQ/" TargetMode="External"/><Relationship Id="rId3" Type="http://schemas.openxmlformats.org/officeDocument/2006/relationships/hyperlink" Target="https://vip.1gzakaz.ru/#/document/99/499011838/XA00MG02O3/" TargetMode="External"/><Relationship Id="rId7" Type="http://schemas.openxmlformats.org/officeDocument/2006/relationships/hyperlink" Target="https://vip.1gzakaz.ru/#/document/99/499011838/XA00MI42NK/" TargetMode="External"/><Relationship Id="rId12" Type="http://schemas.openxmlformats.org/officeDocument/2006/relationships/hyperlink" Target="https://vip.1gzakaz.ru/#/document/99/499011838/XA00MK22OD/" TargetMode="External"/><Relationship Id="rId17" Type="http://schemas.openxmlformats.org/officeDocument/2006/relationships/hyperlink" Target="https://vip.1gzakaz.ru/#/document/99/499011838/XA00MFO2NA/" TargetMode="External"/><Relationship Id="rId2" Type="http://schemas.openxmlformats.org/officeDocument/2006/relationships/hyperlink" Target="https://vip.1gzakaz.ru/#/document/99/499011838/XA00MCI2NJ/" TargetMode="External"/><Relationship Id="rId16" Type="http://schemas.openxmlformats.org/officeDocument/2006/relationships/hyperlink" Target="https://vip.1gzakaz.ru/#/document/99/499011838/XA00MJG2OJ/" TargetMode="External"/><Relationship Id="rId20" Type="http://schemas.openxmlformats.org/officeDocument/2006/relationships/hyperlink" Target="https://vip.1gzakaz.ru/#/document/99/499011838/XA00MB42MR/" TargetMode="External"/><Relationship Id="rId1" Type="http://schemas.openxmlformats.org/officeDocument/2006/relationships/slideLayout" Target="../slideLayouts/slideLayout26.xml"/><Relationship Id="rId6" Type="http://schemas.openxmlformats.org/officeDocument/2006/relationships/hyperlink" Target="https://vip.1gzakaz.ru/#/document/99/499011838/XA00MHK2OB/" TargetMode="External"/><Relationship Id="rId11" Type="http://schemas.openxmlformats.org/officeDocument/2006/relationships/hyperlink" Target="https://vip.1gzakaz.ru/#/document/99/499011838/XA00MKC2OP/" TargetMode="External"/><Relationship Id="rId5" Type="http://schemas.openxmlformats.org/officeDocument/2006/relationships/hyperlink" Target="https://vip.1gzakaz.ru/#/document/99/499011838/XA00MI82OF/" TargetMode="External"/><Relationship Id="rId15" Type="http://schemas.openxmlformats.org/officeDocument/2006/relationships/hyperlink" Target="https://vip.1gzakaz.ru/#/document/99/499011838/XA00MHU2OC/" TargetMode="External"/><Relationship Id="rId10" Type="http://schemas.openxmlformats.org/officeDocument/2006/relationships/hyperlink" Target="https://vip.1gzakaz.ru/#/document/99/499011838/XA00MJ82OJ/" TargetMode="External"/><Relationship Id="rId19" Type="http://schemas.openxmlformats.org/officeDocument/2006/relationships/hyperlink" Target="https://vip.1gzakaz.ru/#/document/99/499011838/XA00MJC2OA/" TargetMode="External"/><Relationship Id="rId4" Type="http://schemas.openxmlformats.org/officeDocument/2006/relationships/hyperlink" Target="https://vip.1gzakaz.ru/#/document/99/499011838/XA00MGI2O6/" TargetMode="External"/><Relationship Id="rId9" Type="http://schemas.openxmlformats.org/officeDocument/2006/relationships/hyperlink" Target="https://vip.1gzakaz.ru/#/document/99/499011838/XA00MHI2OA/" TargetMode="External"/><Relationship Id="rId14" Type="http://schemas.openxmlformats.org/officeDocument/2006/relationships/hyperlink" Target="https://vip.1gzakaz.ru/#/document/99/499011838/XA00MGQ2NF/"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2" Type="http://schemas.openxmlformats.org/officeDocument/2006/relationships/hyperlink" Target="consultantplus://offline/ref=CC3FAE40D887A1C62EA9EE3E30FF311911EA0447B51BB847DA9F8D2AA131FEC4A8A018E18E4D59B1796CE716A9CB5F71591BEDF248DABD1BB5CDC" TargetMode="External"/><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2" Type="http://schemas.openxmlformats.org/officeDocument/2006/relationships/hyperlink" Target="consultantplus://offline/ref=F2A0A36A9E709D1F6163DEC4EF26C278A2A8C96A402578F6EB23F6813E3C5CDECBF2B315D3C121F7E506F26856D2F2D3D609237736EFlCE" TargetMode="External"/><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2" Type="http://schemas.openxmlformats.org/officeDocument/2006/relationships/image" Target="../media/image101.webp"/><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5.xml.rels><?xml version="1.0" encoding="UTF-8" standalone="yes"?>
<Relationships xmlns="http://schemas.openxmlformats.org/package/2006/relationships"><Relationship Id="rId2" Type="http://schemas.openxmlformats.org/officeDocument/2006/relationships/hyperlink" Target="consultantplus://offline/ref=5B9481C9A82177F050B82D592F456B83C57744969D5B9633162D43D4CDDD190C93146B8C1C661ECFB87B1375F5411B697AB812AD209EDC48QF09B" TargetMode="External"/><Relationship Id="rId1" Type="http://schemas.openxmlformats.org/officeDocument/2006/relationships/slideLayout" Target="../slideLayouts/slideLayout4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0.xml"/></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5.xml"/><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5.xml"/><Relationship Id="rId5" Type="http://schemas.openxmlformats.org/officeDocument/2006/relationships/image" Target="../media/image15.png"/><Relationship Id="rId4" Type="http://schemas.openxmlformats.org/officeDocument/2006/relationships/image" Target="../media/image1.png"/></Relationships>
</file>

<file path=ppt/slides/_rels/slide2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1.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image" Target="../media/image1.png"/></Relationships>
</file>

<file path=ppt/slides/_rels/slide2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openxmlformats.org/officeDocument/2006/relationships/image" Target="../media/image1.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16.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5.xml"/><Relationship Id="rId5" Type="http://schemas.openxmlformats.org/officeDocument/2006/relationships/image" Target="../media/image1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5.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5.xml"/><Relationship Id="rId6" Type="http://schemas.openxmlformats.org/officeDocument/2006/relationships/hyperlink" Target="https://zakupki44fz.ru/ktru/" TargetMode="External"/><Relationship Id="rId5" Type="http://schemas.openxmlformats.org/officeDocument/2006/relationships/hyperlink" Target="http://44fz.ru/ktru/" TargetMode="External"/><Relationship Id="rId4" Type="http://schemas.openxmlformats.org/officeDocument/2006/relationships/hyperlink" Target="http://zakupki-kontur.ru/news/kak-nazvat-obekt-zakupki-po-44-f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5.xml"/><Relationship Id="rId5" Type="http://schemas.openxmlformats.org/officeDocument/2006/relationships/image" Target="../media/image23.pn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4.wmf"/><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5.xml"/><Relationship Id="rId5" Type="http://schemas.openxmlformats.org/officeDocument/2006/relationships/image" Target="../media/image31.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5.xml"/><Relationship Id="rId5" Type="http://schemas.openxmlformats.org/officeDocument/2006/relationships/image" Target="../media/image32.png"/><Relationship Id="rId4" Type="http://schemas.openxmlformats.org/officeDocument/2006/relationships/image" Target="../media/image16.jpeg"/></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3" Type="http://schemas.openxmlformats.org/officeDocument/2006/relationships/hyperlink" Target="http://zakupki.gov.ru/epz/ktru/ktruCard/commonInfo.html?itemId=34787" TargetMode="External"/><Relationship Id="rId2" Type="http://schemas.openxmlformats.org/officeDocument/2006/relationships/image" Target="../media/image2.png"/><Relationship Id="rId1" Type="http://schemas.openxmlformats.org/officeDocument/2006/relationships/slideLayout" Target="../slideLayouts/slideLayout75.xml"/><Relationship Id="rId4" Type="http://schemas.openxmlformats.org/officeDocument/2006/relationships/image" Target="../media/image16.jpe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5.xml"/><Relationship Id="rId5" Type="http://schemas.openxmlformats.org/officeDocument/2006/relationships/image" Target="../media/image33.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426" y="1746143"/>
            <a:ext cx="11905150" cy="2291020"/>
          </a:xfrm>
        </p:spPr>
        <p:txBody>
          <a:bodyPr>
            <a:noAutofit/>
          </a:bodyPr>
          <a:lstStyle/>
          <a:p>
            <a:pPr fontAlgn="base">
              <a:lnSpc>
                <a:spcPct val="80000"/>
              </a:lnSpc>
              <a:spcAft>
                <a:spcPct val="0"/>
              </a:spcAft>
            </a:pPr>
            <a:r>
              <a:rPr lang="ru-RU" sz="4400" b="1" dirty="0" smtClean="0">
                <a:latin typeface="Calibri" panose="020F0502020204030204" pitchFamily="34" charset="0"/>
                <a:ea typeface="Times New Roman" panose="02020603050405020304" pitchFamily="18" charset="0"/>
                <a:cs typeface="Times New Roman" panose="02020603050405020304" pitchFamily="18" charset="0"/>
              </a:rPr>
              <a:t>Новеллы </a:t>
            </a:r>
            <a:r>
              <a:rPr lang="ru-RU" sz="4400" b="1" dirty="0">
                <a:latin typeface="Calibri" panose="020F0502020204030204" pitchFamily="34" charset="0"/>
                <a:ea typeface="Times New Roman" panose="02020603050405020304" pitchFamily="18" charset="0"/>
                <a:cs typeface="Times New Roman" panose="02020603050405020304" pitchFamily="18" charset="0"/>
              </a:rPr>
              <a:t>контрактной системы – 2019: практическое </a:t>
            </a:r>
            <a:r>
              <a:rPr lang="ru-RU" sz="4400" b="1" dirty="0" smtClean="0">
                <a:latin typeface="Calibri" panose="020F0502020204030204" pitchFamily="34" charset="0"/>
                <a:ea typeface="Times New Roman" panose="02020603050405020304" pitchFamily="18" charset="0"/>
                <a:cs typeface="Times New Roman" panose="02020603050405020304" pitchFamily="18" charset="0"/>
              </a:rPr>
              <a:t>применение</a:t>
            </a:r>
            <a:endParaRPr lang="ru-RU" sz="4400" b="1" dirty="0">
              <a:solidFill>
                <a:srgbClr val="212C49"/>
              </a:solidFill>
              <a:latin typeface="+mn-lt"/>
            </a:endParaRPr>
          </a:p>
        </p:txBody>
      </p:sp>
      <p:sp>
        <p:nvSpPr>
          <p:cNvPr id="3" name="Подзаголовок 2"/>
          <p:cNvSpPr>
            <a:spLocks noGrp="1"/>
          </p:cNvSpPr>
          <p:nvPr>
            <p:ph type="subTitle" idx="1"/>
          </p:nvPr>
        </p:nvSpPr>
        <p:spPr>
          <a:xfrm>
            <a:off x="3048001" y="4137515"/>
            <a:ext cx="9144000" cy="1655762"/>
          </a:xfrm>
        </p:spPr>
        <p:txBody>
          <a:bodyPr>
            <a:noAutofit/>
          </a:bodyPr>
          <a:lstStyle/>
          <a:p>
            <a:pPr algn="r" fontAlgn="base">
              <a:lnSpc>
                <a:spcPct val="100000"/>
              </a:lnSpc>
              <a:spcBef>
                <a:spcPct val="0"/>
              </a:spcBef>
              <a:spcAft>
                <a:spcPct val="0"/>
              </a:spcAft>
            </a:pPr>
            <a:r>
              <a:rPr lang="ru-RU" sz="2000" dirty="0" smtClean="0">
                <a:latin typeface="Cambria" panose="02040503050406030204" pitchFamily="18" charset="0"/>
                <a:ea typeface="+mj-ea"/>
                <a:cs typeface="+mj-cs"/>
              </a:rPr>
              <a:t>Дорошенко Татьяна Геннадьевна</a:t>
            </a:r>
          </a:p>
          <a:p>
            <a:pPr algn="r" fontAlgn="base">
              <a:lnSpc>
                <a:spcPct val="100000"/>
              </a:lnSpc>
              <a:spcBef>
                <a:spcPct val="0"/>
              </a:spcBef>
              <a:spcAft>
                <a:spcPct val="0"/>
              </a:spcAft>
            </a:pPr>
            <a:r>
              <a:rPr lang="ru-RU" sz="2000" dirty="0" smtClean="0">
                <a:solidFill>
                  <a:schemeClr val="tx1">
                    <a:lumMod val="65000"/>
                    <a:lumOff val="35000"/>
                  </a:schemeClr>
                </a:solidFill>
                <a:latin typeface="Cambria" panose="02040503050406030204" pitchFamily="18" charset="0"/>
                <a:ea typeface="+mj-ea"/>
                <a:cs typeface="+mj-cs"/>
              </a:rPr>
              <a:t>директор </a:t>
            </a:r>
            <a:r>
              <a:rPr lang="ru-RU" sz="2000" dirty="0">
                <a:solidFill>
                  <a:schemeClr val="tx1">
                    <a:lumMod val="65000"/>
                    <a:lumOff val="35000"/>
                  </a:schemeClr>
                </a:solidFill>
                <a:latin typeface="Cambria" panose="02040503050406030204" pitchFamily="18" charset="0"/>
                <a:ea typeface="+mj-ea"/>
                <a:cs typeface="+mj-cs"/>
              </a:rPr>
              <a:t>ЦПО БГУ</a:t>
            </a:r>
          </a:p>
          <a:p>
            <a:pPr algn="r" fontAlgn="base">
              <a:lnSpc>
                <a:spcPct val="100000"/>
              </a:lnSpc>
              <a:spcBef>
                <a:spcPct val="0"/>
              </a:spcBef>
              <a:spcAft>
                <a:spcPct val="0"/>
              </a:spcAft>
            </a:pPr>
            <a:r>
              <a:rPr lang="en-US" sz="2000" dirty="0">
                <a:solidFill>
                  <a:schemeClr val="tx1">
                    <a:lumMod val="65000"/>
                    <a:lumOff val="35000"/>
                  </a:schemeClr>
                </a:solidFill>
                <a:latin typeface="Cambria" panose="02040503050406030204" pitchFamily="18" charset="0"/>
                <a:ea typeface="+mj-ea"/>
                <a:cs typeface="+mj-cs"/>
              </a:rPr>
              <a:t>E-mail</a:t>
            </a:r>
            <a:r>
              <a:rPr lang="ru-RU" sz="2000" dirty="0" smtClean="0">
                <a:solidFill>
                  <a:schemeClr val="tx1">
                    <a:lumMod val="65000"/>
                    <a:lumOff val="35000"/>
                  </a:schemeClr>
                </a:solidFill>
                <a:latin typeface="Cambria" panose="02040503050406030204" pitchFamily="18" charset="0"/>
                <a:ea typeface="+mj-ea"/>
                <a:cs typeface="+mj-cs"/>
              </a:rPr>
              <a:t>:</a:t>
            </a:r>
            <a:r>
              <a:rPr lang="en-US" sz="2000" dirty="0" smtClean="0">
                <a:solidFill>
                  <a:schemeClr val="tx1">
                    <a:lumMod val="65000"/>
                    <a:lumOff val="35000"/>
                  </a:schemeClr>
                </a:solidFill>
                <a:latin typeface="Cambria" panose="02040503050406030204" pitchFamily="18" charset="0"/>
                <a:ea typeface="+mj-ea"/>
                <a:cs typeface="+mj-cs"/>
              </a:rPr>
              <a:t>  t_doro@mail.ru</a:t>
            </a:r>
            <a:endParaRPr lang="en-US" sz="2000" dirty="0">
              <a:solidFill>
                <a:schemeClr val="tx1">
                  <a:lumMod val="65000"/>
                  <a:lumOff val="35000"/>
                </a:schemeClr>
              </a:solidFill>
              <a:latin typeface="Cambria" panose="02040503050406030204" pitchFamily="18" charset="0"/>
              <a:ea typeface="+mj-ea"/>
              <a:cs typeface="+mj-cs"/>
            </a:endParaRPr>
          </a:p>
          <a:p>
            <a:pP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Тел.: </a:t>
            </a:r>
            <a:r>
              <a:rPr lang="ru-RU" sz="2000" dirty="0" smtClean="0">
                <a:solidFill>
                  <a:schemeClr val="tx1">
                    <a:lumMod val="65000"/>
                    <a:lumOff val="35000"/>
                  </a:schemeClr>
                </a:solidFill>
                <a:latin typeface="Cambria" panose="02040503050406030204" pitchFamily="18" charset="0"/>
                <a:ea typeface="+mj-ea"/>
                <a:cs typeface="+mj-cs"/>
              </a:rPr>
              <a:t>+7 3952 </a:t>
            </a:r>
            <a:r>
              <a:rPr lang="en-US" sz="2000" dirty="0" smtClean="0">
                <a:latin typeface="Cambria" panose="02040503050406030204" pitchFamily="18" charset="0"/>
                <a:ea typeface="+mj-ea"/>
                <a:cs typeface="+mj-cs"/>
              </a:rPr>
              <a:t>52-26-45</a:t>
            </a:r>
            <a:r>
              <a:rPr lang="ru-RU" sz="2000" dirty="0" smtClean="0">
                <a:latin typeface="Cambria" panose="02040503050406030204" pitchFamily="18" charset="0"/>
                <a:ea typeface="+mj-ea"/>
                <a:cs typeface="+mj-cs"/>
              </a:rPr>
              <a:t>, </a:t>
            </a:r>
            <a:r>
              <a:rPr lang="ru-RU" sz="2000" dirty="0" smtClean="0">
                <a:solidFill>
                  <a:schemeClr val="tx1">
                    <a:lumMod val="65000"/>
                    <a:lumOff val="35000"/>
                  </a:schemeClr>
                </a:solidFill>
                <a:latin typeface="Cambria" panose="02040503050406030204" pitchFamily="18" charset="0"/>
                <a:ea typeface="+mj-ea"/>
                <a:cs typeface="+mj-cs"/>
              </a:rPr>
              <a:t>40-33-07,</a:t>
            </a:r>
          </a:p>
          <a:p>
            <a:pPr fontAlgn="base">
              <a:lnSpc>
                <a:spcPct val="100000"/>
              </a:lnSpc>
              <a:spcBef>
                <a:spcPct val="0"/>
              </a:spcBef>
              <a:spcAft>
                <a:spcPct val="0"/>
              </a:spcAft>
            </a:pPr>
            <a:r>
              <a:rPr lang="en-US" sz="2000" dirty="0" smtClean="0">
                <a:solidFill>
                  <a:schemeClr val="tx1">
                    <a:lumMod val="65000"/>
                    <a:lumOff val="35000"/>
                  </a:schemeClr>
                </a:solidFill>
                <a:latin typeface="Cambria" panose="02040503050406030204" pitchFamily="18" charset="0"/>
                <a:ea typeface="+mj-ea"/>
                <a:cs typeface="+mj-cs"/>
              </a:rPr>
              <a:t>52</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26-28</a:t>
            </a:r>
            <a:endParaRPr lang="ru-RU" sz="2000" dirty="0">
              <a:solidFill>
                <a:schemeClr val="tx1">
                  <a:lumMod val="65000"/>
                  <a:lumOff val="35000"/>
                </a:schemeClr>
              </a:solidFill>
              <a:latin typeface="Cambria" panose="02040503050406030204" pitchFamily="18" charset="0"/>
              <a:ea typeface="+mj-ea"/>
              <a:cs typeface="+mj-cs"/>
            </a:endParaRPr>
          </a:p>
          <a:p>
            <a:pPr algn="r">
              <a:lnSpc>
                <a:spcPct val="100000"/>
              </a:lnSpc>
              <a:spcBef>
                <a:spcPct val="0"/>
              </a:spcBef>
            </a:pPr>
            <a:endParaRPr lang="ru-RU" sz="20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1596461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972" y="188260"/>
            <a:ext cx="8648307" cy="841506"/>
          </a:xfrm>
        </p:spPr>
        <p:txBody>
          <a:bodyPr>
            <a:normAutofit/>
          </a:bodyPr>
          <a:lstStyle/>
          <a:p>
            <a:r>
              <a:rPr lang="ru-RU" sz="2400" dirty="0"/>
              <a:t>ПЛАНЫ-ГРАФИКИ</a:t>
            </a:r>
          </a:p>
        </p:txBody>
      </p:sp>
      <p:graphicFrame>
        <p:nvGraphicFramePr>
          <p:cNvPr id="5" name="Объект 4"/>
          <p:cNvGraphicFramePr>
            <a:graphicFrameLocks noGrp="1"/>
          </p:cNvGraphicFramePr>
          <p:nvPr>
            <p:ph idx="1"/>
            <p:extLst/>
          </p:nvPr>
        </p:nvGraphicFramePr>
        <p:xfrm>
          <a:off x="655607" y="1257813"/>
          <a:ext cx="11136702" cy="5013591"/>
        </p:xfrm>
        <a:graphic>
          <a:graphicData uri="http://schemas.openxmlformats.org/drawingml/2006/table">
            <a:tbl>
              <a:tblPr firstRow="1" bandRow="1">
                <a:tableStyleId>{5C22544A-7EE6-4342-B048-85BDC9FD1C3A}</a:tableStyleId>
              </a:tblPr>
              <a:tblGrid>
                <a:gridCol w="2363638">
                  <a:extLst>
                    <a:ext uri="{9D8B030D-6E8A-4147-A177-3AD203B41FA5}">
                      <a16:colId xmlns:a16="http://schemas.microsoft.com/office/drawing/2014/main" val="3693325338"/>
                    </a:ext>
                  </a:extLst>
                </a:gridCol>
                <a:gridCol w="8773064">
                  <a:extLst>
                    <a:ext uri="{9D8B030D-6E8A-4147-A177-3AD203B41FA5}">
                      <a16:colId xmlns:a16="http://schemas.microsoft.com/office/drawing/2014/main" val="3737570625"/>
                    </a:ext>
                  </a:extLst>
                </a:gridCol>
              </a:tblGrid>
              <a:tr h="2606238">
                <a:tc>
                  <a:txBody>
                    <a:bodyPr/>
                    <a:lstStyle/>
                    <a:p>
                      <a:endParaRPr lang="ru-RU" sz="1800" dirty="0" smtClean="0">
                        <a:solidFill>
                          <a:srgbClr val="002060"/>
                        </a:solidFill>
                      </a:endParaRPr>
                    </a:p>
                    <a:p>
                      <a:endParaRPr lang="ru-RU" sz="1800" dirty="0" smtClean="0">
                        <a:solidFill>
                          <a:srgbClr val="002060"/>
                        </a:solidFill>
                      </a:endParaRPr>
                    </a:p>
                    <a:p>
                      <a:endParaRPr lang="ru-RU" sz="1800" dirty="0" smtClean="0">
                        <a:solidFill>
                          <a:srgbClr val="002060"/>
                        </a:solidFill>
                      </a:endParaRPr>
                    </a:p>
                    <a:p>
                      <a:endParaRPr lang="ru-RU" sz="1800" dirty="0" smtClean="0">
                        <a:solidFill>
                          <a:srgbClr val="002060"/>
                        </a:solidFill>
                      </a:endParaRPr>
                    </a:p>
                    <a:p>
                      <a:endParaRPr lang="ru-RU" sz="1800" dirty="0" smtClean="0">
                        <a:solidFill>
                          <a:srgbClr val="002060"/>
                        </a:solidFill>
                      </a:endParaRPr>
                    </a:p>
                    <a:p>
                      <a:r>
                        <a:rPr lang="ru-RU" sz="1800" dirty="0" smtClean="0">
                          <a:solidFill>
                            <a:srgbClr val="002060"/>
                          </a:solidFill>
                        </a:rPr>
                        <a:t>ФОРМИРУЮТСЯ</a:t>
                      </a:r>
                      <a:endParaRPr lang="ru-RU" sz="1800" dirty="0">
                        <a:solidFill>
                          <a:srgbClr val="002060"/>
                        </a:solidFill>
                      </a:endParaRPr>
                    </a:p>
                  </a:txBody>
                  <a:tcPr>
                    <a:solidFill>
                      <a:schemeClr val="accent3">
                        <a:lumMod val="20000"/>
                        <a:lumOff val="80000"/>
                      </a:schemeClr>
                    </a:solidFill>
                  </a:tcPr>
                </a:tc>
                <a:tc>
                  <a:txBody>
                    <a:bodyPr/>
                    <a:lstStyle/>
                    <a:p>
                      <a:r>
                        <a:rPr lang="ru-RU" sz="1800" b="1" kern="1200" dirty="0" smtClean="0">
                          <a:solidFill>
                            <a:srgbClr val="002060"/>
                          </a:solidFill>
                          <a:effectLst/>
                          <a:latin typeface="+mn-lt"/>
                          <a:ea typeface="+mn-ea"/>
                          <a:cs typeface="+mn-cs"/>
                        </a:rPr>
                        <a:t>на срок, соответствующий сроку действия федерального (субъекта РФ) закона о федеральном бюджете на очередной финансовый год и плановый период</a:t>
                      </a:r>
                    </a:p>
                    <a:p>
                      <a:endParaRPr lang="ru-RU" sz="1800" b="1" kern="1200" dirty="0" smtClean="0">
                        <a:solidFill>
                          <a:srgbClr val="002060"/>
                        </a:solidFill>
                        <a:effectLst/>
                        <a:latin typeface="+mn-lt"/>
                        <a:ea typeface="+mn-ea"/>
                        <a:cs typeface="+mn-cs"/>
                      </a:endParaRPr>
                    </a:p>
                    <a:p>
                      <a:r>
                        <a:rPr lang="ru-RU" sz="1800" b="1" kern="1200" dirty="0" smtClean="0">
                          <a:solidFill>
                            <a:srgbClr val="002060"/>
                          </a:solidFill>
                          <a:effectLst/>
                          <a:latin typeface="+mn-lt"/>
                          <a:ea typeface="+mn-ea"/>
                          <a:cs typeface="+mn-cs"/>
                        </a:rPr>
                        <a:t>федеральных законов (субъекта РФ) о бюджетах государственных внебюджетных фондов Российской Федерации на очередной финансовый год и плановый период</a:t>
                      </a:r>
                    </a:p>
                    <a:p>
                      <a:endParaRPr lang="ru-RU" sz="1800" b="1" kern="1200" dirty="0" smtClean="0">
                        <a:solidFill>
                          <a:srgbClr val="002060"/>
                        </a:solidFill>
                        <a:effectLst/>
                        <a:latin typeface="+mn-lt"/>
                        <a:ea typeface="+mn-ea"/>
                        <a:cs typeface="+mn-cs"/>
                      </a:endParaRPr>
                    </a:p>
                    <a:p>
                      <a:r>
                        <a:rPr lang="ru-RU" sz="1800" b="1" kern="1200" dirty="0" smtClean="0">
                          <a:solidFill>
                            <a:srgbClr val="002060"/>
                          </a:solidFill>
                          <a:effectLst/>
                          <a:latin typeface="+mn-lt"/>
                          <a:ea typeface="+mn-ea"/>
                          <a:cs typeface="+mn-cs"/>
                        </a:rPr>
                        <a:t>муниципального правового акта представительного органа муниципального образования о местном бюджете</a:t>
                      </a:r>
                      <a:endParaRPr lang="ru-RU" sz="1800" dirty="0">
                        <a:solidFill>
                          <a:srgbClr val="002060"/>
                        </a:solidFill>
                      </a:endParaRPr>
                    </a:p>
                  </a:txBody>
                  <a:tcPr>
                    <a:solidFill>
                      <a:schemeClr val="accent3">
                        <a:lumMod val="20000"/>
                        <a:lumOff val="80000"/>
                      </a:schemeClr>
                    </a:solidFill>
                  </a:tcPr>
                </a:tc>
                <a:extLst>
                  <a:ext uri="{0D108BD9-81ED-4DB2-BD59-A6C34878D82A}">
                    <a16:rowId xmlns:a16="http://schemas.microsoft.com/office/drawing/2014/main" val="2414296433"/>
                  </a:ext>
                </a:extLst>
              </a:tr>
              <a:tr h="944313">
                <a:tc>
                  <a:txBody>
                    <a:bodyPr/>
                    <a:lstStyle/>
                    <a:p>
                      <a:r>
                        <a:rPr lang="ru-RU" sz="1800" b="1" dirty="0" smtClean="0"/>
                        <a:t>когда</a:t>
                      </a:r>
                      <a:endParaRPr lang="ru-RU" sz="1800" b="1" dirty="0"/>
                    </a:p>
                  </a:txBody>
                  <a:tcPr/>
                </a:tc>
                <a:tc>
                  <a:txBody>
                    <a:bodyPr/>
                    <a:lstStyle/>
                    <a:p>
                      <a:r>
                        <a:rPr lang="ru-RU" sz="1800" kern="1200" dirty="0" smtClean="0">
                          <a:solidFill>
                            <a:schemeClr val="dk1"/>
                          </a:solidFill>
                          <a:effectLst/>
                          <a:latin typeface="+mn-lt"/>
                          <a:ea typeface="+mn-ea"/>
                          <a:cs typeface="+mn-cs"/>
                        </a:rPr>
                        <a:t>в процессе составления и рассмотрения проектов бюджетов бюджетной системы Российской Федерации с учетом положений бюджетного законодательства Российской Федерации</a:t>
                      </a:r>
                      <a:endParaRPr lang="ru-RU" sz="1800" dirty="0"/>
                    </a:p>
                  </a:txBody>
                  <a:tcPr/>
                </a:tc>
                <a:extLst>
                  <a:ext uri="{0D108BD9-81ED-4DB2-BD59-A6C34878D82A}">
                    <a16:rowId xmlns:a16="http://schemas.microsoft.com/office/drawing/2014/main" val="2303490425"/>
                  </a:ext>
                </a:extLst>
              </a:tr>
              <a:tr h="1324434">
                <a:tc>
                  <a:txBody>
                    <a:bodyPr/>
                    <a:lstStyle/>
                    <a:p>
                      <a:r>
                        <a:rPr lang="ru-RU" sz="1800" b="1" dirty="0" smtClean="0"/>
                        <a:t>утверждаются</a:t>
                      </a:r>
                      <a:endParaRPr lang="ru-RU" sz="18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effectLst/>
                          <a:latin typeface="+mn-lt"/>
                          <a:ea typeface="+mn-ea"/>
                          <a:cs typeface="+mn-cs"/>
                        </a:rPr>
                        <a:t>в течение </a:t>
                      </a:r>
                      <a:r>
                        <a:rPr lang="ru-RU" sz="1800" b="1" kern="1200" dirty="0" smtClean="0">
                          <a:solidFill>
                            <a:schemeClr val="dk1"/>
                          </a:solidFill>
                          <a:effectLst/>
                          <a:latin typeface="+mn-lt"/>
                          <a:ea typeface="+mn-ea"/>
                          <a:cs typeface="+mn-cs"/>
                        </a:rPr>
                        <a:t>10 рабочих дней </a:t>
                      </a:r>
                      <a:r>
                        <a:rPr lang="ru-RU" sz="1800" kern="1200" dirty="0" smtClean="0">
                          <a:solidFill>
                            <a:schemeClr val="dk1"/>
                          </a:solidFill>
                          <a:effectLst/>
                          <a:latin typeface="+mn-lt"/>
                          <a:ea typeface="+mn-ea"/>
                          <a:cs typeface="+mn-cs"/>
                        </a:rPr>
                        <a:t>после доведения до государственного или муниципального заказчика объема прав в денежном выражении на принятие и (или) исполнение обязательств в соответствии с бюджетным законодательством Российской Федерации. Или утверждения ПФХД.</a:t>
                      </a:r>
                    </a:p>
                    <a:p>
                      <a:endParaRPr lang="ru-RU" sz="1800" dirty="0"/>
                    </a:p>
                  </a:txBody>
                  <a:tcPr/>
                </a:tc>
                <a:extLst>
                  <a:ext uri="{0D108BD9-81ED-4DB2-BD59-A6C34878D82A}">
                    <a16:rowId xmlns:a16="http://schemas.microsoft.com/office/drawing/2014/main" val="436172024"/>
                  </a:ext>
                </a:extLst>
              </a:tr>
            </a:tbl>
          </a:graphicData>
        </a:graphic>
      </p:graphicFrame>
      <p:sp>
        <p:nvSpPr>
          <p:cNvPr id="4" name="Номер слайда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entur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dirty="0">
              <a:ln>
                <a:noFill/>
              </a:ln>
              <a:solidFill>
                <a:prstClr val="black">
                  <a:tint val="75000"/>
                </a:prstClr>
              </a:solidFill>
              <a:effectLst/>
              <a:uLnTx/>
              <a:uFillTx/>
              <a:latin typeface="Century"/>
              <a:ea typeface="+mn-ea"/>
              <a:cs typeface="+mn-cs"/>
            </a:endParaRPr>
          </a:p>
        </p:txBody>
      </p:sp>
    </p:spTree>
    <p:extLst>
      <p:ext uri="{BB962C8B-B14F-4D97-AF65-F5344CB8AC3E}">
        <p14:creationId xmlns:p14="http://schemas.microsoft.com/office/powerpoint/2010/main" val="285831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Прямоугольник 14"/>
          <p:cNvSpPr/>
          <p:nvPr/>
        </p:nvSpPr>
        <p:spPr>
          <a:xfrm flipV="1">
            <a:off x="771698" y="383113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4" name="Объект 13"/>
          <p:cNvPicPr>
            <a:picLocks noGrp="1" noChangeAspect="1"/>
          </p:cNvPicPr>
          <p:nvPr>
            <p:ph idx="4294967295"/>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91450" y="944563"/>
            <a:ext cx="4400550" cy="2932112"/>
          </a:xfrm>
          <a:prstGeom prst="chevron">
            <a:avLst/>
          </a:prstGeom>
        </p:spPr>
      </p:pic>
      <p:sp>
        <p:nvSpPr>
          <p:cNvPr id="11" name="Номер слайда 10"/>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99" y="6044292"/>
            <a:ext cx="2236408" cy="624113"/>
          </a:xfrm>
          <a:prstGeom prst="rect">
            <a:avLst/>
          </a:prstGeom>
        </p:spPr>
      </p:pic>
      <p:sp>
        <p:nvSpPr>
          <p:cNvPr id="16" name="Объект 2"/>
          <p:cNvSpPr txBox="1">
            <a:spLocks/>
          </p:cNvSpPr>
          <p:nvPr/>
        </p:nvSpPr>
        <p:spPr>
          <a:xfrm>
            <a:off x="771698" y="1526966"/>
            <a:ext cx="8021925" cy="1351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4800" b="0" i="0" u="none" strike="noStrike" kern="1200" cap="none" spc="0" normalizeH="0" baseline="0" noProof="0" dirty="0">
                <a:ln>
                  <a:noFill/>
                </a:ln>
                <a:solidFill>
                  <a:prstClr val="black"/>
                </a:solidFill>
                <a:effectLst/>
                <a:uLnTx/>
                <a:uFillTx/>
                <a:latin typeface="Century"/>
                <a:ea typeface="+mn-ea"/>
                <a:cs typeface="+mn-cs"/>
              </a:rPr>
              <a:t>Как правильно установить требования к участникам?</a:t>
            </a: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
            </a:r>
            <a:br>
              <a:rPr kumimoji="0" lang="ru-RU" sz="1800" b="1" i="0" u="none" strike="noStrike" kern="1200" cap="none" spc="0" normalizeH="0" baseline="0" noProof="0" dirty="0" smtClean="0">
                <a:ln>
                  <a:noFill/>
                </a:ln>
                <a:solidFill>
                  <a:prstClr val="black"/>
                </a:solidFill>
                <a:effectLst/>
                <a:uLnTx/>
                <a:uFillTx/>
                <a:latin typeface="Century"/>
                <a:ea typeface="+mn-ea"/>
                <a:cs typeface="+mn-cs"/>
              </a:rPr>
            </a:b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
            </a:r>
            <a:br>
              <a:rPr kumimoji="0" lang="ru-RU" sz="1800" b="1" i="0" u="none" strike="noStrike" kern="1200" cap="none" spc="0" normalizeH="0" baseline="0" noProof="0" dirty="0" smtClean="0">
                <a:ln>
                  <a:noFill/>
                </a:ln>
                <a:solidFill>
                  <a:prstClr val="black"/>
                </a:solidFill>
                <a:effectLst/>
                <a:uLnTx/>
                <a:uFillTx/>
                <a:latin typeface="Century"/>
                <a:ea typeface="+mn-ea"/>
                <a:cs typeface="+mn-cs"/>
              </a:rPr>
            </a:br>
            <a:endParaRPr kumimoji="0" lang="ru-RU" sz="1800" b="1" i="0" u="none" strike="noStrike" kern="1200" cap="none" spc="0" normalizeH="0" baseline="0" noProof="0" dirty="0">
              <a:ln>
                <a:noFill/>
              </a:ln>
              <a:solidFill>
                <a:prstClr val="black"/>
              </a:solidFill>
              <a:effectLst/>
              <a:uLnTx/>
              <a:uFillTx/>
              <a:latin typeface="Century"/>
              <a:ea typeface="+mn-ea"/>
              <a:cs typeface="+mn-cs"/>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323" y="4025070"/>
            <a:ext cx="3114674" cy="3114674"/>
          </a:xfrm>
          <a:prstGeom prst="rect">
            <a:avLst/>
          </a:prstGeom>
        </p:spPr>
      </p:pic>
    </p:spTree>
    <p:extLst>
      <p:ext uri="{BB962C8B-B14F-4D97-AF65-F5344CB8AC3E}">
        <p14:creationId xmlns:p14="http://schemas.microsoft.com/office/powerpoint/2010/main" val="24097762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lstStyle/>
          <a:p>
            <a:r>
              <a:rPr lang="ru-RU" altLang="ru-RU" dirty="0" smtClean="0">
                <a:solidFill>
                  <a:srgbClr val="002060"/>
                </a:solidFill>
              </a:rPr>
              <a:t>Основные группы требований</a:t>
            </a:r>
          </a:p>
        </p:txBody>
      </p:sp>
      <p:sp>
        <p:nvSpPr>
          <p:cNvPr id="3" name="Объект 2"/>
          <p:cNvSpPr>
            <a:spLocks noGrp="1"/>
          </p:cNvSpPr>
          <p:nvPr>
            <p:ph idx="1"/>
          </p:nvPr>
        </p:nvSpPr>
        <p:spPr>
          <a:xfrm>
            <a:off x="714632" y="1405467"/>
            <a:ext cx="10515600" cy="4614977"/>
          </a:xfrm>
        </p:spPr>
        <p:txBody>
          <a:bodyPr/>
          <a:lstStyle/>
          <a:p>
            <a:pPr algn="ctr">
              <a:defRPr/>
            </a:pPr>
            <a:r>
              <a:rPr lang="ru-RU" sz="3200" b="1" dirty="0">
                <a:solidFill>
                  <a:schemeClr val="accent5">
                    <a:lumMod val="50000"/>
                  </a:schemeClr>
                </a:solidFill>
              </a:rPr>
              <a:t>Требования к участникам закупки</a:t>
            </a:r>
          </a:p>
        </p:txBody>
      </p:sp>
      <p:sp>
        <p:nvSpPr>
          <p:cNvPr id="7" name="Стрелка вниз 6"/>
          <p:cNvSpPr/>
          <p:nvPr/>
        </p:nvSpPr>
        <p:spPr>
          <a:xfrm>
            <a:off x="3678238" y="1956724"/>
            <a:ext cx="576262" cy="450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Century"/>
              <a:ea typeface="+mn-ea"/>
              <a:cs typeface="+mn-cs"/>
            </a:endParaRPr>
          </a:p>
        </p:txBody>
      </p:sp>
      <p:sp>
        <p:nvSpPr>
          <p:cNvPr id="8" name="Стрелка вниз 7"/>
          <p:cNvSpPr/>
          <p:nvPr/>
        </p:nvSpPr>
        <p:spPr>
          <a:xfrm>
            <a:off x="7897813" y="2010700"/>
            <a:ext cx="576262" cy="396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Century"/>
              <a:ea typeface="+mn-ea"/>
              <a:cs typeface="+mn-cs"/>
            </a:endParaRPr>
          </a:p>
        </p:txBody>
      </p:sp>
      <p:sp>
        <p:nvSpPr>
          <p:cNvPr id="9" name="Скругленный прямоугольник 8"/>
          <p:cNvSpPr/>
          <p:nvPr/>
        </p:nvSpPr>
        <p:spPr>
          <a:xfrm>
            <a:off x="2525713" y="2531400"/>
            <a:ext cx="2951162" cy="100806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entury"/>
                <a:ea typeface="+mn-ea"/>
                <a:cs typeface="+mn-cs"/>
              </a:rPr>
              <a:t>Единые требования</a:t>
            </a:r>
          </a:p>
        </p:txBody>
      </p:sp>
      <p:sp>
        <p:nvSpPr>
          <p:cNvPr id="10" name="Скругленный прямоугольник 9"/>
          <p:cNvSpPr/>
          <p:nvPr/>
        </p:nvSpPr>
        <p:spPr>
          <a:xfrm>
            <a:off x="6410325" y="2496475"/>
            <a:ext cx="3240088" cy="100806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entury"/>
                <a:ea typeface="+mn-ea"/>
                <a:cs typeface="+mn-cs"/>
              </a:rPr>
              <a:t>Дополнительные требования в соответствии с 4.2,3 ст.31 Закона 44-ФЗ</a:t>
            </a:r>
          </a:p>
        </p:txBody>
      </p:sp>
      <p:sp>
        <p:nvSpPr>
          <p:cNvPr id="13" name="Стрелка вниз 12"/>
          <p:cNvSpPr/>
          <p:nvPr/>
        </p:nvSpPr>
        <p:spPr>
          <a:xfrm>
            <a:off x="2927351" y="3617250"/>
            <a:ext cx="288925" cy="314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Century"/>
              <a:ea typeface="+mn-ea"/>
              <a:cs typeface="+mn-cs"/>
            </a:endParaRPr>
          </a:p>
        </p:txBody>
      </p:sp>
      <p:sp>
        <p:nvSpPr>
          <p:cNvPr id="14" name="Стрелка вниз 13"/>
          <p:cNvSpPr/>
          <p:nvPr/>
        </p:nvSpPr>
        <p:spPr>
          <a:xfrm>
            <a:off x="4795044" y="3617249"/>
            <a:ext cx="287338" cy="314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Century"/>
              <a:ea typeface="+mn-ea"/>
              <a:cs typeface="+mn-cs"/>
            </a:endParaRPr>
          </a:p>
        </p:txBody>
      </p:sp>
      <p:sp>
        <p:nvSpPr>
          <p:cNvPr id="15" name="Стрелка вниз 14"/>
          <p:cNvSpPr/>
          <p:nvPr/>
        </p:nvSpPr>
        <p:spPr>
          <a:xfrm>
            <a:off x="8029576" y="3625187"/>
            <a:ext cx="288925" cy="323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Century"/>
              <a:ea typeface="+mn-ea"/>
              <a:cs typeface="+mn-cs"/>
            </a:endParaRPr>
          </a:p>
        </p:txBody>
      </p:sp>
      <p:sp>
        <p:nvSpPr>
          <p:cNvPr id="16" name="Скругленный прямоугольник 15"/>
          <p:cNvSpPr/>
          <p:nvPr/>
        </p:nvSpPr>
        <p:spPr>
          <a:xfrm>
            <a:off x="1770385" y="4052695"/>
            <a:ext cx="2448272" cy="194421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entury"/>
                <a:ea typeface="+mn-ea"/>
                <a:cs typeface="+mn-cs"/>
              </a:rPr>
              <a:t>Устанавливаемые заказчиком в рамках законодательства (лицензии, допуски СРО и т.д.)</a:t>
            </a:r>
          </a:p>
        </p:txBody>
      </p:sp>
      <p:sp>
        <p:nvSpPr>
          <p:cNvPr id="17" name="Скругленный прямоугольник 16"/>
          <p:cNvSpPr/>
          <p:nvPr/>
        </p:nvSpPr>
        <p:spPr>
          <a:xfrm>
            <a:off x="4271451" y="4052695"/>
            <a:ext cx="2057363" cy="194421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entury"/>
                <a:ea typeface="+mn-ea"/>
                <a:cs typeface="+mn-cs"/>
              </a:rPr>
              <a:t>Определяемые заказчиком самостоятельно (отсутствие в РНП и т.д.)</a:t>
            </a:r>
          </a:p>
        </p:txBody>
      </p:sp>
      <p:sp>
        <p:nvSpPr>
          <p:cNvPr id="18" name="Скругленный прямоугольник 17"/>
          <p:cNvSpPr/>
          <p:nvPr/>
        </p:nvSpPr>
        <p:spPr>
          <a:xfrm>
            <a:off x="6384032" y="3968335"/>
            <a:ext cx="3960440" cy="246141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ru-RU" altLang="ru-RU" sz="1400" b="0" i="0" u="none" strike="noStrike" kern="1200" cap="none" spc="0" normalizeH="0" baseline="0" noProof="0" dirty="0">
                <a:ln>
                  <a:noFill/>
                </a:ln>
                <a:solidFill>
                  <a:prstClr val="black"/>
                </a:solidFill>
                <a:effectLst/>
                <a:uLnTx/>
                <a:uFillTx/>
                <a:latin typeface="Century"/>
                <a:ea typeface="+mn-ea"/>
                <a:cs typeface="+mn-cs"/>
              </a:rPr>
              <a:t>Перечень отдельных видов товаров (работ, услуг) и требования, устанавливаемые при их закупке, утверждены</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ru-RU" altLang="ru-RU" sz="1400" b="0" i="0" u="none" strike="noStrike" kern="1200" cap="none" spc="0" normalizeH="0" baseline="0" noProof="0" dirty="0">
                <a:ln>
                  <a:noFill/>
                </a:ln>
                <a:solidFill>
                  <a:prstClr val="white"/>
                </a:solidFill>
                <a:effectLst/>
                <a:uLnTx/>
                <a:uFillTx/>
                <a:latin typeface="Century"/>
                <a:ea typeface="+mn-ea"/>
                <a:cs typeface="+mn-cs"/>
              </a:rPr>
              <a:t> </a:t>
            </a:r>
            <a:r>
              <a:rPr kumimoji="0" lang="ru-RU" altLang="ru-RU" sz="1400" b="1" i="0" u="none" strike="noStrike" kern="1200" cap="none" spc="0" normalizeH="0" baseline="0" noProof="0" dirty="0">
                <a:ln>
                  <a:noFill/>
                </a:ln>
                <a:solidFill>
                  <a:srgbClr val="FF0000"/>
                </a:solidFill>
                <a:effectLst/>
                <a:uLnTx/>
                <a:uFillTx/>
                <a:latin typeface="Century"/>
                <a:ea typeface="+mn-ea"/>
                <a:cs typeface="+mn-cs"/>
              </a:rPr>
              <a:t>Постановлением Правительства РФ от 04.02.2015 N 99, которое вступает в силу 17 февраля 2015 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15386845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282632"/>
            <a:ext cx="10117845" cy="716384"/>
          </a:xfrm>
        </p:spPr>
        <p:txBody>
          <a:bodyPr>
            <a:noAutofit/>
          </a:bodyPr>
          <a:lstStyle/>
          <a:p>
            <a:pPr algn="l"/>
            <a:r>
              <a:rPr lang="ru-RU" sz="2000" dirty="0">
                <a:solidFill>
                  <a:srgbClr val="154676"/>
                </a:solidFill>
                <a:latin typeface="Century" panose="02040604050505020304" pitchFamily="18" charset="0"/>
                <a:ea typeface="Yu Gothic UI Semibold" panose="020B0700000000000000" pitchFamily="34" charset="-128"/>
              </a:rPr>
              <a:t>По сведениям из Единого реестра членов саморегулируемых организаций,</a:t>
            </a:r>
            <a:br>
              <a:rPr lang="ru-RU" sz="2000" dirty="0">
                <a:solidFill>
                  <a:srgbClr val="154676"/>
                </a:solidFill>
                <a:latin typeface="Century" panose="02040604050505020304" pitchFamily="18" charset="0"/>
                <a:ea typeface="Yu Gothic UI Semibold" panose="020B0700000000000000" pitchFamily="34" charset="-128"/>
              </a:rPr>
            </a:br>
            <a:r>
              <a:rPr lang="ru-RU" sz="2000" dirty="0">
                <a:solidFill>
                  <a:srgbClr val="154676"/>
                </a:solidFill>
                <a:latin typeface="Century" panose="02040604050505020304" pitchFamily="18" charset="0"/>
                <a:ea typeface="Yu Gothic UI Semibold" panose="020B0700000000000000" pitchFamily="34" charset="-128"/>
              </a:rPr>
              <a:t>который ведут НОПРИЗ и НОСТРОЙ, в настоящее время зарегистрировано:</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Прямоугольник 5"/>
          <p:cNvSpPr/>
          <p:nvPr/>
        </p:nvSpPr>
        <p:spPr>
          <a:xfrm>
            <a:off x="454325" y="1477315"/>
            <a:ext cx="11062725" cy="4265270"/>
          </a:xfrm>
          <a:prstGeom prst="rect">
            <a:avLst/>
          </a:prstGeom>
        </p:spPr>
        <p:txBody>
          <a:bodyPr wrap="square">
            <a:spAutoFit/>
          </a:bodyPr>
          <a:lstStyle/>
          <a:p>
            <a:pPr marL="0" marR="0" lvl="0" indent="609600" algn="just" defTabSz="457200" rtl="0" eaLnBrk="1" fontAlgn="auto" latinLnBrk="0" hangingPunct="1">
              <a:lnSpc>
                <a:spcPct val="100000"/>
              </a:lnSpc>
              <a:spcBef>
                <a:spcPts val="189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224 СРО </a:t>
            </a: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строительство (90 481 организаций и</a:t>
            </a:r>
          </a:p>
          <a:p>
            <a:pPr marL="0" marR="0" lvl="0" indent="609600" algn="just" defTabSz="457200" rtl="0" eaLnBrk="1" fontAlgn="auto" latinLnBrk="0" hangingPunct="1">
              <a:lnSpc>
                <a:spcPct val="100000"/>
              </a:lnSpc>
              <a:spcBef>
                <a:spcPts val="189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индивидуальных предпринимателей, которые</a:t>
            </a:r>
          </a:p>
          <a:p>
            <a:pPr marL="0" marR="0" lvl="0" indent="609600" algn="just" defTabSz="457200" rtl="0" eaLnBrk="1" fontAlgn="auto" latinLnBrk="0" hangingPunct="1">
              <a:lnSpc>
                <a:spcPct val="100000"/>
              </a:lnSpc>
              <a:spcBef>
                <a:spcPts val="189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являются членами);</a:t>
            </a:r>
          </a:p>
          <a:p>
            <a:pPr marL="0" marR="0" lvl="0" indent="609600" algn="just" defTabSz="457200" rtl="0" eaLnBrk="1" fontAlgn="auto" latinLnBrk="0" hangingPunct="1">
              <a:lnSpc>
                <a:spcPct val="100000"/>
              </a:lnSpc>
              <a:spcBef>
                <a:spcPts val="189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212 СРО</a:t>
            </a: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проектирование и СРО изыскателей</a:t>
            </a:r>
          </a:p>
          <a:p>
            <a:pPr marL="0" marR="0" lvl="0" indent="609600" algn="just" defTabSz="457200" rtl="0" eaLnBrk="1" fontAlgn="auto" latinLnBrk="0" hangingPunct="1">
              <a:lnSpc>
                <a:spcPct val="100000"/>
              </a:lnSpc>
              <a:spcBef>
                <a:spcPts val="189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(53 649 организаций и индивидуальных</a:t>
            </a:r>
          </a:p>
          <a:p>
            <a:pPr marL="0" marR="0" lvl="0" indent="609600" algn="just" defTabSz="457200" rtl="0" eaLnBrk="1" fontAlgn="auto" latinLnBrk="0" hangingPunct="1">
              <a:lnSpc>
                <a:spcPct val="100000"/>
              </a:lnSpc>
              <a:spcBef>
                <a:spcPts val="189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предпринимателей являются членами).</a:t>
            </a:r>
            <a:endParaRPr kumimoji="0" lang="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55356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Единые требования.</a:t>
            </a:r>
            <a:br>
              <a:rPr lang="ru-RU" dirty="0" smtClean="0"/>
            </a:br>
            <a:r>
              <a:rPr lang="ru-RU" dirty="0" smtClean="0"/>
              <a:t>СТРОЙКА</a:t>
            </a:r>
            <a:endParaRPr lang="ru-RU" dirty="0"/>
          </a:p>
        </p:txBody>
      </p:sp>
      <p:graphicFrame>
        <p:nvGraphicFramePr>
          <p:cNvPr id="9" name="Объект 8"/>
          <p:cNvGraphicFramePr>
            <a:graphicFrameLocks noGrp="1"/>
          </p:cNvGraphicFramePr>
          <p:nvPr>
            <p:ph idx="1"/>
            <p:extLst/>
          </p:nvPr>
        </p:nvGraphicFramePr>
        <p:xfrm>
          <a:off x="-3" y="1339850"/>
          <a:ext cx="12192002" cy="5518150"/>
        </p:xfrm>
        <a:graphic>
          <a:graphicData uri="http://schemas.openxmlformats.org/drawingml/2006/table">
            <a:tbl>
              <a:tblPr firstRow="1" bandRow="1">
                <a:tableStyleId>{69CF1AB2-1976-4502-BF36-3FF5EA218861}</a:tableStyleId>
              </a:tblPr>
              <a:tblGrid>
                <a:gridCol w="6096001">
                  <a:extLst>
                    <a:ext uri="{9D8B030D-6E8A-4147-A177-3AD203B41FA5}">
                      <a16:colId xmlns:a16="http://schemas.microsoft.com/office/drawing/2014/main" val="4276854587"/>
                    </a:ext>
                  </a:extLst>
                </a:gridCol>
                <a:gridCol w="6096001">
                  <a:extLst>
                    <a:ext uri="{9D8B030D-6E8A-4147-A177-3AD203B41FA5}">
                      <a16:colId xmlns:a16="http://schemas.microsoft.com/office/drawing/2014/main" val="1109382827"/>
                    </a:ext>
                  </a:extLst>
                </a:gridCol>
              </a:tblGrid>
              <a:tr h="439659">
                <a:tc>
                  <a:txBody>
                    <a:bodyPr/>
                    <a:lstStyle/>
                    <a:p>
                      <a:pPr algn="ctr"/>
                      <a:r>
                        <a:rPr lang="ru-RU" sz="2200" dirty="0" smtClean="0"/>
                        <a:t>Конкурентная закупка (44-ФЗ, 223-ФЗ,</a:t>
                      </a:r>
                      <a:r>
                        <a:rPr lang="ru-RU" sz="2200" baseline="0" dirty="0" smtClean="0"/>
                        <a:t> ПП 615)</a:t>
                      </a:r>
                      <a:endParaRPr lang="ru-RU" sz="2200" dirty="0"/>
                    </a:p>
                  </a:txBody>
                  <a:tcPr/>
                </a:tc>
                <a:tc>
                  <a:txBody>
                    <a:bodyPr/>
                    <a:lstStyle/>
                    <a:p>
                      <a:pPr algn="ctr"/>
                      <a:r>
                        <a:rPr lang="ru-RU" sz="2200" dirty="0" smtClean="0"/>
                        <a:t>Неконкурентная закупка</a:t>
                      </a:r>
                      <a:r>
                        <a:rPr lang="ru-RU" sz="2200" baseline="0" dirty="0" smtClean="0"/>
                        <a:t> </a:t>
                      </a:r>
                      <a:endParaRPr lang="ru-RU" sz="2200" dirty="0"/>
                    </a:p>
                  </a:txBody>
                  <a:tcPr/>
                </a:tc>
                <a:extLst>
                  <a:ext uri="{0D108BD9-81ED-4DB2-BD59-A6C34878D82A}">
                    <a16:rowId xmlns:a16="http://schemas.microsoft.com/office/drawing/2014/main" val="445489151"/>
                  </a:ext>
                </a:extLst>
              </a:tr>
              <a:tr h="682143">
                <a:tc gridSpan="2">
                  <a:txBody>
                    <a:bodyPr/>
                    <a:lstStyle/>
                    <a:p>
                      <a:pPr algn="ctr"/>
                      <a:r>
                        <a:rPr lang="ru-RU" sz="1800" kern="1200" dirty="0" smtClean="0">
                          <a:effectLst/>
                        </a:rPr>
                        <a:t>1. Участник закупки должен быть членом СРО в области строительства, реконструкции, капремонта объектов капитального строительства.</a:t>
                      </a:r>
                      <a:endParaRPr lang="ru-RU" sz="1800" dirty="0"/>
                    </a:p>
                  </a:txBody>
                  <a:tcPr/>
                </a:tc>
                <a:tc hMerge="1">
                  <a:txBody>
                    <a:bodyPr/>
                    <a:lstStyle/>
                    <a:p>
                      <a:endParaRPr lang="ru-RU" dirty="0"/>
                    </a:p>
                  </a:txBody>
                  <a:tcPr/>
                </a:tc>
                <a:extLst>
                  <a:ext uri="{0D108BD9-81ED-4DB2-BD59-A6C34878D82A}">
                    <a16:rowId xmlns:a16="http://schemas.microsoft.com/office/drawing/2014/main" val="1349748751"/>
                  </a:ext>
                </a:extLst>
              </a:tr>
              <a:tr h="2165064">
                <a:tc gridSpan="2">
                  <a:txBody>
                    <a:bodyPr/>
                    <a:lstStyle/>
                    <a:p>
                      <a:pPr algn="ctr"/>
                      <a:r>
                        <a:rPr lang="ru-RU" sz="1800" kern="1200" dirty="0" smtClean="0">
                          <a:effectLst/>
                        </a:rPr>
                        <a:t>2. Участник закупки — член СРО должен иметь </a:t>
                      </a:r>
                      <a:r>
                        <a:rPr lang="ru-RU" sz="1800" kern="1200" dirty="0" smtClean="0">
                          <a:solidFill>
                            <a:schemeClr val="dk1"/>
                          </a:solidFill>
                          <a:effectLst/>
                          <a:latin typeface="+mn-lt"/>
                          <a:ea typeface="+mn-ea"/>
                          <a:cs typeface="+mn-cs"/>
                        </a:rPr>
                        <a:t>право выполнять работы в отношении следующих объектов (</a:t>
                      </a:r>
                      <a:r>
                        <a:rPr lang="ru-RU" sz="1800" i="1" kern="1200" dirty="0" smtClean="0">
                          <a:solidFill>
                            <a:schemeClr val="dk1"/>
                          </a:solidFill>
                          <a:effectLst/>
                          <a:latin typeface="+mn-lt"/>
                          <a:ea typeface="+mn-ea"/>
                          <a:cs typeface="+mn-cs"/>
                        </a:rPr>
                        <a:t>выберите пункт, в зависимости от типа объекта</a:t>
                      </a:r>
                      <a:r>
                        <a:rPr lang="ru-RU" sz="1800" kern="1200" dirty="0" smtClean="0">
                          <a:solidFill>
                            <a:schemeClr val="dk1"/>
                          </a:solidFill>
                          <a:effectLst/>
                          <a:latin typeface="+mn-lt"/>
                          <a:ea typeface="+mn-ea"/>
                          <a:cs typeface="+mn-cs"/>
                        </a:rPr>
                        <a:t>):</a:t>
                      </a:r>
                      <a:br>
                        <a:rPr lang="ru-RU" sz="1800" kern="1200" dirty="0" smtClean="0">
                          <a:solidFill>
                            <a:schemeClr val="dk1"/>
                          </a:solidFill>
                          <a:effectLst/>
                          <a:latin typeface="+mn-lt"/>
                          <a:ea typeface="+mn-ea"/>
                          <a:cs typeface="+mn-cs"/>
                        </a:rPr>
                      </a:br>
                      <a:r>
                        <a:rPr lang="ru-RU" sz="1800" kern="1200" dirty="0" smtClean="0">
                          <a:solidFill>
                            <a:schemeClr val="dk1"/>
                          </a:solidFill>
                          <a:effectLst/>
                          <a:latin typeface="+mn-lt"/>
                          <a:ea typeface="+mn-ea"/>
                          <a:cs typeface="+mn-cs"/>
                        </a:rPr>
                        <a:t>   а) объектов капитального строительства (кроме особо опасных, технически сложных и уникальных объектов, а также объектов использования </a:t>
                      </a:r>
                      <a:r>
                        <a:rPr lang="ru-RU" sz="1800" kern="1200" dirty="0" smtClean="0">
                          <a:effectLst/>
                        </a:rPr>
                        <a:t>атомной энергии);</a:t>
                      </a:r>
                      <a:br>
                        <a:rPr lang="ru-RU" sz="1800" kern="1200" dirty="0" smtClean="0">
                          <a:effectLst/>
                        </a:rPr>
                      </a:br>
                      <a:r>
                        <a:rPr lang="ru-RU" sz="1800" kern="1200" dirty="0" smtClean="0">
                          <a:effectLst/>
                        </a:rPr>
                        <a:t>   б) особо опасных, технических сложных и уникальных объектов капитального строительства (кроме объектов использования атомной энергии);</a:t>
                      </a:r>
                      <a:br>
                        <a:rPr lang="ru-RU" sz="1800" kern="1200" dirty="0" smtClean="0">
                          <a:effectLst/>
                        </a:rPr>
                      </a:br>
                      <a:r>
                        <a:rPr lang="ru-RU" sz="1800" kern="1200" dirty="0" smtClean="0">
                          <a:effectLst/>
                        </a:rPr>
                        <a:t>   в) объектов использования атомной энергии</a:t>
                      </a:r>
                      <a:endParaRPr lang="ru-RU" sz="1800" dirty="0"/>
                    </a:p>
                  </a:txBody>
                  <a:tcPr/>
                </a:tc>
                <a:tc hMerge="1">
                  <a:txBody>
                    <a:bodyPr/>
                    <a:lstStyle/>
                    <a:p>
                      <a:endParaRPr lang="ru-RU" dirty="0"/>
                    </a:p>
                  </a:txBody>
                  <a:tcPr/>
                </a:tc>
                <a:extLst>
                  <a:ext uri="{0D108BD9-81ED-4DB2-BD59-A6C34878D82A}">
                    <a16:rowId xmlns:a16="http://schemas.microsoft.com/office/drawing/2014/main" val="3157243603"/>
                  </a:ext>
                </a:extLst>
              </a:tr>
              <a:tr h="955973">
                <a:tc>
                  <a:txBody>
                    <a:bodyPr/>
                    <a:lstStyle/>
                    <a:p>
                      <a:r>
                        <a:rPr lang="ru-RU" sz="1800" dirty="0" smtClean="0"/>
                        <a:t>3. Саморегулируемая организация, в которой состоит участник закупки, должна иметь компенсационный фонд обеспечения договорных обязательств (КФ ОДО)</a:t>
                      </a:r>
                      <a:endParaRPr lang="ru-RU"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3. Саморегулируемая организация, в которой состоит участник закупки, должна иметь фонда возмещения вреда (КФ ВВ)</a:t>
                      </a:r>
                    </a:p>
                  </a:txBody>
                  <a:tcPr/>
                </a:tc>
                <a:extLst>
                  <a:ext uri="{0D108BD9-81ED-4DB2-BD59-A6C34878D82A}">
                    <a16:rowId xmlns:a16="http://schemas.microsoft.com/office/drawing/2014/main" val="2301976824"/>
                  </a:ext>
                </a:extLst>
              </a:tr>
              <a:tr h="1275311">
                <a:tc>
                  <a:txBody>
                    <a:bodyPr/>
                    <a:lstStyle/>
                    <a:p>
                      <a:r>
                        <a:rPr lang="ru-RU" sz="1800" dirty="0" smtClean="0"/>
                        <a:t>4. </a:t>
                      </a:r>
                      <a:r>
                        <a:rPr lang="ru-RU" sz="1800" kern="1200" dirty="0" smtClean="0">
                          <a:effectLst/>
                        </a:rPr>
                        <a:t>Совокупный размер обязательств участника закупки по договорам, которые заключены по итогам конкурентных закупок, не должен превышать уровень ответственности участника закупки по КФ ОДО</a:t>
                      </a:r>
                      <a:endParaRPr lang="ru-RU"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4. </a:t>
                      </a:r>
                      <a:r>
                        <a:rPr lang="ru-RU" sz="1800" kern="1200" dirty="0" smtClean="0">
                          <a:effectLst/>
                        </a:rPr>
                        <a:t>Цена одного договора не должна превышать уровень ответственности участника закупки по КФ ВВ</a:t>
                      </a:r>
                      <a:endParaRPr lang="ru-RU" sz="1800" dirty="0" smtClean="0"/>
                    </a:p>
                    <a:p>
                      <a:endParaRPr lang="ru-RU" sz="1800" dirty="0"/>
                    </a:p>
                  </a:txBody>
                  <a:tcPr/>
                </a:tc>
                <a:extLst>
                  <a:ext uri="{0D108BD9-81ED-4DB2-BD59-A6C34878D82A}">
                    <a16:rowId xmlns:a16="http://schemas.microsoft.com/office/drawing/2014/main" val="2380607508"/>
                  </a:ext>
                </a:extLst>
              </a:tr>
            </a:tbl>
          </a:graphicData>
        </a:graphic>
      </p:graphicFrame>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7943850" y="214429"/>
            <a:ext cx="2202710"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п. 1</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1 ст. 31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Прямоугольник 7"/>
          <p:cNvSpPr/>
          <p:nvPr/>
        </p:nvSpPr>
        <p:spPr>
          <a:xfrm>
            <a:off x="7943850" y="728378"/>
            <a:ext cx="2202710"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55.8 ГрК</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178180" y="6219825"/>
            <a:ext cx="5867400" cy="461665"/>
          </a:xfrm>
          <a:prstGeom prst="rect">
            <a:avLst/>
          </a:prstGeom>
          <a:solidFill>
            <a:srgbClr val="FF0000">
              <a:alpha val="5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Региональный принцип членства в СРО</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104739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454325" y="415226"/>
            <a:ext cx="10485275" cy="716384"/>
          </a:xfrm>
        </p:spPr>
        <p:txBody>
          <a:bodyPr>
            <a:noAutofit/>
          </a:bodyPr>
          <a:lstStyle/>
          <a:p>
            <a:pPr algn="l"/>
            <a:r>
              <a:rPr lang="ru-RU" sz="3200" dirty="0">
                <a:solidFill>
                  <a:srgbClr val="154676"/>
                </a:solidFill>
                <a:latin typeface="Century" panose="02040604050505020304" pitchFamily="18" charset="0"/>
                <a:ea typeface="Yu Gothic UI Semibold" panose="020B0700000000000000" pitchFamily="34" charset="-128"/>
              </a:rPr>
              <a:t>Контроль СРО за исполнением членами обязательств по Контрактам</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Прямоугольник 1"/>
          <p:cNvSpPr/>
          <p:nvPr/>
        </p:nvSpPr>
        <p:spPr>
          <a:xfrm>
            <a:off x="454325" y="2107881"/>
            <a:ext cx="3390372" cy="3480002"/>
          </a:xfrm>
          <a:prstGeom prst="rect">
            <a:avLst/>
          </a:prstGeom>
          <a:solidFill>
            <a:srgbClr val="15467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Прямоугольник 8"/>
          <p:cNvSpPr/>
          <p:nvPr/>
        </p:nvSpPr>
        <p:spPr>
          <a:xfrm>
            <a:off x="4439690" y="2107881"/>
            <a:ext cx="3390372" cy="3480002"/>
          </a:xfrm>
          <a:prstGeom prst="rect">
            <a:avLst/>
          </a:prstGeom>
          <a:solidFill>
            <a:schemeClr val="accent4">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Контроль за исполнением</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членами обязательств</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по Контрактам</a:t>
            </a:r>
            <a:endParaRPr kumimoji="0" lang="ru-R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a:xfrm>
            <a:off x="8385393" y="2107881"/>
            <a:ext cx="3390372" cy="3480002"/>
          </a:xfrm>
          <a:prstGeom prst="rect">
            <a:avLst/>
          </a:prstGeom>
          <a:solidFill>
            <a:srgbClr val="15467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Контроль совокупного</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размера обязательств</a:t>
            </a:r>
          </a:p>
        </p:txBody>
      </p:sp>
      <p:sp>
        <p:nvSpPr>
          <p:cNvPr id="3" name="Прямоугольник 2"/>
          <p:cNvSpPr/>
          <p:nvPr/>
        </p:nvSpPr>
        <p:spPr>
          <a:xfrm>
            <a:off x="998619" y="3493939"/>
            <a:ext cx="2301784"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Различные </a:t>
            </a:r>
            <a:r>
              <a:rPr kumimoji="0" lang="ru-RU"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цели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проведения</a:t>
            </a:r>
            <a:endParaRPr kumimoji="0" lang="ru-RU"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Прямоугольник 3"/>
          <p:cNvSpPr/>
          <p:nvPr/>
        </p:nvSpPr>
        <p:spPr>
          <a:xfrm>
            <a:off x="4559603" y="4519136"/>
            <a:ext cx="2918436"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контроль в форме проверки, </a:t>
            </a:r>
            <a:r>
              <a:rPr kumimoji="0" lang="ru-RU"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проводимой не </a:t>
            </a:r>
            <a:r>
              <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реже чем один раз в год</a:t>
            </a:r>
          </a:p>
        </p:txBody>
      </p:sp>
      <p:sp>
        <p:nvSpPr>
          <p:cNvPr id="12" name="Прямоугольник 11"/>
          <p:cNvSpPr/>
          <p:nvPr/>
        </p:nvSpPr>
        <p:spPr>
          <a:xfrm>
            <a:off x="4950205" y="2559905"/>
            <a:ext cx="22915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ч.5 ст. 55.13 </a:t>
            </a:r>
            <a:r>
              <a:rPr kumimoji="0" lang="ru-RU"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ГрК</a:t>
            </a:r>
            <a:r>
              <a:rPr kumimoji="0" 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РФ</a:t>
            </a:r>
          </a:p>
        </p:txBody>
      </p:sp>
      <p:sp>
        <p:nvSpPr>
          <p:cNvPr id="17" name="Прямоугольник 16"/>
          <p:cNvSpPr/>
          <p:nvPr/>
        </p:nvSpPr>
        <p:spPr>
          <a:xfrm>
            <a:off x="9048304" y="2559905"/>
            <a:ext cx="21633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ч.4 ст. 55.8 </a:t>
            </a:r>
            <a:r>
              <a:rPr kumimoji="0" lang="ru-RU"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ГрК</a:t>
            </a:r>
            <a:r>
              <a:rPr kumimoji="0" 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РФ</a:t>
            </a:r>
          </a:p>
        </p:txBody>
      </p:sp>
      <p:sp>
        <p:nvSpPr>
          <p:cNvPr id="19" name="Прямоугольник 18"/>
          <p:cNvSpPr/>
          <p:nvPr/>
        </p:nvSpPr>
        <p:spPr>
          <a:xfrm>
            <a:off x="8621361" y="4519136"/>
            <a:ext cx="291843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ежегодные уведомления членом СРО</a:t>
            </a:r>
          </a:p>
        </p:txBody>
      </p:sp>
      <p:sp>
        <p:nvSpPr>
          <p:cNvPr id="20" name="Прямоугольник 19"/>
          <p:cNvSpPr/>
          <p:nvPr/>
        </p:nvSpPr>
        <p:spPr>
          <a:xfrm>
            <a:off x="4648503" y="4429919"/>
            <a:ext cx="163523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Прямоугольник 20"/>
          <p:cNvSpPr/>
          <p:nvPr/>
        </p:nvSpPr>
        <p:spPr>
          <a:xfrm>
            <a:off x="8698742" y="4429919"/>
            <a:ext cx="163523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664868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95579"/>
            <a:ext cx="12560060" cy="7065034"/>
          </a:xfrm>
          <a:prstGeom prst="rect">
            <a:avLst/>
          </a:prstGeom>
        </p:spPr>
      </p:pic>
      <p:sp>
        <p:nvSpPr>
          <p:cNvPr id="9" name="Прямоугольник 8"/>
          <p:cNvSpPr/>
          <p:nvPr/>
        </p:nvSpPr>
        <p:spPr>
          <a:xfrm>
            <a:off x="10090426" y="2184315"/>
            <a:ext cx="1800655" cy="4049486"/>
          </a:xfrm>
          <a:prstGeom prst="rect">
            <a:avLst/>
          </a:prstGeom>
          <a:solidFill>
            <a:srgbClr val="1546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Рисунок 1"/>
          <p:cNvPicPr>
            <a:picLocks noChangeAspect="1"/>
          </p:cNvPicPr>
          <p:nvPr/>
        </p:nvPicPr>
        <p:blipFill rotWithShape="1">
          <a:blip r:embed="rId3"/>
          <a:srcRect l="4604" t="22963" r="25397" b="6720"/>
          <a:stretch/>
        </p:blipFill>
        <p:spPr>
          <a:xfrm>
            <a:off x="219821" y="1197601"/>
            <a:ext cx="9670227" cy="5464172"/>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611297" y="307477"/>
            <a:ext cx="10117845" cy="716384"/>
          </a:xfrm>
        </p:spPr>
        <p:txBody>
          <a:bodyPr>
            <a:noAutofit/>
          </a:bodyPr>
          <a:lstStyle/>
          <a:p>
            <a:pPr algn="l"/>
            <a:r>
              <a:rPr lang="ru-RU" sz="3200" dirty="0">
                <a:solidFill>
                  <a:srgbClr val="154676"/>
                </a:solidFill>
                <a:latin typeface="Century" panose="02040604050505020304" pitchFamily="18" charset="0"/>
                <a:ea typeface="Yu Gothic UI Semibold" panose="020B0700000000000000" pitchFamily="34" charset="-128"/>
              </a:rPr>
              <a:t>Статус специалиста по организации строительства</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325" y="6263345"/>
            <a:ext cx="884169" cy="398428"/>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Прямоугольник 2"/>
          <p:cNvSpPr/>
          <p:nvPr/>
        </p:nvSpPr>
        <p:spPr>
          <a:xfrm>
            <a:off x="219820" y="1199021"/>
            <a:ext cx="1930400" cy="1081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Прямоугольник 3"/>
          <p:cNvSpPr/>
          <p:nvPr/>
        </p:nvSpPr>
        <p:spPr>
          <a:xfrm>
            <a:off x="10090427" y="2408565"/>
            <a:ext cx="1800655" cy="36009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Важно при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исполнении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контракта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(ГИП ОПД–</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ответственный за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организацию</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работ по </a:t>
            </a:r>
            <a:r>
              <a:rPr kumimoji="0" lang="ru-RU" sz="1600" b="1" i="0" u="none" strike="noStrike" kern="1200" cap="none" spc="0" normalizeH="0" baseline="0" noProof="0" dirty="0" err="1">
                <a:ln>
                  <a:noFill/>
                </a:ln>
                <a:solidFill>
                  <a:prstClr val="white"/>
                </a:solidFill>
                <a:effectLst/>
                <a:uLnTx/>
                <a:uFillTx/>
                <a:latin typeface="Calibri"/>
                <a:ea typeface="+mn-ea"/>
                <a:cs typeface="+mn-cs"/>
              </a:rPr>
              <a:t>ПИРам</a:t>
            </a:r>
            <a:endParaRPr kumimoji="0" lang="ru-RU"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(в том числе при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внесении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изменений в</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проект), ГИП ОС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ответственный за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организацию</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строительства</a:t>
            </a:r>
          </a:p>
        </p:txBody>
      </p:sp>
    </p:spTree>
    <p:extLst>
      <p:ext uri="{BB962C8B-B14F-4D97-AF65-F5344CB8AC3E}">
        <p14:creationId xmlns:p14="http://schemas.microsoft.com/office/powerpoint/2010/main" val="31499008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282632"/>
            <a:ext cx="10117845" cy="716384"/>
          </a:xfrm>
        </p:spPr>
        <p:txBody>
          <a:bodyPr>
            <a:noAutofit/>
          </a:bodyPr>
          <a:lstStyle/>
          <a:p>
            <a:pPr algn="l"/>
            <a:r>
              <a:rPr lang="ru-RU" sz="2000" dirty="0">
                <a:solidFill>
                  <a:srgbClr val="154676"/>
                </a:solidFill>
                <a:latin typeface="Century" panose="02040604050505020304" pitchFamily="18" charset="0"/>
                <a:ea typeface="Yu Gothic UI Semibold" panose="020B0700000000000000" pitchFamily="34" charset="-128"/>
              </a:rPr>
              <a:t>Приказом </a:t>
            </a:r>
            <a:r>
              <a:rPr lang="ru-RU" sz="2000" dirty="0" err="1">
                <a:solidFill>
                  <a:srgbClr val="154676"/>
                </a:solidFill>
                <a:latin typeface="Century" panose="02040604050505020304" pitchFamily="18" charset="0"/>
                <a:ea typeface="Yu Gothic UI Semibold" panose="020B0700000000000000" pitchFamily="34" charset="-128"/>
              </a:rPr>
              <a:t>Ростехнадзора</a:t>
            </a:r>
            <a:r>
              <a:rPr lang="ru-RU" sz="2000" dirty="0">
                <a:solidFill>
                  <a:srgbClr val="154676"/>
                </a:solidFill>
                <a:latin typeface="Century" panose="02040604050505020304" pitchFamily="18" charset="0"/>
                <a:ea typeface="Yu Gothic UI Semibold" panose="020B0700000000000000" pitchFamily="34" charset="-128"/>
              </a:rPr>
              <a:t> от 4 марта 2019 года № 86 утверждена новая форма</a:t>
            </a:r>
            <a:br>
              <a:rPr lang="ru-RU" sz="2000" dirty="0">
                <a:solidFill>
                  <a:srgbClr val="154676"/>
                </a:solidFill>
                <a:latin typeface="Century" panose="02040604050505020304" pitchFamily="18" charset="0"/>
                <a:ea typeface="Yu Gothic UI Semibold" panose="020B0700000000000000" pitchFamily="34" charset="-128"/>
              </a:rPr>
            </a:br>
            <a:r>
              <a:rPr lang="ru-RU" sz="2000" dirty="0">
                <a:solidFill>
                  <a:srgbClr val="154676"/>
                </a:solidFill>
                <a:latin typeface="Century" panose="02040604050505020304" pitchFamily="18" charset="0"/>
                <a:ea typeface="Yu Gothic UI Semibold" panose="020B0700000000000000" pitchFamily="34" charset="-128"/>
              </a:rPr>
              <a:t>выписки из реестра членов саморегулируемой организации (СРО).</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Прямоугольник 1"/>
          <p:cNvSpPr/>
          <p:nvPr/>
        </p:nvSpPr>
        <p:spPr>
          <a:xfrm>
            <a:off x="454325" y="1438356"/>
            <a:ext cx="11461904" cy="47089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	Саморегулируемые </a:t>
            </a:r>
            <a:r>
              <a:rPr kumimoji="0" lang="ru-RU" sz="2000" b="1" i="0" u="none" strike="noStrike" kern="1200" cap="none" spc="0" normalizeH="0" baseline="0" noProof="0" dirty="0">
                <a:ln>
                  <a:noFill/>
                </a:ln>
                <a:solidFill>
                  <a:prstClr val="black"/>
                </a:solidFill>
                <a:effectLst/>
                <a:uLnTx/>
                <a:uFillTx/>
                <a:latin typeface="Calibri"/>
                <a:ea typeface="+mn-ea"/>
                <a:cs typeface="+mn-cs"/>
              </a:rPr>
              <a:t>организации с 20 апреля 2019 года обязаны выдавать выписки из реестра членов только по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новой форме.</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Calibri"/>
                <a:ea typeface="+mn-ea"/>
                <a:cs typeface="+mn-cs"/>
              </a:rPr>
              <a:t>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Так</a:t>
            </a:r>
            <a:r>
              <a:rPr kumimoji="0" lang="ru-RU" sz="2000" b="1" i="0" u="none" strike="noStrike" kern="1200" cap="none" spc="0" normalizeH="0" baseline="0" noProof="0" dirty="0">
                <a:ln>
                  <a:noFill/>
                </a:ln>
                <a:solidFill>
                  <a:prstClr val="black"/>
                </a:solidFill>
                <a:effectLst/>
                <a:uLnTx/>
                <a:uFillTx/>
                <a:latin typeface="Calibri"/>
                <a:ea typeface="+mn-ea"/>
                <a:cs typeface="+mn-cs"/>
              </a:rPr>
              <a:t>, новая форма содержит сведения о члене саморегулируемой организации, о наличии у него права, дата, с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которой член </a:t>
            </a:r>
            <a:r>
              <a:rPr kumimoji="0" lang="ru-RU" sz="2000" b="1" i="0" u="none" strike="noStrike" kern="1200" cap="none" spc="0" normalizeH="0" baseline="0" noProof="0" dirty="0">
                <a:ln>
                  <a:noFill/>
                </a:ln>
                <a:solidFill>
                  <a:prstClr val="black"/>
                </a:solidFill>
                <a:effectLst/>
                <a:uLnTx/>
                <a:uFillTx/>
                <a:latin typeface="Calibri"/>
                <a:ea typeface="+mn-ea"/>
                <a:cs typeface="+mn-cs"/>
              </a:rPr>
              <a:t>СРО имеет право осуществлять строительство, реконструкцию, капитальный ремонт и снос по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категориям объекта</a:t>
            </a:r>
            <a:r>
              <a:rPr kumimoji="0" lang="ru-RU" sz="2000" b="1" i="0" u="none" strike="noStrike" kern="1200" cap="none" spc="0" normalizeH="0" baseline="0" noProof="0" dirty="0">
                <a:ln>
                  <a:noFill/>
                </a:ln>
                <a:solidFill>
                  <a:prstClr val="black"/>
                </a:solidFill>
                <a:effectLst/>
                <a:uLnTx/>
                <a:uFillTx/>
                <a:latin typeface="Calibri"/>
                <a:ea typeface="+mn-ea"/>
                <a:cs typeface="+mn-cs"/>
              </a:rPr>
              <a:t>. Также в документе должны быть сведения об уровне ответственности члена СРО. Указываются сведения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о наличии </a:t>
            </a:r>
            <a:r>
              <a:rPr kumimoji="0" lang="ru-RU" sz="2000" b="1" i="0" u="none" strike="noStrike" kern="1200" cap="none" spc="0" normalizeH="0" baseline="0" noProof="0" dirty="0">
                <a:ln>
                  <a:noFill/>
                </a:ln>
                <a:solidFill>
                  <a:prstClr val="black"/>
                </a:solidFill>
                <a:effectLst/>
                <a:uLnTx/>
                <a:uFillTx/>
                <a:latin typeface="Calibri"/>
                <a:ea typeface="+mn-ea"/>
                <a:cs typeface="+mn-cs"/>
              </a:rPr>
              <a:t>права осуществлять строительство, реконструкцию, капитальный ремонт и снос по итогам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конкурентных процедур </a:t>
            </a:r>
            <a:r>
              <a:rPr kumimoji="0" lang="ru-RU" sz="2000" b="1" i="0" u="none" strike="noStrike" kern="1200" cap="none" spc="0" normalizeH="0" baseline="0" noProof="0" dirty="0">
                <a:ln>
                  <a:noFill/>
                </a:ln>
                <a:solidFill>
                  <a:prstClr val="black"/>
                </a:solidFill>
                <a:effectLst/>
                <a:uLnTx/>
                <a:uFillTx/>
                <a:latin typeface="Calibri"/>
                <a:ea typeface="+mn-ea"/>
                <a:cs typeface="+mn-cs"/>
              </a:rPr>
              <a:t>(44-ФЗ, 223-ФЗ, 615-ПП)В случае, если право осуществлять строительство, реконструкцию, капитальный ремонт, снос объектов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капитального строительства </a:t>
            </a:r>
            <a:r>
              <a:rPr kumimoji="0" lang="ru-RU" sz="2000" b="1" i="0" u="none" strike="noStrike" kern="1200" cap="none" spc="0" normalizeH="0" baseline="0" noProof="0" dirty="0">
                <a:ln>
                  <a:noFill/>
                </a:ln>
                <a:solidFill>
                  <a:prstClr val="black"/>
                </a:solidFill>
                <a:effectLst/>
                <a:uLnTx/>
                <a:uFillTx/>
                <a:latin typeface="Calibri"/>
                <a:ea typeface="+mn-ea"/>
                <a:cs typeface="+mn-cs"/>
              </a:rPr>
              <a:t>было приостановлено, сведения об этом должны содержаться в выписке, а также дата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приостановления такого </a:t>
            </a:r>
            <a:r>
              <a:rPr kumimoji="0" lang="ru-RU" sz="2000" b="1" i="0" u="none" strike="noStrike" kern="1200" cap="none" spc="0" normalizeH="0" baseline="0" noProof="0" dirty="0">
                <a:ln>
                  <a:noFill/>
                </a:ln>
                <a:solidFill>
                  <a:prstClr val="black"/>
                </a:solidFill>
                <a:effectLst/>
                <a:uLnTx/>
                <a:uFillTx/>
                <a:latin typeface="Calibri"/>
                <a:ea typeface="+mn-ea"/>
                <a:cs typeface="+mn-cs"/>
              </a:rPr>
              <a:t>права и срок, на который приостановлено такое право</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 Прежняя </a:t>
            </a:r>
            <a:r>
              <a:rPr kumimoji="0" lang="ru-RU" sz="2000" b="1" i="0" u="none" strike="noStrike" kern="1200" cap="none" spc="0" normalizeH="0" baseline="0" noProof="0" dirty="0">
                <a:ln>
                  <a:noFill/>
                </a:ln>
                <a:solidFill>
                  <a:prstClr val="black"/>
                </a:solidFill>
                <a:effectLst/>
                <a:uLnTx/>
                <a:uFillTx/>
                <a:latin typeface="Calibri"/>
                <a:ea typeface="+mn-ea"/>
                <a:cs typeface="+mn-cs"/>
              </a:rPr>
              <a:t>форма (от 16 февраля 2017 г. N 58) утратила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силу.</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Calibri"/>
                <a:ea typeface="+mn-ea"/>
                <a:cs typeface="+mn-cs"/>
              </a:rPr>
              <a:t>	</a:t>
            </a:r>
            <a:endParaRPr kumimoji="0" lang="ru-RU" sz="2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Просим </a:t>
            </a:r>
            <a:r>
              <a:rPr kumimoji="0" lang="ru-RU" sz="2000" b="1" i="0" u="none" strike="noStrike" kern="1200" cap="none" spc="0" normalizeH="0" baseline="0" noProof="0" dirty="0">
                <a:ln>
                  <a:noFill/>
                </a:ln>
                <a:solidFill>
                  <a:prstClr val="black"/>
                </a:solidFill>
                <a:effectLst/>
                <a:uLnTx/>
                <a:uFillTx/>
                <a:latin typeface="Calibri"/>
                <a:ea typeface="+mn-ea"/>
                <a:cs typeface="+mn-cs"/>
              </a:rPr>
              <a:t>учесть данную информацию при формировании конкурсной документации, требований к участникам, заявок </a:t>
            </a: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и их </a:t>
            </a:r>
            <a:r>
              <a:rPr kumimoji="0" lang="ru-RU" sz="2000" b="1" i="0" u="none" strike="noStrike" kern="1200" cap="none" spc="0" normalizeH="0" baseline="0" noProof="0" dirty="0">
                <a:ln>
                  <a:noFill/>
                </a:ln>
                <a:solidFill>
                  <a:prstClr val="black"/>
                </a:solidFill>
                <a:effectLst/>
                <a:uLnTx/>
                <a:uFillTx/>
                <a:latin typeface="Calibri"/>
                <a:ea typeface="+mn-ea"/>
                <a:cs typeface="+mn-cs"/>
              </a:rPr>
              <a:t>оценке.</a:t>
            </a:r>
          </a:p>
        </p:txBody>
      </p:sp>
    </p:spTree>
    <p:extLst>
      <p:ext uri="{BB962C8B-B14F-4D97-AF65-F5344CB8AC3E}">
        <p14:creationId xmlns:p14="http://schemas.microsoft.com/office/powerpoint/2010/main" val="22330412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454325" y="335314"/>
            <a:ext cx="10117845" cy="716384"/>
          </a:xfrm>
        </p:spPr>
        <p:txBody>
          <a:bodyPr>
            <a:noAutofit/>
          </a:bodyPr>
          <a:lstStyle/>
          <a:p>
            <a:pPr algn="l"/>
            <a:r>
              <a:rPr lang="ru-RU" sz="2400" dirty="0">
                <a:solidFill>
                  <a:srgbClr val="154676"/>
                </a:solidFill>
                <a:latin typeface="Century" panose="02040604050505020304" pitchFamily="18" charset="0"/>
                <a:ea typeface="Yu Gothic UI Semibold" panose="020B0700000000000000" pitchFamily="34" charset="-128"/>
              </a:rPr>
              <a:t>Решение о соответствии или о несоответствии заявки требованиям</a:t>
            </a:r>
            <a:br>
              <a:rPr lang="ru-RU" sz="2400" dirty="0">
                <a:solidFill>
                  <a:srgbClr val="154676"/>
                </a:solidFill>
                <a:latin typeface="Century" panose="02040604050505020304" pitchFamily="18" charset="0"/>
                <a:ea typeface="Yu Gothic UI Semibold" panose="020B0700000000000000" pitchFamily="34" charset="-128"/>
              </a:rPr>
            </a:br>
            <a:r>
              <a:rPr lang="ru-RU" sz="2400" dirty="0">
                <a:solidFill>
                  <a:srgbClr val="154676"/>
                </a:solidFill>
                <a:latin typeface="Century" panose="02040604050505020304" pitchFamily="18" charset="0"/>
                <a:ea typeface="Yu Gothic UI Semibold" panose="020B0700000000000000" pitchFamily="34" charset="-128"/>
              </a:rPr>
              <a:t>документации. ПРИМЕР РЕШЕНИЯ КОМИССИИ</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Прямоугольник 2"/>
          <p:cNvSpPr/>
          <p:nvPr/>
        </p:nvSpPr>
        <p:spPr>
          <a:xfrm>
            <a:off x="454325" y="1495652"/>
            <a:ext cx="6340175" cy="4455886"/>
          </a:xfrm>
          <a:prstGeom prst="rect">
            <a:avLst/>
          </a:prstGeom>
          <a:solidFill>
            <a:srgbClr val="154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Не соответствует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требованиям</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На </a:t>
            </a:r>
            <a:r>
              <a:rPr kumimoji="0" lang="ru-RU" sz="1600" b="1" i="0" u="none" strike="noStrike" kern="1200" cap="none" spc="0" normalizeH="0" baseline="0" noProof="0" dirty="0">
                <a:ln>
                  <a:noFill/>
                </a:ln>
                <a:solidFill>
                  <a:prstClr val="white"/>
                </a:solidFill>
                <a:effectLst/>
                <a:uLnTx/>
                <a:uFillTx/>
                <a:latin typeface="Calibri"/>
                <a:ea typeface="+mn-ea"/>
                <a:cs typeface="+mn-cs"/>
              </a:rPr>
              <a:t>основании пункта 1 части 6 статьи 69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Федерального закона </a:t>
            </a:r>
            <a:r>
              <a:rPr kumimoji="0" lang="ru-RU" sz="1600" b="1" i="0" u="none" strike="noStrike" kern="1200" cap="none" spc="0" normalizeH="0" baseline="0" noProof="0" dirty="0">
                <a:ln>
                  <a:noFill/>
                </a:ln>
                <a:solidFill>
                  <a:prstClr val="white"/>
                </a:solidFill>
                <a:effectLst/>
                <a:uLnTx/>
                <a:uFillTx/>
                <a:latin typeface="Calibri"/>
                <a:ea typeface="+mn-ea"/>
                <a:cs typeface="+mn-cs"/>
              </a:rPr>
              <a:t>от 05.04.2013 № 44-ФЗ «О контрактной системе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в сфере </a:t>
            </a:r>
            <a:r>
              <a:rPr kumimoji="0" lang="ru-RU" sz="1600" b="1" i="0" u="none" strike="noStrike" kern="1200" cap="none" spc="0" normalizeH="0" baseline="0" noProof="0" dirty="0">
                <a:ln>
                  <a:noFill/>
                </a:ln>
                <a:solidFill>
                  <a:prstClr val="white"/>
                </a:solidFill>
                <a:effectLst/>
                <a:uLnTx/>
                <a:uFillTx/>
                <a:latin typeface="Calibri"/>
                <a:ea typeface="+mn-ea"/>
                <a:cs typeface="+mn-cs"/>
              </a:rPr>
              <a:t>закупок товаров, работ, услуг для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обеспечения государственных </a:t>
            </a:r>
            <a:r>
              <a:rPr kumimoji="0" lang="ru-RU" sz="1600" b="1" i="0" u="none" strike="noStrike" kern="1200" cap="none" spc="0" normalizeH="0" baseline="0" noProof="0" dirty="0">
                <a:ln>
                  <a:noFill/>
                </a:ln>
                <a:solidFill>
                  <a:prstClr val="white"/>
                </a:solidFill>
                <a:effectLst/>
                <a:uLnTx/>
                <a:uFillTx/>
                <a:latin typeface="Calibri"/>
                <a:ea typeface="+mn-ea"/>
                <a:cs typeface="+mn-cs"/>
              </a:rPr>
              <a:t>и муниципальных нужд»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непредставление документов </a:t>
            </a:r>
            <a:r>
              <a:rPr kumimoji="0" lang="ru-RU" sz="1600" b="1" i="0" u="none" strike="noStrike" kern="1200" cap="none" spc="0" normalizeH="0" baseline="0" noProof="0" dirty="0">
                <a:ln>
                  <a:noFill/>
                </a:ln>
                <a:solidFill>
                  <a:prstClr val="white"/>
                </a:solidFill>
                <a:effectLst/>
                <a:uLnTx/>
                <a:uFillTx/>
                <a:latin typeface="Calibri"/>
                <a:ea typeface="+mn-ea"/>
                <a:cs typeface="+mn-cs"/>
              </a:rPr>
              <a:t>и информации, которые предусмотрены частью11 статьи 24.1, частями 3 или 3.1, 5, 8.2 статьи 66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настоящего Федерального </a:t>
            </a:r>
            <a:r>
              <a:rPr kumimoji="0" lang="ru-RU" sz="1600" b="1" i="0" u="none" strike="noStrike" kern="1200" cap="none" spc="0" normalizeH="0" baseline="0" noProof="0" dirty="0">
                <a:ln>
                  <a:noFill/>
                </a:ln>
                <a:solidFill>
                  <a:prstClr val="white"/>
                </a:solidFill>
                <a:effectLst/>
                <a:uLnTx/>
                <a:uFillTx/>
                <a:latin typeface="Calibri"/>
                <a:ea typeface="+mn-ea"/>
                <a:cs typeface="+mn-cs"/>
              </a:rPr>
              <a:t>закона, несоответствия указанных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документов и </a:t>
            </a:r>
            <a:r>
              <a:rPr kumimoji="0" lang="ru-RU" sz="1600" b="1" i="0" u="none" strike="noStrike" kern="1200" cap="none" spc="0" normalizeH="0" baseline="0" noProof="0" dirty="0">
                <a:ln>
                  <a:noFill/>
                </a:ln>
                <a:solidFill>
                  <a:prstClr val="white"/>
                </a:solidFill>
                <a:effectLst/>
                <a:uLnTx/>
                <a:uFillTx/>
                <a:latin typeface="Calibri"/>
                <a:ea typeface="+mn-ea"/>
                <a:cs typeface="+mn-cs"/>
              </a:rPr>
              <a:t>информации требованиям, установленным документацией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о таком </a:t>
            </a:r>
            <a:r>
              <a:rPr kumimoji="0" lang="ru-RU" sz="1600" b="1" i="0" u="none" strike="noStrike" kern="1200" cap="none" spc="0" normalizeH="0" baseline="0" noProof="0" dirty="0">
                <a:ln>
                  <a:noFill/>
                </a:ln>
                <a:solidFill>
                  <a:prstClr val="white"/>
                </a:solidFill>
                <a:effectLst/>
                <a:uLnTx/>
                <a:uFillTx/>
                <a:latin typeface="Calibri"/>
                <a:ea typeface="+mn-ea"/>
                <a:cs typeface="+mn-cs"/>
              </a:rPr>
              <a:t>аукционе, наличия в указанных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документах недостоверной </a:t>
            </a:r>
            <a:r>
              <a:rPr kumimoji="0" lang="ru-RU" sz="1600" b="1" i="0" u="none" strike="noStrike" kern="1200" cap="none" spc="0" normalizeH="0" baseline="0" noProof="0" dirty="0">
                <a:ln>
                  <a:noFill/>
                </a:ln>
                <a:solidFill>
                  <a:prstClr val="white"/>
                </a:solidFill>
                <a:effectLst/>
                <a:uLnTx/>
                <a:uFillTx/>
                <a:latin typeface="Calibri"/>
                <a:ea typeface="+mn-ea"/>
                <a:cs typeface="+mn-cs"/>
              </a:rPr>
              <a:t>информации об участнике такого аукциона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на дату </a:t>
            </a:r>
            <a:r>
              <a:rPr kumimoji="0" lang="ru-RU" sz="1600" b="1" i="0" u="none" strike="noStrike" kern="1200" cap="none" spc="0" normalizeH="0" baseline="0" noProof="0" dirty="0">
                <a:ln>
                  <a:noFill/>
                </a:ln>
                <a:solidFill>
                  <a:prstClr val="white"/>
                </a:solidFill>
                <a:effectLst/>
                <a:uLnTx/>
                <a:uFillTx/>
                <a:latin typeface="Calibri"/>
                <a:ea typeface="+mn-ea"/>
                <a:cs typeface="+mn-cs"/>
              </a:rPr>
              <a:t>и время окончания срока подачи заявок на участие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в таком </a:t>
            </a:r>
            <a:r>
              <a:rPr kumimoji="0" lang="ru-RU" sz="1600" b="1" i="0" u="none" strike="noStrike" kern="1200" cap="none" spc="0" normalizeH="0" baseline="0" noProof="0" dirty="0">
                <a:ln>
                  <a:noFill/>
                </a:ln>
                <a:solidFill>
                  <a:prstClr val="white"/>
                </a:solidFill>
                <a:effectLst/>
                <a:uLnTx/>
                <a:uFillTx/>
                <a:latin typeface="Calibri"/>
                <a:ea typeface="+mn-ea"/>
                <a:cs typeface="+mn-cs"/>
              </a:rPr>
              <a:t>аукционе), а именно участник во второй части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заявки предоставил </a:t>
            </a:r>
            <a:r>
              <a:rPr kumimoji="0" lang="ru-RU" sz="1600" b="1" i="0" u="none" strike="noStrike" kern="1200" cap="none" spc="0" normalizeH="0" baseline="0" noProof="0" dirty="0">
                <a:ln>
                  <a:noFill/>
                </a:ln>
                <a:solidFill>
                  <a:prstClr val="white"/>
                </a:solidFill>
                <a:effectLst/>
                <a:uLnTx/>
                <a:uFillTx/>
                <a:latin typeface="Calibri"/>
                <a:ea typeface="+mn-ea"/>
                <a:cs typeface="+mn-cs"/>
              </a:rPr>
              <a:t>выписку из Реестра членов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саморегулируемой организации </a:t>
            </a:r>
            <a:r>
              <a:rPr kumimoji="0" lang="ru-RU" sz="1600" b="1" i="0" u="none" strike="noStrike" kern="1200" cap="none" spc="0" normalizeH="0" baseline="0" noProof="0" dirty="0">
                <a:ln>
                  <a:noFill/>
                </a:ln>
                <a:solidFill>
                  <a:prstClr val="white"/>
                </a:solidFill>
                <a:effectLst/>
                <a:uLnTx/>
                <a:uFillTx/>
                <a:latin typeface="Calibri"/>
                <a:ea typeface="+mn-ea"/>
                <a:cs typeface="+mn-cs"/>
              </a:rPr>
              <a:t>«Союз строительных компаний Урала и Сибири</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 тогда </a:t>
            </a:r>
            <a:r>
              <a:rPr kumimoji="0" lang="ru-RU" sz="1600" b="1" i="0" u="none" strike="noStrike" kern="1200" cap="none" spc="0" normalizeH="0" baseline="0" noProof="0" dirty="0">
                <a:ln>
                  <a:noFill/>
                </a:ln>
                <a:solidFill>
                  <a:prstClr val="white"/>
                </a:solidFill>
                <a:effectLst/>
                <a:uLnTx/>
                <a:uFillTx/>
                <a:latin typeface="Calibri"/>
                <a:ea typeface="+mn-ea"/>
                <a:cs typeface="+mn-cs"/>
              </a:rPr>
              <a:t>как в реестре - https://www.sskural.ru/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отсутствуют сведения </a:t>
            </a:r>
            <a:r>
              <a:rPr kumimoji="0" lang="ru-RU" sz="1600" b="1" i="0" u="none" strike="noStrike" kern="1200" cap="none" spc="0" normalizeH="0" baseline="0" noProof="0" dirty="0">
                <a:ln>
                  <a:noFill/>
                </a:ln>
                <a:solidFill>
                  <a:prstClr val="white"/>
                </a:solidFill>
                <a:effectLst/>
                <a:uLnTx/>
                <a:uFillTx/>
                <a:latin typeface="Calibri"/>
                <a:ea typeface="+mn-ea"/>
                <a:cs typeface="+mn-cs"/>
              </a:rPr>
              <a:t>о членстве …(ИНН …), что не позволяет </a:t>
            </a:r>
            <a:r>
              <a:rPr kumimoji="0" lang="ru-RU" sz="1600" b="1" i="0" u="none" strike="noStrike" kern="1200" cap="none" spc="0" normalizeH="0" baseline="0" noProof="0" dirty="0" smtClean="0">
                <a:ln>
                  <a:noFill/>
                </a:ln>
                <a:solidFill>
                  <a:prstClr val="white"/>
                </a:solidFill>
                <a:effectLst/>
                <a:uLnTx/>
                <a:uFillTx/>
                <a:latin typeface="Calibri"/>
                <a:ea typeface="+mn-ea"/>
                <a:cs typeface="+mn-cs"/>
              </a:rPr>
              <a:t>сделать вывод </a:t>
            </a:r>
            <a:r>
              <a:rPr kumimoji="0" lang="ru-RU" sz="1600" b="1" i="0" u="none" strike="noStrike" kern="1200" cap="none" spc="0" normalizeH="0" baseline="0" noProof="0" dirty="0">
                <a:ln>
                  <a:noFill/>
                </a:ln>
                <a:solidFill>
                  <a:prstClr val="white"/>
                </a:solidFill>
                <a:effectLst/>
                <a:uLnTx/>
                <a:uFillTx/>
                <a:latin typeface="Calibri"/>
                <a:ea typeface="+mn-ea"/>
                <a:cs typeface="+mn-cs"/>
              </a:rPr>
              <a:t>о достоверности предоставленной информации.</a:t>
            </a:r>
          </a:p>
        </p:txBody>
      </p:sp>
      <p:pic>
        <p:nvPicPr>
          <p:cNvPr id="4" name="Рисунок 3"/>
          <p:cNvPicPr>
            <a:picLocks noChangeAspect="1"/>
          </p:cNvPicPr>
          <p:nvPr/>
        </p:nvPicPr>
        <p:blipFill rotWithShape="1">
          <a:blip r:embed="rId4"/>
          <a:srcRect l="58958" t="12037" r="8333" b="33889"/>
          <a:stretch/>
        </p:blipFill>
        <p:spPr>
          <a:xfrm>
            <a:off x="6940637" y="1410727"/>
            <a:ext cx="4974249" cy="4625735"/>
          </a:xfrm>
          <a:prstGeom prst="rect">
            <a:avLst/>
          </a:prstGeom>
        </p:spPr>
      </p:pic>
    </p:spTree>
    <p:extLst>
      <p:ext uri="{BB962C8B-B14F-4D97-AF65-F5344CB8AC3E}">
        <p14:creationId xmlns:p14="http://schemas.microsoft.com/office/powerpoint/2010/main" val="309481711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Размеры КФ ОДО, КФ ВВ</a:t>
            </a:r>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Таблица 4"/>
          <p:cNvGraphicFramePr>
            <a:graphicFrameLocks noGrp="1"/>
          </p:cNvGraphicFramePr>
          <p:nvPr>
            <p:extLst/>
          </p:nvPr>
        </p:nvGraphicFramePr>
        <p:xfrm>
          <a:off x="1021750" y="1320705"/>
          <a:ext cx="10148500" cy="4389120"/>
        </p:xfrm>
        <a:graphic>
          <a:graphicData uri="http://schemas.openxmlformats.org/drawingml/2006/table">
            <a:tbl>
              <a:tblPr firstRow="1" bandRow="1">
                <a:tableStyleId>{BC89EF96-8CEA-46FF-86C4-4CE0E7609802}</a:tableStyleId>
              </a:tblPr>
              <a:tblGrid>
                <a:gridCol w="2537125">
                  <a:extLst>
                    <a:ext uri="{9D8B030D-6E8A-4147-A177-3AD203B41FA5}">
                      <a16:colId xmlns:a16="http://schemas.microsoft.com/office/drawing/2014/main" val="20000"/>
                    </a:ext>
                  </a:extLst>
                </a:gridCol>
                <a:gridCol w="2537125">
                  <a:extLst>
                    <a:ext uri="{9D8B030D-6E8A-4147-A177-3AD203B41FA5}">
                      <a16:colId xmlns:a16="http://schemas.microsoft.com/office/drawing/2014/main" val="20001"/>
                    </a:ext>
                  </a:extLst>
                </a:gridCol>
                <a:gridCol w="2537125">
                  <a:extLst>
                    <a:ext uri="{9D8B030D-6E8A-4147-A177-3AD203B41FA5}">
                      <a16:colId xmlns:a16="http://schemas.microsoft.com/office/drawing/2014/main" val="20002"/>
                    </a:ext>
                  </a:extLst>
                </a:gridCol>
                <a:gridCol w="2537125">
                  <a:extLst>
                    <a:ext uri="{9D8B030D-6E8A-4147-A177-3AD203B41FA5}">
                      <a16:colId xmlns:a16="http://schemas.microsoft.com/office/drawing/2014/main" val="20003"/>
                    </a:ext>
                  </a:extLst>
                </a:gridCol>
              </a:tblGrid>
              <a:tr h="370840">
                <a:tc>
                  <a:txBody>
                    <a:bodyPr/>
                    <a:lstStyle/>
                    <a:p>
                      <a:pPr algn="ctr"/>
                      <a:r>
                        <a:rPr lang="ru-RU" sz="2800" dirty="0" smtClean="0"/>
                        <a:t>Уровень </a:t>
                      </a:r>
                      <a:r>
                        <a:rPr lang="ru-RU" sz="2800" dirty="0" err="1" smtClean="0"/>
                        <a:t>отв-ти</a:t>
                      </a:r>
                      <a:endParaRPr lang="ru-RU" sz="2800" dirty="0"/>
                    </a:p>
                  </a:txBody>
                  <a:tcPr anchor="ctr"/>
                </a:tc>
                <a:tc>
                  <a:txBody>
                    <a:bodyPr/>
                    <a:lstStyle/>
                    <a:p>
                      <a:pPr algn="ctr"/>
                      <a:r>
                        <a:rPr lang="ru-RU" sz="2800" dirty="0" smtClean="0"/>
                        <a:t>1 договор/ </a:t>
                      </a:r>
                      <a:r>
                        <a:rPr lang="ru-RU" sz="2800" dirty="0" err="1" smtClean="0"/>
                        <a:t>пред.размер</a:t>
                      </a:r>
                      <a:r>
                        <a:rPr lang="ru-RU" sz="2800" dirty="0" smtClean="0"/>
                        <a:t> </a:t>
                      </a:r>
                      <a:r>
                        <a:rPr lang="ru-RU" sz="2800" dirty="0" err="1" smtClean="0"/>
                        <a:t>обяз</a:t>
                      </a:r>
                      <a:r>
                        <a:rPr lang="ru-RU" sz="2800" dirty="0" smtClean="0"/>
                        <a:t>-в*</a:t>
                      </a:r>
                      <a:endParaRPr lang="ru-RU" sz="2800" dirty="0"/>
                    </a:p>
                  </a:txBody>
                  <a:tcPr anchor="ctr"/>
                </a:tc>
                <a:tc>
                  <a:txBody>
                    <a:bodyPr/>
                    <a:lstStyle/>
                    <a:p>
                      <a:pPr algn="ctr"/>
                      <a:r>
                        <a:rPr lang="ru-RU" sz="2800" dirty="0" smtClean="0"/>
                        <a:t>Взнос в КФ ВВ</a:t>
                      </a:r>
                      <a:endParaRPr lang="ru-RU" sz="2800" dirty="0"/>
                    </a:p>
                  </a:txBody>
                  <a:tcPr anchor="ctr"/>
                </a:tc>
                <a:tc>
                  <a:txBody>
                    <a:bodyPr/>
                    <a:lstStyle/>
                    <a:p>
                      <a:pPr algn="ctr"/>
                      <a:r>
                        <a:rPr lang="ru-RU" sz="2800" dirty="0" smtClean="0"/>
                        <a:t>Взнос в ФО ДО</a:t>
                      </a:r>
                      <a:endParaRPr lang="ru-RU" sz="2800" dirty="0"/>
                    </a:p>
                  </a:txBody>
                  <a:tcPr anchor="ctr"/>
                </a:tc>
                <a:extLst>
                  <a:ext uri="{0D108BD9-81ED-4DB2-BD59-A6C34878D82A}">
                    <a16:rowId xmlns:a16="http://schemas.microsoft.com/office/drawing/2014/main" val="10000"/>
                  </a:ext>
                </a:extLst>
              </a:tr>
              <a:tr h="370840">
                <a:tc>
                  <a:txBody>
                    <a:bodyPr/>
                    <a:lstStyle/>
                    <a:p>
                      <a:r>
                        <a:rPr lang="ru-RU" sz="2800" dirty="0" smtClean="0"/>
                        <a:t>1</a:t>
                      </a:r>
                      <a:endParaRPr lang="ru-RU" sz="2800" dirty="0"/>
                    </a:p>
                  </a:txBody>
                  <a:tcPr/>
                </a:tc>
                <a:tc>
                  <a:txBody>
                    <a:bodyPr/>
                    <a:lstStyle/>
                    <a:p>
                      <a:r>
                        <a:rPr lang="ru-RU" sz="2800" dirty="0" smtClean="0"/>
                        <a:t>60 </a:t>
                      </a:r>
                      <a:r>
                        <a:rPr lang="ru-RU" sz="2800" dirty="0" err="1" smtClean="0"/>
                        <a:t>млн.руб</a:t>
                      </a:r>
                      <a:r>
                        <a:rPr lang="ru-RU" sz="2800" dirty="0" smtClean="0"/>
                        <a:t>.</a:t>
                      </a:r>
                      <a:endParaRPr lang="ru-RU" sz="2800" dirty="0"/>
                    </a:p>
                  </a:txBody>
                  <a:tcPr/>
                </a:tc>
                <a:tc>
                  <a:txBody>
                    <a:bodyPr/>
                    <a:lstStyle/>
                    <a:p>
                      <a:r>
                        <a:rPr lang="ru-RU" sz="2800" dirty="0" smtClean="0"/>
                        <a:t>100 </a:t>
                      </a:r>
                      <a:r>
                        <a:rPr lang="ru-RU" sz="2800" dirty="0" err="1" smtClean="0"/>
                        <a:t>тыс.руб</a:t>
                      </a:r>
                      <a:r>
                        <a:rPr lang="ru-RU" sz="2800" dirty="0" smtClean="0"/>
                        <a:t>.</a:t>
                      </a:r>
                      <a:endParaRPr lang="ru-RU"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200 </a:t>
                      </a:r>
                      <a:r>
                        <a:rPr lang="ru-RU" sz="2800" dirty="0" err="1" smtClean="0"/>
                        <a:t>тыс.руб</a:t>
                      </a:r>
                      <a:r>
                        <a:rPr lang="ru-RU" sz="2800" dirty="0" smtClean="0"/>
                        <a:t>.</a:t>
                      </a:r>
                    </a:p>
                  </a:txBody>
                  <a:tcPr/>
                </a:tc>
                <a:extLst>
                  <a:ext uri="{0D108BD9-81ED-4DB2-BD59-A6C34878D82A}">
                    <a16:rowId xmlns:a16="http://schemas.microsoft.com/office/drawing/2014/main" val="10001"/>
                  </a:ext>
                </a:extLst>
              </a:tr>
              <a:tr h="370840">
                <a:tc>
                  <a:txBody>
                    <a:bodyPr/>
                    <a:lstStyle/>
                    <a:p>
                      <a:r>
                        <a:rPr lang="ru-RU" sz="2800" dirty="0" smtClean="0"/>
                        <a:t>2</a:t>
                      </a:r>
                      <a:endParaRPr lang="ru-RU" sz="2800" dirty="0"/>
                    </a:p>
                  </a:txBody>
                  <a:tcPr/>
                </a:tc>
                <a:tc>
                  <a:txBody>
                    <a:bodyPr/>
                    <a:lstStyle/>
                    <a:p>
                      <a:r>
                        <a:rPr lang="ru-RU" sz="2800" dirty="0" smtClean="0"/>
                        <a:t>500 </a:t>
                      </a:r>
                      <a:r>
                        <a:rPr lang="ru-RU" sz="2800" dirty="0" err="1" smtClean="0"/>
                        <a:t>млн.руб</a:t>
                      </a:r>
                      <a:r>
                        <a:rPr lang="ru-RU" sz="2800" dirty="0" smtClean="0"/>
                        <a:t>.</a:t>
                      </a:r>
                      <a:endParaRPr lang="ru-RU" sz="2800" dirty="0"/>
                    </a:p>
                  </a:txBody>
                  <a:tcPr/>
                </a:tc>
                <a:tc>
                  <a:txBody>
                    <a:bodyPr/>
                    <a:lstStyle/>
                    <a:p>
                      <a:r>
                        <a:rPr lang="ru-RU" sz="2800" dirty="0" smtClean="0"/>
                        <a:t>500 </a:t>
                      </a:r>
                      <a:r>
                        <a:rPr lang="ru-RU" sz="2800" dirty="0" err="1" smtClean="0"/>
                        <a:t>тыс.руб</a:t>
                      </a:r>
                      <a:r>
                        <a:rPr lang="ru-RU" sz="2800" dirty="0" smtClean="0"/>
                        <a:t>.</a:t>
                      </a:r>
                      <a:endParaRPr lang="ru-RU" sz="2800" dirty="0"/>
                    </a:p>
                  </a:txBody>
                  <a:tcPr/>
                </a:tc>
                <a:tc>
                  <a:txBody>
                    <a:bodyPr/>
                    <a:lstStyle/>
                    <a:p>
                      <a:r>
                        <a:rPr lang="ru-RU" sz="2800" dirty="0" smtClean="0"/>
                        <a:t>2,5 </a:t>
                      </a:r>
                      <a:r>
                        <a:rPr lang="ru-RU" sz="2800" dirty="0" err="1" smtClean="0"/>
                        <a:t>млн.руб</a:t>
                      </a:r>
                      <a:r>
                        <a:rPr lang="ru-RU" sz="2800" dirty="0" smtClean="0"/>
                        <a:t>.</a:t>
                      </a:r>
                      <a:endParaRPr lang="ru-RU" sz="2800" dirty="0"/>
                    </a:p>
                  </a:txBody>
                  <a:tcPr/>
                </a:tc>
                <a:extLst>
                  <a:ext uri="{0D108BD9-81ED-4DB2-BD59-A6C34878D82A}">
                    <a16:rowId xmlns:a16="http://schemas.microsoft.com/office/drawing/2014/main" val="10002"/>
                  </a:ext>
                </a:extLst>
              </a:tr>
              <a:tr h="370840">
                <a:tc>
                  <a:txBody>
                    <a:bodyPr/>
                    <a:lstStyle/>
                    <a:p>
                      <a:r>
                        <a:rPr lang="ru-RU" sz="2800" dirty="0" smtClean="0"/>
                        <a:t>3</a:t>
                      </a:r>
                      <a:endParaRPr lang="ru-RU" sz="2800" dirty="0"/>
                    </a:p>
                  </a:txBody>
                  <a:tcPr/>
                </a:tc>
                <a:tc>
                  <a:txBody>
                    <a:bodyPr/>
                    <a:lstStyle/>
                    <a:p>
                      <a:r>
                        <a:rPr lang="ru-RU" sz="2800" dirty="0" smtClean="0"/>
                        <a:t>3 </a:t>
                      </a:r>
                      <a:r>
                        <a:rPr lang="ru-RU" sz="2800" dirty="0" err="1" smtClean="0"/>
                        <a:t>млрд.руб</a:t>
                      </a:r>
                      <a:r>
                        <a:rPr lang="ru-RU" sz="2800" dirty="0" smtClean="0"/>
                        <a:t>.</a:t>
                      </a:r>
                      <a:endParaRPr lang="ru-RU" sz="2800" dirty="0"/>
                    </a:p>
                  </a:txBody>
                  <a:tcPr/>
                </a:tc>
                <a:tc>
                  <a:txBody>
                    <a:bodyPr/>
                    <a:lstStyle/>
                    <a:p>
                      <a:r>
                        <a:rPr lang="ru-RU" sz="2800" dirty="0" smtClean="0"/>
                        <a:t>1,5 </a:t>
                      </a:r>
                      <a:r>
                        <a:rPr lang="ru-RU" sz="2800" dirty="0" err="1" smtClean="0"/>
                        <a:t>млн.руб</a:t>
                      </a:r>
                      <a:r>
                        <a:rPr lang="ru-RU" sz="2800" dirty="0" smtClean="0"/>
                        <a:t>.</a:t>
                      </a:r>
                      <a:endParaRPr lang="ru-RU" sz="2800" dirty="0"/>
                    </a:p>
                  </a:txBody>
                  <a:tcPr/>
                </a:tc>
                <a:tc>
                  <a:txBody>
                    <a:bodyPr/>
                    <a:lstStyle/>
                    <a:p>
                      <a:r>
                        <a:rPr lang="ru-RU" sz="2800" dirty="0" smtClean="0"/>
                        <a:t>4,5 </a:t>
                      </a:r>
                      <a:r>
                        <a:rPr lang="ru-RU" sz="2800" dirty="0" err="1" smtClean="0"/>
                        <a:t>млн.руб</a:t>
                      </a:r>
                      <a:r>
                        <a:rPr lang="ru-RU" sz="2800" dirty="0" smtClean="0"/>
                        <a:t>.</a:t>
                      </a:r>
                      <a:endParaRPr lang="ru-RU" sz="2800" dirty="0"/>
                    </a:p>
                  </a:txBody>
                  <a:tcPr/>
                </a:tc>
                <a:extLst>
                  <a:ext uri="{0D108BD9-81ED-4DB2-BD59-A6C34878D82A}">
                    <a16:rowId xmlns:a16="http://schemas.microsoft.com/office/drawing/2014/main" val="10003"/>
                  </a:ext>
                </a:extLst>
              </a:tr>
              <a:tr h="370840">
                <a:tc>
                  <a:txBody>
                    <a:bodyPr/>
                    <a:lstStyle/>
                    <a:p>
                      <a:r>
                        <a:rPr lang="ru-RU" sz="2800" dirty="0" smtClean="0"/>
                        <a:t>4</a:t>
                      </a:r>
                      <a:endParaRPr lang="ru-RU" sz="2800" dirty="0"/>
                    </a:p>
                  </a:txBody>
                  <a:tcPr/>
                </a:tc>
                <a:tc>
                  <a:txBody>
                    <a:bodyPr/>
                    <a:lstStyle/>
                    <a:p>
                      <a:r>
                        <a:rPr lang="ru-RU" sz="2800" dirty="0" smtClean="0"/>
                        <a:t>10 </a:t>
                      </a:r>
                      <a:r>
                        <a:rPr lang="ru-RU" sz="2800" dirty="0" err="1" smtClean="0"/>
                        <a:t>млрд.руб</a:t>
                      </a:r>
                      <a:r>
                        <a:rPr lang="ru-RU" sz="2800" dirty="0" smtClean="0"/>
                        <a:t>.</a:t>
                      </a:r>
                      <a:endParaRPr lang="ru-RU" sz="2800" dirty="0"/>
                    </a:p>
                  </a:txBody>
                  <a:tcPr/>
                </a:tc>
                <a:tc>
                  <a:txBody>
                    <a:bodyPr/>
                    <a:lstStyle/>
                    <a:p>
                      <a:r>
                        <a:rPr lang="ru-RU" sz="2800" dirty="0" smtClean="0"/>
                        <a:t>2,5 </a:t>
                      </a:r>
                      <a:r>
                        <a:rPr lang="ru-RU" sz="2800" dirty="0" err="1" smtClean="0"/>
                        <a:t>млн.руб</a:t>
                      </a:r>
                      <a:r>
                        <a:rPr lang="ru-RU" sz="2800" dirty="0" smtClean="0"/>
                        <a:t>.</a:t>
                      </a:r>
                      <a:endParaRPr lang="ru-RU" sz="2800" dirty="0"/>
                    </a:p>
                  </a:txBody>
                  <a:tcPr/>
                </a:tc>
                <a:tc>
                  <a:txBody>
                    <a:bodyPr/>
                    <a:lstStyle/>
                    <a:p>
                      <a:r>
                        <a:rPr lang="ru-RU" sz="2800" dirty="0" smtClean="0"/>
                        <a:t>7 </a:t>
                      </a:r>
                      <a:r>
                        <a:rPr lang="ru-RU" sz="2800" dirty="0" err="1" smtClean="0"/>
                        <a:t>млн.руб</a:t>
                      </a:r>
                      <a:r>
                        <a:rPr lang="ru-RU" sz="2800" dirty="0" smtClean="0"/>
                        <a:t>.</a:t>
                      </a:r>
                      <a:endParaRPr lang="ru-RU" sz="2800" dirty="0"/>
                    </a:p>
                  </a:txBody>
                  <a:tcPr/>
                </a:tc>
                <a:extLst>
                  <a:ext uri="{0D108BD9-81ED-4DB2-BD59-A6C34878D82A}">
                    <a16:rowId xmlns:a16="http://schemas.microsoft.com/office/drawing/2014/main" val="10004"/>
                  </a:ext>
                </a:extLst>
              </a:tr>
              <a:tr h="370840">
                <a:tc>
                  <a:txBody>
                    <a:bodyPr/>
                    <a:lstStyle/>
                    <a:p>
                      <a:r>
                        <a:rPr lang="ru-RU" sz="2800" dirty="0" smtClean="0"/>
                        <a:t>5</a:t>
                      </a:r>
                      <a:endParaRPr lang="ru-RU"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10 </a:t>
                      </a:r>
                      <a:r>
                        <a:rPr lang="ru-RU" sz="2800" dirty="0" err="1" smtClean="0"/>
                        <a:t>млрд.руб</a:t>
                      </a:r>
                      <a:r>
                        <a:rPr lang="ru-RU" sz="2800" dirty="0" smtClean="0"/>
                        <a:t>.</a:t>
                      </a:r>
                      <a:r>
                        <a:rPr lang="ru-RU" sz="2800" baseline="0" dirty="0"/>
                        <a:t> </a:t>
                      </a:r>
                      <a:r>
                        <a:rPr lang="ru-RU" sz="2800" baseline="0" dirty="0" smtClean="0"/>
                        <a:t>и более</a:t>
                      </a:r>
                      <a:endParaRPr lang="ru-RU"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5 </a:t>
                      </a:r>
                      <a:r>
                        <a:rPr lang="ru-RU" sz="2800" dirty="0" err="1" smtClean="0"/>
                        <a:t>млн.руб</a:t>
                      </a:r>
                      <a:r>
                        <a:rPr lang="ru-RU" sz="2800" dirty="0" smtClean="0"/>
                        <a:t>.</a:t>
                      </a:r>
                    </a:p>
                    <a:p>
                      <a:endParaRPr lang="ru-RU"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25 </a:t>
                      </a:r>
                      <a:r>
                        <a:rPr lang="ru-RU" sz="2800" dirty="0" err="1" smtClean="0"/>
                        <a:t>млн.руб</a:t>
                      </a:r>
                      <a:r>
                        <a:rPr lang="ru-RU" sz="2800" dirty="0" smtClean="0"/>
                        <a:t>.</a:t>
                      </a:r>
                    </a:p>
                    <a:p>
                      <a:endParaRPr lang="ru-RU" sz="2800" dirty="0"/>
                    </a:p>
                  </a:txBody>
                  <a:tcPr/>
                </a:tc>
                <a:extLst>
                  <a:ext uri="{0D108BD9-81ED-4DB2-BD59-A6C34878D82A}">
                    <a16:rowId xmlns:a16="http://schemas.microsoft.com/office/drawing/2014/main" val="10005"/>
                  </a:ext>
                </a:extLst>
              </a:tr>
            </a:tbl>
          </a:graphicData>
        </a:graphic>
      </p:graphicFrame>
      <p:sp>
        <p:nvSpPr>
          <p:cNvPr id="6" name="Объект 2"/>
          <p:cNvSpPr txBox="1">
            <a:spLocks/>
          </p:cNvSpPr>
          <p:nvPr/>
        </p:nvSpPr>
        <p:spPr>
          <a:xfrm>
            <a:off x="1618889" y="5762441"/>
            <a:ext cx="11090695" cy="1130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r>
              <a:rPr kumimoji="0" lang="ru-RU" sz="2800" b="1" i="0" u="none" strike="noStrike" kern="1200" cap="none" spc="0" normalizeH="0" baseline="0" noProof="0" dirty="0" smtClean="0">
                <a:ln>
                  <a:noFill/>
                </a:ln>
                <a:solidFill>
                  <a:prstClr val="black"/>
                </a:solidFill>
                <a:effectLst/>
                <a:uLnTx/>
                <a:uFillTx/>
                <a:latin typeface="Calibri"/>
                <a:ea typeface="+mn-ea"/>
                <a:cs typeface="+mn-cs"/>
              </a:rPr>
              <a:t>Необходимо отслеживать в </a:t>
            </a:r>
            <a:r>
              <a:rPr kumimoji="0" lang="ru-RU" sz="2800" b="1" i="0" u="none" strike="noStrike" kern="1200" cap="none" spc="0" normalizeH="0" baseline="0" noProof="0" dirty="0" err="1" smtClean="0">
                <a:ln>
                  <a:noFill/>
                </a:ln>
                <a:solidFill>
                  <a:prstClr val="black"/>
                </a:solidFill>
                <a:effectLst/>
                <a:uLnTx/>
                <a:uFillTx/>
                <a:latin typeface="Calibri"/>
                <a:ea typeface="+mn-ea"/>
                <a:cs typeface="+mn-cs"/>
              </a:rPr>
              <a:t>т.ч</a:t>
            </a:r>
            <a:r>
              <a:rPr kumimoji="0" lang="ru-RU" sz="2800" b="1" i="0" u="none" strike="noStrike" kern="1200" cap="none" spc="0" normalizeH="0" baseline="0" noProof="0" dirty="0" smtClean="0">
                <a:ln>
                  <a:noFill/>
                </a:ln>
                <a:solidFill>
                  <a:prstClr val="black"/>
                </a:solidFill>
                <a:effectLst/>
                <a:uLnTx/>
                <a:uFillTx/>
                <a:latin typeface="Calibri"/>
                <a:ea typeface="+mn-ea"/>
                <a:cs typeface="+mn-cs"/>
              </a:rPr>
              <a:t>. при заключении </a:t>
            </a:r>
            <a:r>
              <a:rPr kumimoji="0" lang="ru-RU" sz="2800" b="1" i="0" u="none" strike="noStrike" kern="1200" cap="none" spc="0" normalizeH="0" baseline="0" noProof="0" dirty="0" err="1" smtClean="0">
                <a:ln>
                  <a:noFill/>
                </a:ln>
                <a:solidFill>
                  <a:prstClr val="black"/>
                </a:solidFill>
                <a:effectLst/>
                <a:uLnTx/>
                <a:uFillTx/>
                <a:latin typeface="Calibri"/>
                <a:ea typeface="+mn-ea"/>
                <a:cs typeface="+mn-cs"/>
              </a:rPr>
              <a:t>доп.соглашения</a:t>
            </a:r>
            <a:endParaRPr kumimoji="0" lang="ru-RU" sz="2800" b="1" i="0" u="none" strike="noStrike" kern="1200" cap="none" spc="0" normalizeH="0" baseline="0" noProof="0" dirty="0" smtClean="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r>
              <a:rPr kumimoji="0" lang="ru-RU" sz="2800" b="1" i="0" u="none" strike="noStrike" kern="1200" cap="none" spc="0" normalizeH="0" baseline="0" noProof="0" dirty="0">
                <a:ln>
                  <a:noFill/>
                </a:ln>
                <a:solidFill>
                  <a:prstClr val="black"/>
                </a:solidFill>
                <a:effectLst/>
                <a:uLnTx/>
                <a:uFillTx/>
                <a:latin typeface="Calibri"/>
                <a:ea typeface="+mn-ea"/>
                <a:cs typeface="+mn-cs"/>
              </a:rPr>
              <a:t>Для чего </a:t>
            </a:r>
            <a:r>
              <a:rPr kumimoji="0" lang="ru-RU" sz="2800" b="1" i="0" u="none" strike="noStrike" kern="1200" cap="none" spc="0" normalizeH="0" baseline="0" noProof="0" dirty="0" smtClean="0">
                <a:ln>
                  <a:noFill/>
                </a:ln>
                <a:solidFill>
                  <a:prstClr val="black"/>
                </a:solidFill>
                <a:effectLst/>
                <a:uLnTx/>
                <a:uFillTx/>
                <a:latin typeface="Calibri"/>
                <a:ea typeface="+mn-ea"/>
                <a:cs typeface="+mn-cs"/>
              </a:rPr>
              <a:t>нужен ФО ДО?</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10652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Размеры КФ ОДО, КФ ВВ</a:t>
            </a:r>
          </a:p>
        </p:txBody>
      </p:sp>
      <p:sp>
        <p:nvSpPr>
          <p:cNvPr id="3" name="Объект 2"/>
          <p:cNvSpPr>
            <a:spLocks noGrp="1"/>
          </p:cNvSpPr>
          <p:nvPr>
            <p:ph idx="1"/>
          </p:nvPr>
        </p:nvSpPr>
        <p:spPr>
          <a:xfrm>
            <a:off x="1676400" y="5745192"/>
            <a:ext cx="10210800" cy="759125"/>
          </a:xfrm>
        </p:spPr>
        <p:txBody>
          <a:bodyPr>
            <a:normAutofit fontScale="92500"/>
          </a:bodyPr>
          <a:lstStyle/>
          <a:p>
            <a:pPr marL="0" indent="0">
              <a:buNone/>
            </a:pPr>
            <a:r>
              <a:rPr lang="ru-RU" b="1" dirty="0" smtClean="0"/>
              <a:t>* Необходимо отслеживать </a:t>
            </a:r>
            <a:r>
              <a:rPr lang="ru-RU" b="1" dirty="0" err="1" smtClean="0"/>
              <a:t>т.ч</a:t>
            </a:r>
            <a:r>
              <a:rPr lang="ru-RU" b="1" dirty="0"/>
              <a:t>. при заключении </a:t>
            </a:r>
            <a:r>
              <a:rPr lang="ru-RU" b="1" dirty="0" err="1" smtClean="0"/>
              <a:t>доп.соглашения</a:t>
            </a:r>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Таблица 4"/>
          <p:cNvGraphicFramePr>
            <a:graphicFrameLocks noGrp="1"/>
          </p:cNvGraphicFramePr>
          <p:nvPr>
            <p:extLst/>
          </p:nvPr>
        </p:nvGraphicFramePr>
        <p:xfrm>
          <a:off x="1021750" y="1648796"/>
          <a:ext cx="10148500" cy="3870960"/>
        </p:xfrm>
        <a:graphic>
          <a:graphicData uri="http://schemas.openxmlformats.org/drawingml/2006/table">
            <a:tbl>
              <a:tblPr firstRow="1" bandRow="1">
                <a:tableStyleId>{BC89EF96-8CEA-46FF-86C4-4CE0E7609802}</a:tableStyleId>
              </a:tblPr>
              <a:tblGrid>
                <a:gridCol w="2537125">
                  <a:extLst>
                    <a:ext uri="{9D8B030D-6E8A-4147-A177-3AD203B41FA5}">
                      <a16:colId xmlns:a16="http://schemas.microsoft.com/office/drawing/2014/main" val="20000"/>
                    </a:ext>
                  </a:extLst>
                </a:gridCol>
                <a:gridCol w="2537125">
                  <a:extLst>
                    <a:ext uri="{9D8B030D-6E8A-4147-A177-3AD203B41FA5}">
                      <a16:colId xmlns:a16="http://schemas.microsoft.com/office/drawing/2014/main" val="20001"/>
                    </a:ext>
                  </a:extLst>
                </a:gridCol>
                <a:gridCol w="2537125">
                  <a:extLst>
                    <a:ext uri="{9D8B030D-6E8A-4147-A177-3AD203B41FA5}">
                      <a16:colId xmlns:a16="http://schemas.microsoft.com/office/drawing/2014/main" val="20002"/>
                    </a:ext>
                  </a:extLst>
                </a:gridCol>
                <a:gridCol w="2537125">
                  <a:extLst>
                    <a:ext uri="{9D8B030D-6E8A-4147-A177-3AD203B41FA5}">
                      <a16:colId xmlns:a16="http://schemas.microsoft.com/office/drawing/2014/main" val="20003"/>
                    </a:ext>
                  </a:extLst>
                </a:gridCol>
              </a:tblGrid>
              <a:tr h="370840">
                <a:tc>
                  <a:txBody>
                    <a:bodyPr/>
                    <a:lstStyle/>
                    <a:p>
                      <a:pPr algn="ctr"/>
                      <a:r>
                        <a:rPr lang="ru-RU" sz="2800" dirty="0" smtClean="0"/>
                        <a:t>Уровень </a:t>
                      </a:r>
                      <a:r>
                        <a:rPr lang="ru-RU" sz="2800" dirty="0" err="1" smtClean="0"/>
                        <a:t>отв-ти</a:t>
                      </a:r>
                      <a:endParaRPr lang="ru-RU" sz="2800" dirty="0"/>
                    </a:p>
                  </a:txBody>
                  <a:tcPr anchor="ctr"/>
                </a:tc>
                <a:tc>
                  <a:txBody>
                    <a:bodyPr/>
                    <a:lstStyle/>
                    <a:p>
                      <a:pPr algn="ctr"/>
                      <a:r>
                        <a:rPr lang="ru-RU" sz="2800" dirty="0" smtClean="0"/>
                        <a:t>1 договор/ </a:t>
                      </a:r>
                      <a:r>
                        <a:rPr lang="ru-RU" sz="2800" dirty="0" err="1" smtClean="0"/>
                        <a:t>пред.размер</a:t>
                      </a:r>
                      <a:r>
                        <a:rPr lang="ru-RU" sz="2800" dirty="0" smtClean="0"/>
                        <a:t> </a:t>
                      </a:r>
                      <a:r>
                        <a:rPr lang="ru-RU" sz="2800" dirty="0" err="1" smtClean="0"/>
                        <a:t>обяз</a:t>
                      </a:r>
                      <a:r>
                        <a:rPr lang="ru-RU" sz="2800" dirty="0" smtClean="0"/>
                        <a:t>-в*</a:t>
                      </a:r>
                      <a:endParaRPr lang="ru-RU" sz="2800" dirty="0"/>
                    </a:p>
                  </a:txBody>
                  <a:tcPr anchor="ctr"/>
                </a:tc>
                <a:tc>
                  <a:txBody>
                    <a:bodyPr/>
                    <a:lstStyle/>
                    <a:p>
                      <a:pPr algn="ctr"/>
                      <a:r>
                        <a:rPr lang="ru-RU" sz="2800" dirty="0" smtClean="0"/>
                        <a:t>Взнос в КФ ВВ</a:t>
                      </a:r>
                      <a:endParaRPr lang="ru-RU" sz="2800" dirty="0"/>
                    </a:p>
                  </a:txBody>
                  <a:tcPr anchor="ctr"/>
                </a:tc>
                <a:tc>
                  <a:txBody>
                    <a:bodyPr/>
                    <a:lstStyle/>
                    <a:p>
                      <a:pPr algn="ctr"/>
                      <a:r>
                        <a:rPr lang="ru-RU" sz="2800" dirty="0" smtClean="0"/>
                        <a:t>Взнос в ФО ДО</a:t>
                      </a:r>
                      <a:endParaRPr lang="ru-RU" sz="2800" dirty="0"/>
                    </a:p>
                  </a:txBody>
                  <a:tcPr anchor="ctr"/>
                </a:tc>
                <a:extLst>
                  <a:ext uri="{0D108BD9-81ED-4DB2-BD59-A6C34878D82A}">
                    <a16:rowId xmlns:a16="http://schemas.microsoft.com/office/drawing/2014/main" val="10000"/>
                  </a:ext>
                </a:extLst>
              </a:tr>
              <a:tr h="370840">
                <a:tc>
                  <a:txBody>
                    <a:bodyPr/>
                    <a:lstStyle/>
                    <a:p>
                      <a:r>
                        <a:rPr lang="ru-RU" sz="2800" dirty="0" smtClean="0"/>
                        <a:t>1</a:t>
                      </a:r>
                      <a:endParaRPr lang="ru-RU" sz="2800" dirty="0"/>
                    </a:p>
                  </a:txBody>
                  <a:tcPr/>
                </a:tc>
                <a:tc>
                  <a:txBody>
                    <a:bodyPr/>
                    <a:lstStyle/>
                    <a:p>
                      <a:r>
                        <a:rPr lang="ru-RU" sz="2800" dirty="0" smtClean="0"/>
                        <a:t>25 </a:t>
                      </a:r>
                      <a:r>
                        <a:rPr lang="ru-RU" sz="2800" dirty="0" err="1" smtClean="0"/>
                        <a:t>млн.руб</a:t>
                      </a:r>
                      <a:r>
                        <a:rPr lang="ru-RU" sz="2800" dirty="0" smtClean="0"/>
                        <a:t>.</a:t>
                      </a:r>
                      <a:endParaRPr lang="ru-RU" sz="2800" dirty="0"/>
                    </a:p>
                  </a:txBody>
                  <a:tcPr/>
                </a:tc>
                <a:tc>
                  <a:txBody>
                    <a:bodyPr/>
                    <a:lstStyle/>
                    <a:p>
                      <a:r>
                        <a:rPr lang="ru-RU" sz="2800" dirty="0" smtClean="0"/>
                        <a:t>50 </a:t>
                      </a:r>
                      <a:r>
                        <a:rPr lang="ru-RU" sz="2800" dirty="0" err="1" smtClean="0"/>
                        <a:t>тыс.руб</a:t>
                      </a:r>
                      <a:r>
                        <a:rPr lang="ru-RU" sz="2800" dirty="0" smtClean="0"/>
                        <a:t>.</a:t>
                      </a:r>
                      <a:endParaRPr lang="ru-RU"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150 </a:t>
                      </a:r>
                      <a:r>
                        <a:rPr lang="ru-RU" sz="2800" dirty="0" err="1" smtClean="0"/>
                        <a:t>тыс.руб</a:t>
                      </a:r>
                      <a:r>
                        <a:rPr lang="ru-RU" sz="2800" dirty="0" smtClean="0"/>
                        <a:t>.</a:t>
                      </a:r>
                    </a:p>
                  </a:txBody>
                  <a:tcPr/>
                </a:tc>
                <a:extLst>
                  <a:ext uri="{0D108BD9-81ED-4DB2-BD59-A6C34878D82A}">
                    <a16:rowId xmlns:a16="http://schemas.microsoft.com/office/drawing/2014/main" val="10001"/>
                  </a:ext>
                </a:extLst>
              </a:tr>
              <a:tr h="370840">
                <a:tc>
                  <a:txBody>
                    <a:bodyPr/>
                    <a:lstStyle/>
                    <a:p>
                      <a:r>
                        <a:rPr lang="ru-RU" sz="2800" dirty="0" smtClean="0"/>
                        <a:t>2</a:t>
                      </a:r>
                      <a:endParaRPr lang="ru-RU" sz="2800" dirty="0"/>
                    </a:p>
                  </a:txBody>
                  <a:tcPr/>
                </a:tc>
                <a:tc>
                  <a:txBody>
                    <a:bodyPr/>
                    <a:lstStyle/>
                    <a:p>
                      <a:r>
                        <a:rPr lang="ru-RU" sz="2800" dirty="0" smtClean="0"/>
                        <a:t>50 </a:t>
                      </a:r>
                      <a:r>
                        <a:rPr lang="ru-RU" sz="2800" dirty="0" err="1" smtClean="0"/>
                        <a:t>млн.руб</a:t>
                      </a:r>
                      <a:r>
                        <a:rPr lang="ru-RU" sz="2800" dirty="0" smtClean="0"/>
                        <a:t>.</a:t>
                      </a:r>
                      <a:endParaRPr lang="ru-RU" sz="2800" dirty="0"/>
                    </a:p>
                  </a:txBody>
                  <a:tcPr/>
                </a:tc>
                <a:tc>
                  <a:txBody>
                    <a:bodyPr/>
                    <a:lstStyle/>
                    <a:p>
                      <a:r>
                        <a:rPr lang="ru-RU" sz="2800" dirty="0" smtClean="0"/>
                        <a:t>150 </a:t>
                      </a:r>
                      <a:r>
                        <a:rPr lang="ru-RU" sz="2800" dirty="0" err="1" smtClean="0"/>
                        <a:t>тыс.руб</a:t>
                      </a:r>
                      <a:r>
                        <a:rPr lang="ru-RU" sz="2800" dirty="0" smtClean="0"/>
                        <a:t>.</a:t>
                      </a:r>
                      <a:endParaRPr lang="ru-RU"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300 </a:t>
                      </a:r>
                      <a:r>
                        <a:rPr lang="ru-RU" sz="2800" dirty="0" err="1" smtClean="0"/>
                        <a:t>тыс.руб</a:t>
                      </a:r>
                      <a:r>
                        <a:rPr lang="ru-RU" sz="2800" dirty="0" smtClean="0"/>
                        <a:t>.</a:t>
                      </a:r>
                    </a:p>
                  </a:txBody>
                  <a:tcPr/>
                </a:tc>
                <a:extLst>
                  <a:ext uri="{0D108BD9-81ED-4DB2-BD59-A6C34878D82A}">
                    <a16:rowId xmlns:a16="http://schemas.microsoft.com/office/drawing/2014/main" val="10002"/>
                  </a:ext>
                </a:extLst>
              </a:tr>
              <a:tr h="370840">
                <a:tc>
                  <a:txBody>
                    <a:bodyPr/>
                    <a:lstStyle/>
                    <a:p>
                      <a:r>
                        <a:rPr lang="ru-RU" sz="2800" dirty="0" smtClean="0"/>
                        <a:t>3</a:t>
                      </a:r>
                      <a:endParaRPr lang="ru-RU" sz="2800" dirty="0"/>
                    </a:p>
                  </a:txBody>
                  <a:tcPr/>
                </a:tc>
                <a:tc>
                  <a:txBody>
                    <a:bodyPr/>
                    <a:lstStyle/>
                    <a:p>
                      <a:r>
                        <a:rPr lang="ru-RU" sz="2800" dirty="0" smtClean="0"/>
                        <a:t>300 </a:t>
                      </a:r>
                      <a:r>
                        <a:rPr lang="ru-RU" sz="2800" dirty="0" err="1" smtClean="0"/>
                        <a:t>млн.руб</a:t>
                      </a:r>
                      <a:r>
                        <a:rPr lang="ru-RU" sz="2800" dirty="0" smtClean="0"/>
                        <a:t>.</a:t>
                      </a:r>
                      <a:endParaRPr lang="ru-RU" sz="2800" dirty="0"/>
                    </a:p>
                  </a:txBody>
                  <a:tcPr/>
                </a:tc>
                <a:tc>
                  <a:txBody>
                    <a:bodyPr/>
                    <a:lstStyle/>
                    <a:p>
                      <a:r>
                        <a:rPr lang="ru-RU" sz="2800" dirty="0" smtClean="0"/>
                        <a:t>500 </a:t>
                      </a:r>
                      <a:r>
                        <a:rPr lang="ru-RU" sz="2800" dirty="0" err="1" smtClean="0"/>
                        <a:t>тыс.руб</a:t>
                      </a:r>
                      <a:r>
                        <a:rPr lang="ru-RU" sz="2800" dirty="0" smtClean="0"/>
                        <a:t>.</a:t>
                      </a:r>
                      <a:endParaRPr lang="ru-RU" sz="2800" dirty="0"/>
                    </a:p>
                  </a:txBody>
                  <a:tcPr/>
                </a:tc>
                <a:tc>
                  <a:txBody>
                    <a:bodyPr/>
                    <a:lstStyle/>
                    <a:p>
                      <a:r>
                        <a:rPr lang="ru-RU" sz="2800" dirty="0" smtClean="0"/>
                        <a:t>2,5 </a:t>
                      </a:r>
                      <a:r>
                        <a:rPr lang="ru-RU" sz="2800" dirty="0" err="1" smtClean="0"/>
                        <a:t>млн.руб</a:t>
                      </a:r>
                      <a:r>
                        <a:rPr lang="ru-RU" sz="2800" dirty="0" smtClean="0"/>
                        <a:t>.</a:t>
                      </a:r>
                      <a:endParaRPr lang="ru-RU" sz="2800" dirty="0"/>
                    </a:p>
                  </a:txBody>
                  <a:tcPr/>
                </a:tc>
                <a:extLst>
                  <a:ext uri="{0D108BD9-81ED-4DB2-BD59-A6C34878D82A}">
                    <a16:rowId xmlns:a16="http://schemas.microsoft.com/office/drawing/2014/main" val="10003"/>
                  </a:ext>
                </a:extLst>
              </a:tr>
              <a:tr h="370840">
                <a:tc>
                  <a:txBody>
                    <a:bodyPr/>
                    <a:lstStyle/>
                    <a:p>
                      <a:r>
                        <a:rPr lang="ru-RU" sz="2800" dirty="0" smtClean="0"/>
                        <a:t>4</a:t>
                      </a:r>
                      <a:endParaRPr lang="ru-RU" sz="2800" dirty="0"/>
                    </a:p>
                  </a:txBody>
                  <a:tcPr/>
                </a:tc>
                <a:tc>
                  <a:txBody>
                    <a:bodyPr/>
                    <a:lstStyle/>
                    <a:p>
                      <a:r>
                        <a:rPr lang="ru-RU" sz="2800" dirty="0" smtClean="0"/>
                        <a:t>300 </a:t>
                      </a:r>
                      <a:r>
                        <a:rPr lang="ru-RU" sz="2800" dirty="0" err="1" smtClean="0"/>
                        <a:t>млн.руб</a:t>
                      </a:r>
                      <a:r>
                        <a:rPr lang="ru-RU" sz="2800" dirty="0" smtClean="0"/>
                        <a:t>. и более</a:t>
                      </a:r>
                      <a:endParaRPr lang="ru-RU" sz="2800" dirty="0"/>
                    </a:p>
                  </a:txBody>
                  <a:tcPr/>
                </a:tc>
                <a:tc>
                  <a:txBody>
                    <a:bodyPr/>
                    <a:lstStyle/>
                    <a:p>
                      <a:r>
                        <a:rPr lang="ru-RU" sz="2800" dirty="0" smtClean="0"/>
                        <a:t>1 </a:t>
                      </a:r>
                      <a:r>
                        <a:rPr lang="ru-RU" sz="2800" dirty="0" err="1" smtClean="0"/>
                        <a:t>млн.руб</a:t>
                      </a:r>
                      <a:endParaRPr lang="ru-RU" sz="2800" dirty="0"/>
                    </a:p>
                  </a:txBody>
                  <a:tcPr/>
                </a:tc>
                <a:tc>
                  <a:txBody>
                    <a:bodyPr/>
                    <a:lstStyle/>
                    <a:p>
                      <a:r>
                        <a:rPr lang="ru-RU" sz="2800" dirty="0" smtClean="0"/>
                        <a:t>3,5 </a:t>
                      </a:r>
                      <a:r>
                        <a:rPr lang="ru-RU" sz="2800" dirty="0" err="1" smtClean="0"/>
                        <a:t>млн.руб</a:t>
                      </a:r>
                      <a:r>
                        <a:rPr lang="ru-RU" sz="2800" dirty="0" smtClean="0"/>
                        <a:t>.</a:t>
                      </a:r>
                      <a:endParaRPr lang="ru-RU" sz="28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82580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5735" y="422695"/>
            <a:ext cx="8638880" cy="974695"/>
          </a:xfrm>
        </p:spPr>
        <p:txBody>
          <a:bodyPr>
            <a:normAutofit/>
          </a:bodyPr>
          <a:lstStyle/>
          <a:p>
            <a:r>
              <a:rPr lang="ru-RU" sz="2800" dirty="0"/>
              <a:t>Статья 16 в следующей редакции</a:t>
            </a:r>
          </a:p>
        </p:txBody>
      </p:sp>
      <p:sp>
        <p:nvSpPr>
          <p:cNvPr id="3" name="Объект 2"/>
          <p:cNvSpPr>
            <a:spLocks noGrp="1"/>
          </p:cNvSpPr>
          <p:nvPr>
            <p:ph idx="1"/>
          </p:nvPr>
        </p:nvSpPr>
        <p:spPr/>
        <p:txBody>
          <a:bodyPr/>
          <a:lstStyle/>
          <a:p>
            <a:r>
              <a:rPr lang="ru-RU" sz="3600" dirty="0"/>
              <a:t>Планирование закупок осуществляется посредством формирования, утверждения и ведения </a:t>
            </a:r>
            <a:r>
              <a:rPr lang="ru-RU" sz="3600" dirty="0">
                <a:solidFill>
                  <a:srgbClr val="FF0000"/>
                </a:solidFill>
              </a:rPr>
              <a:t>планов-графиков</a:t>
            </a:r>
            <a:r>
              <a:rPr lang="ru-RU" sz="3600" dirty="0" smtClean="0"/>
              <a:t>.</a:t>
            </a:r>
          </a:p>
          <a:p>
            <a:r>
              <a:rPr lang="ru-RU" sz="3600" dirty="0" smtClean="0"/>
              <a:t> </a:t>
            </a:r>
            <a:r>
              <a:rPr lang="ru-RU" sz="3600" dirty="0"/>
              <a:t>Закупки, не предусмотренные планами-графиками, не могут быть осуществлены</a:t>
            </a:r>
            <a:r>
              <a:rPr lang="ru-RU" sz="3600" dirty="0" smtClean="0"/>
              <a:t>.</a:t>
            </a:r>
          </a:p>
          <a:p>
            <a:endParaRPr lang="ru-RU" dirty="0"/>
          </a:p>
          <a:p>
            <a:r>
              <a:rPr lang="ru-RU" sz="4800" b="1" dirty="0" smtClean="0">
                <a:solidFill>
                  <a:srgbClr val="FF0000"/>
                </a:solidFill>
              </a:rPr>
              <a:t>ПЛАН ЗАКУПОК ОТМЕНЕН!!!</a:t>
            </a:r>
            <a:endParaRPr lang="ru-RU" sz="4800" b="1" dirty="0">
              <a:solidFill>
                <a:srgbClr val="FF0000"/>
              </a:solidFill>
            </a:endParaRPr>
          </a:p>
          <a:p>
            <a:endParaRPr lang="ru-RU" dirty="0"/>
          </a:p>
        </p:txBody>
      </p:sp>
      <p:sp>
        <p:nvSpPr>
          <p:cNvPr id="4" name="Номер слайда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entur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dirty="0">
              <a:ln>
                <a:noFill/>
              </a:ln>
              <a:solidFill>
                <a:prstClr val="black">
                  <a:tint val="75000"/>
                </a:prstClr>
              </a:solidFill>
              <a:effectLst/>
              <a:uLnTx/>
              <a:uFillTx/>
              <a:latin typeface="Century"/>
              <a:ea typeface="+mn-ea"/>
              <a:cs typeface="+mn-cs"/>
            </a:endParaRPr>
          </a:p>
        </p:txBody>
      </p:sp>
    </p:spTree>
    <p:extLst>
      <p:ext uri="{BB962C8B-B14F-4D97-AF65-F5344CB8AC3E}">
        <p14:creationId xmlns:p14="http://schemas.microsoft.com/office/powerpoint/2010/main" val="7254110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СРО Изыскания + Проектирование?</a:t>
            </a:r>
            <a:endParaRPr lang="ru-RU" dirty="0"/>
          </a:p>
        </p:txBody>
      </p:sp>
      <p:sp>
        <p:nvSpPr>
          <p:cNvPr id="3" name="Объект 2"/>
          <p:cNvSpPr>
            <a:spLocks noGrp="1"/>
          </p:cNvSpPr>
          <p:nvPr>
            <p:ph idx="1"/>
          </p:nvPr>
        </p:nvSpPr>
        <p:spPr>
          <a:xfrm>
            <a:off x="838200" y="1825625"/>
            <a:ext cx="9096375" cy="1851025"/>
          </a:xfrm>
        </p:spPr>
        <p:txBody>
          <a:bodyPr>
            <a:normAutofit lnSpcReduction="10000"/>
          </a:bodyPr>
          <a:lstStyle/>
          <a:p>
            <a:r>
              <a:rPr lang="ru-RU" dirty="0"/>
              <a:t>&lt;Письмо&gt; Минстроя России от 30.01.2018 N </a:t>
            </a:r>
            <a:r>
              <a:rPr lang="ru-RU" dirty="0" smtClean="0"/>
              <a:t>2890-ХМ/08 &lt;О </a:t>
            </a:r>
            <a:r>
              <a:rPr lang="ru-RU" dirty="0"/>
              <a:t>необходимости членства в двух саморегулируемых организациях - в области инженерных изысканий и в области архитектурно-строительного проектирования</a:t>
            </a:r>
            <a:r>
              <a:rPr lang="ru-RU" dirty="0" smtClean="0"/>
              <a:t>&gt; - требуется 2 СРО</a:t>
            </a:r>
            <a:endParaRPr lang="ru-RU" dirty="0"/>
          </a:p>
          <a:p>
            <a:endParaRPr lang="ru-RU" b="1"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Объект 2"/>
          <p:cNvSpPr txBox="1">
            <a:spLocks/>
          </p:cNvSpPr>
          <p:nvPr/>
        </p:nvSpPr>
        <p:spPr>
          <a:xfrm>
            <a:off x="3505200" y="4000023"/>
            <a:ext cx="8258175" cy="24336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a:ln>
                  <a:noFill/>
                </a:ln>
                <a:solidFill>
                  <a:prstClr val="black"/>
                </a:solidFill>
                <a:effectLst/>
                <a:uLnTx/>
                <a:uFillTx/>
                <a:latin typeface="Calibri"/>
                <a:ea typeface="+mn-ea"/>
                <a:cs typeface="+mn-cs"/>
              </a:rPr>
              <a:t>&lt;Письмо&gt; ФАС России от 21.03.2018 № РП/19009/18 «О рассмотрении обращения</a:t>
            </a:r>
            <a:r>
              <a:rPr kumimoji="0" lang="ru-RU" sz="2800" b="0" i="0" u="none" strike="noStrike" kern="1200" cap="none" spc="0" normalizeH="0" baseline="0" noProof="0" dirty="0" smtClean="0">
                <a:ln>
                  <a:noFill/>
                </a:ln>
                <a:solidFill>
                  <a:prstClr val="black"/>
                </a:solidFill>
                <a:effectLst/>
                <a:uLnTx/>
                <a:uFillTx/>
                <a:latin typeface="Calibri"/>
                <a:ea typeface="+mn-ea"/>
                <a:cs typeface="+mn-cs"/>
              </a:rPr>
              <a:t>»</a:t>
            </a:r>
            <a:br>
              <a:rPr kumimoji="0" lang="ru-RU" sz="2800" b="0" i="0" u="none" strike="noStrike" kern="1200" cap="none" spc="0" normalizeH="0" baseline="0" noProof="0" dirty="0" smtClean="0">
                <a:ln>
                  <a:noFill/>
                </a:ln>
                <a:solidFill>
                  <a:prstClr val="black"/>
                </a:solidFill>
                <a:effectLst/>
                <a:uLnTx/>
                <a:uFillTx/>
                <a:latin typeface="Calibri"/>
                <a:ea typeface="+mn-ea"/>
                <a:cs typeface="+mn-cs"/>
              </a:rPr>
            </a:br>
            <a:r>
              <a:rPr kumimoji="0" lang="ru-RU" sz="2800" b="0" i="0" u="none" strike="noStrike" kern="1200" cap="none" spc="0" normalizeH="0" baseline="0" noProof="0" dirty="0" smtClean="0">
                <a:ln>
                  <a:noFill/>
                </a:ln>
                <a:solidFill>
                  <a:prstClr val="black"/>
                </a:solidFill>
                <a:effectLst/>
                <a:uLnTx/>
                <a:uFillTx/>
                <a:latin typeface="Calibri"/>
                <a:ea typeface="+mn-ea"/>
                <a:cs typeface="+mn-cs"/>
              </a:rPr>
              <a:t>«Установление в документации о закупке требований к участникам закупки о наличии членства в СРО области архитектурно-строительного проектирования и членства в СРО в области инженерных изысканий может привести к ограничению участников </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ÐÐ°ÑÑÐ¸Ð½ÐºÐ¸ Ð¿Ð¾ Ð·Ð°Ð¿ÑÐ¾ÑÑ Ð¿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26" y="1137760"/>
            <a:ext cx="2616198" cy="2616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Ð¸ÐºÐ¾Ð½ÐºÐ° Ð¼Ð¸Ð½Ñ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6274"/>
            <a:ext cx="3505200" cy="350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3140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СРО на строительный контроль (СК)?</a:t>
            </a:r>
            <a:endParaRPr lang="ru-RU" dirty="0"/>
          </a:p>
        </p:txBody>
      </p:sp>
      <p:graphicFrame>
        <p:nvGraphicFramePr>
          <p:cNvPr id="6" name="Объект 5"/>
          <p:cNvGraphicFramePr>
            <a:graphicFrameLocks noGrp="1"/>
          </p:cNvGraphicFramePr>
          <p:nvPr>
            <p:ph idx="1"/>
            <p:extLst/>
          </p:nvPr>
        </p:nvGraphicFramePr>
        <p:xfrm>
          <a:off x="838200" y="1673225"/>
          <a:ext cx="73056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50" name="Picture 2" descr="ÐÐ°ÑÑÐ¸Ð½ÐºÐ¸ Ð¿Ð¾ Ð·Ð°Ð¿ÑÐ¾ÑÑ Ð¿Ð»ÑÑ"/>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9050" y="1807369"/>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371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Двойная волна 4"/>
          <p:cNvSpPr/>
          <p:nvPr/>
        </p:nvSpPr>
        <p:spPr>
          <a:xfrm>
            <a:off x="742950" y="1325563"/>
            <a:ext cx="10982325" cy="5192713"/>
          </a:xfrm>
          <a:prstGeom prst="doubleWave">
            <a:avLst/>
          </a:prstGeom>
          <a:solidFill>
            <a:schemeClr val="accent1">
              <a:lumMod val="20000"/>
              <a:lumOff val="8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Заголовок 1"/>
          <p:cNvSpPr>
            <a:spLocks noGrp="1"/>
          </p:cNvSpPr>
          <p:nvPr>
            <p:ph type="title"/>
          </p:nvPr>
        </p:nvSpPr>
        <p:spPr>
          <a:xfrm>
            <a:off x="742950" y="0"/>
            <a:ext cx="9563100" cy="1325563"/>
          </a:xfrm>
        </p:spPr>
        <p:txBody>
          <a:bodyPr>
            <a:normAutofit fontScale="90000"/>
          </a:bodyPr>
          <a:lstStyle/>
          <a:p>
            <a:r>
              <a:rPr lang="ru-RU" sz="3100" dirty="0"/>
              <a:t>&lt;Письмо&gt; Минстроя России от 05.09.2017 N 31723-ТБ/02</a:t>
            </a:r>
            <a:br>
              <a:rPr lang="ru-RU" sz="3100" dirty="0"/>
            </a:br>
            <a:r>
              <a:rPr lang="ru-RU" sz="3100" dirty="0"/>
              <a:t>&lt;О требованиях к членам саморегулируемых организаций</a:t>
            </a:r>
            <a:r>
              <a:rPr lang="ru-RU" sz="3100" dirty="0" smtClean="0"/>
              <a:t>&gt;</a:t>
            </a:r>
            <a:endParaRPr lang="ru-RU" dirty="0"/>
          </a:p>
        </p:txBody>
      </p:sp>
      <p:sp>
        <p:nvSpPr>
          <p:cNvPr id="3" name="Объект 2"/>
          <p:cNvSpPr>
            <a:spLocks noGrp="1"/>
          </p:cNvSpPr>
          <p:nvPr>
            <p:ph idx="1"/>
          </p:nvPr>
        </p:nvSpPr>
        <p:spPr>
          <a:xfrm>
            <a:off x="1047750" y="1692275"/>
            <a:ext cx="10515600" cy="4351338"/>
          </a:xfrm>
        </p:spPr>
        <p:txBody>
          <a:bodyPr/>
          <a:lstStyle/>
          <a:p>
            <a:pPr marL="0" indent="0">
              <a:buNone/>
            </a:pPr>
            <a:endParaRPr lang="ru-RU" dirty="0" smtClean="0"/>
          </a:p>
          <a:p>
            <a:pPr marL="0" indent="0">
              <a:buNone/>
            </a:pPr>
            <a:r>
              <a:rPr lang="ru-RU" dirty="0" smtClean="0"/>
              <a:t>Из </a:t>
            </a:r>
            <a:r>
              <a:rPr lang="ru-RU" dirty="0"/>
              <a:t>совокупности указанных норм следует, что лицо, выполняющее функции технического заказчика, в том числе проведение строительного контроля, с 1 июля 2017 года должно быть членом саморегулируемых организаций соответствующих видов либо саморегулируемой организации, к сфере деятельности которой относится часть таких функций. При выполнении только функции строительного контроля такому лицу требуется членство в саморегулируемой организации, основанной на членстве лиц, осуществляющих строительство.</a:t>
            </a:r>
          </a:p>
          <a:p>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3108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СРО на строительный контроль?</a:t>
            </a:r>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100" name="Picture 4" descr="Ð¸ÐºÐ¾Ð½ÐºÐ° Ð¼Ð¸Ð½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199"/>
            <a:ext cx="4876800" cy="4876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Объект 5"/>
          <p:cNvGraphicFramePr>
            <a:graphicFrameLocks noGrp="1"/>
          </p:cNvGraphicFramePr>
          <p:nvPr>
            <p:ph idx="1"/>
            <p:extLst/>
          </p:nvPr>
        </p:nvGraphicFramePr>
        <p:xfrm>
          <a:off x="4533900" y="1731724"/>
          <a:ext cx="730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рямоугольник 4"/>
          <p:cNvSpPr/>
          <p:nvPr/>
        </p:nvSpPr>
        <p:spPr>
          <a:xfrm>
            <a:off x="1800226" y="6075144"/>
            <a:ext cx="8534400" cy="646331"/>
          </a:xfrm>
          <a:prstGeom prst="rect">
            <a:avLst/>
          </a:prstGeom>
          <a:solidFill>
            <a:schemeClr val="accent1">
              <a:lumMod val="20000"/>
              <a:lumOff val="80000"/>
            </a:schemeClr>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uLnTx/>
                <a:uFillTx/>
                <a:latin typeface="TimesNewRomanPS-BoldMT"/>
                <a:ea typeface="+mn-ea"/>
                <a:cs typeface="+mn-cs"/>
              </a:rPr>
              <a:t>Ростехнадзор</a:t>
            </a:r>
            <a:r>
              <a:rPr kumimoji="0" lang="ru-RU" sz="1800" b="1" i="0" u="none" strike="noStrike" kern="1200" cap="none" spc="0" normalizeH="0" baseline="0" noProof="0" dirty="0">
                <a:ln>
                  <a:noFill/>
                </a:ln>
                <a:solidFill>
                  <a:prstClr val="black"/>
                </a:solidFill>
                <a:effectLst/>
                <a:uLnTx/>
                <a:uFillTx/>
                <a:latin typeface="TimesNewRomanPS-BoldMT"/>
                <a:ea typeface="+mn-ea"/>
                <a:cs typeface="+mn-cs"/>
              </a:rPr>
              <a:t>: с 01.07.2017 не требуется членство субъекта предпринимательской деятельности в саморегулируемой организации</a:t>
            </a:r>
          </a:p>
        </p:txBody>
      </p:sp>
    </p:spTree>
    <p:extLst>
      <p:ext uri="{BB962C8B-B14F-4D97-AF65-F5344CB8AC3E}">
        <p14:creationId xmlns:p14="http://schemas.microsoft.com/office/powerpoint/2010/main" val="31042540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Заголовок 6"/>
          <p:cNvSpPr>
            <a:spLocks noGrp="1"/>
          </p:cNvSpPr>
          <p:nvPr>
            <p:ph type="title"/>
          </p:nvPr>
        </p:nvSpPr>
        <p:spPr/>
        <p:txBody>
          <a:bodyPr/>
          <a:lstStyle/>
          <a:p>
            <a:r>
              <a:rPr lang="ru-RU" dirty="0"/>
              <a:t>Требования к УЗ</a:t>
            </a:r>
          </a:p>
        </p:txBody>
      </p:sp>
      <p:sp>
        <p:nvSpPr>
          <p:cNvPr id="8" name="Прямоугольник 7"/>
          <p:cNvSpPr/>
          <p:nvPr/>
        </p:nvSpPr>
        <p:spPr>
          <a:xfrm>
            <a:off x="8567058" y="584080"/>
            <a:ext cx="1752600" cy="36695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Ст.31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Рисунок 8"/>
          <p:cNvPicPr>
            <a:picLocks noChangeAspect="1"/>
          </p:cNvPicPr>
          <p:nvPr/>
        </p:nvPicPr>
        <p:blipFill>
          <a:blip r:embed="rId2"/>
          <a:stretch>
            <a:fillRect/>
          </a:stretch>
        </p:blipFill>
        <p:spPr>
          <a:xfrm>
            <a:off x="189141" y="1327147"/>
            <a:ext cx="6459310" cy="2481902"/>
          </a:xfrm>
          <a:prstGeom prst="rect">
            <a:avLst/>
          </a:prstGeom>
        </p:spPr>
      </p:pic>
      <p:pic>
        <p:nvPicPr>
          <p:cNvPr id="10" name="Рисунок 9"/>
          <p:cNvPicPr>
            <a:picLocks noChangeAspect="1"/>
          </p:cNvPicPr>
          <p:nvPr/>
        </p:nvPicPr>
        <p:blipFill>
          <a:blip r:embed="rId3"/>
          <a:stretch>
            <a:fillRect/>
          </a:stretch>
        </p:blipFill>
        <p:spPr>
          <a:xfrm>
            <a:off x="945222" y="2780430"/>
            <a:ext cx="6869058" cy="1900238"/>
          </a:xfrm>
          <a:prstGeom prst="rect">
            <a:avLst/>
          </a:prstGeom>
        </p:spPr>
      </p:pic>
      <p:pic>
        <p:nvPicPr>
          <p:cNvPr id="11" name="Рисунок 10"/>
          <p:cNvPicPr>
            <a:picLocks noChangeAspect="1"/>
          </p:cNvPicPr>
          <p:nvPr/>
        </p:nvPicPr>
        <p:blipFill>
          <a:blip r:embed="rId4"/>
          <a:stretch>
            <a:fillRect/>
          </a:stretch>
        </p:blipFill>
        <p:spPr>
          <a:xfrm>
            <a:off x="5143500" y="4480489"/>
            <a:ext cx="6496050" cy="1956268"/>
          </a:xfrm>
          <a:prstGeom prst="rect">
            <a:avLst/>
          </a:prstGeom>
        </p:spPr>
      </p:pic>
      <p:sp>
        <p:nvSpPr>
          <p:cNvPr id="12" name="TextBox 11"/>
          <p:cNvSpPr txBox="1"/>
          <p:nvPr/>
        </p:nvSpPr>
        <p:spPr>
          <a:xfrm>
            <a:off x="9705975" y="5719521"/>
            <a:ext cx="16478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СРО по ГрК</a:t>
            </a:r>
            <a:endParaRPr kumimoji="0" 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13" name="TextBox 12"/>
          <p:cNvSpPr txBox="1"/>
          <p:nvPr/>
        </p:nvSpPr>
        <p:spPr>
          <a:xfrm>
            <a:off x="4954979" y="3907015"/>
            <a:ext cx="26003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СРО по приказу 624???</a:t>
            </a:r>
            <a:endParaRPr kumimoji="0" 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14" name="TextBox 13"/>
          <p:cNvSpPr txBox="1"/>
          <p:nvPr/>
        </p:nvSpPr>
        <p:spPr>
          <a:xfrm>
            <a:off x="5000626" y="2045256"/>
            <a:ext cx="16478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нет СРО</a:t>
            </a:r>
            <a:endParaRPr kumimoji="0" 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7648076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t>Можно ли контролировать самих себя?</a:t>
            </a:r>
            <a:endParaRPr lang="ru-RU" dirty="0"/>
          </a:p>
        </p:txBody>
      </p:sp>
      <p:sp>
        <p:nvSpPr>
          <p:cNvPr id="8" name="Объект 7"/>
          <p:cNvSpPr>
            <a:spLocks noGrp="1"/>
          </p:cNvSpPr>
          <p:nvPr>
            <p:ph idx="1"/>
          </p:nvPr>
        </p:nvSpPr>
        <p:spPr/>
        <p:txBody>
          <a:bodyPr>
            <a:normAutofit fontScale="92500" lnSpcReduction="20000"/>
          </a:bodyPr>
          <a:lstStyle/>
          <a:p>
            <a:r>
              <a:rPr lang="ru-RU" dirty="0" smtClean="0"/>
              <a:t>На сегодняшний день:</a:t>
            </a:r>
          </a:p>
          <a:p>
            <a:pPr lvl="1"/>
            <a:r>
              <a:rPr lang="ru-RU" dirty="0" smtClean="0"/>
              <a:t>Нет прямого запрета контролировать самих себя</a:t>
            </a:r>
          </a:p>
          <a:p>
            <a:pPr lvl="1"/>
            <a:r>
              <a:rPr lang="ru-RU" dirty="0" smtClean="0"/>
              <a:t>Нет </a:t>
            </a:r>
            <a:r>
              <a:rPr lang="ru-RU" dirty="0"/>
              <a:t>прямого </a:t>
            </a:r>
            <a:r>
              <a:rPr lang="ru-RU" dirty="0" smtClean="0"/>
              <a:t>запрета осуществлять СК лицами, аффилированными с генподрядчиком</a:t>
            </a:r>
          </a:p>
          <a:p>
            <a:pPr lvl="1"/>
            <a:r>
              <a:rPr lang="ru-RU" dirty="0" smtClean="0"/>
              <a:t>Нет прямого запрета осуществлять СК субподрядчиками</a:t>
            </a:r>
          </a:p>
          <a:p>
            <a:pPr marL="457200" lvl="1" indent="0">
              <a:buNone/>
            </a:pPr>
            <a:r>
              <a:rPr lang="ru-RU" i="1" dirty="0" smtClean="0"/>
              <a:t>//</a:t>
            </a:r>
            <a:r>
              <a:rPr lang="ru-RU" dirty="0" smtClean="0"/>
              <a:t>Письмо Минфина России от 12.12.2017 N 24-03-08/82756 </a:t>
            </a:r>
            <a:r>
              <a:rPr lang="ru-RU" i="1" dirty="0" smtClean="0">
                <a:solidFill>
                  <a:schemeClr val="bg1">
                    <a:lumMod val="50000"/>
                  </a:schemeClr>
                </a:solidFill>
              </a:rPr>
              <a:t>(«…Пунктами 5, 6 Положения установлены виды контрольных мероприятий, осуществляемых подрядчиком и заказчиком при проведении строительного контроля, различающиеся по содержанию, в связи с чем, по мнению Минфина России, не могут осуществляться одним лицом, поскольку обратное нивелирует цели и задачи строительного контроля заказчика…»</a:t>
            </a:r>
            <a:r>
              <a:rPr lang="ru-RU" i="1" dirty="0" smtClean="0"/>
              <a:t>)</a:t>
            </a:r>
          </a:p>
          <a:p>
            <a:r>
              <a:rPr lang="ru-RU" dirty="0" smtClean="0"/>
              <a:t>Законопроект № </a:t>
            </a:r>
            <a:r>
              <a:rPr lang="ru-RU" dirty="0"/>
              <a:t>101196-7 (принят Госдумой в первом чтении 05.04.2018) – предлагаются поправки в часть 2 статьи 53 ГрК, </a:t>
            </a:r>
            <a:r>
              <a:rPr lang="ru-RU" dirty="0" smtClean="0"/>
              <a:t>в результате принятия которых контролировать </a:t>
            </a:r>
            <a:r>
              <a:rPr lang="ru-RU" dirty="0"/>
              <a:t>строительство будут незаинтересованные лица</a:t>
            </a:r>
          </a:p>
        </p:txBody>
      </p:sp>
      <p:sp>
        <p:nvSpPr>
          <p:cNvPr id="6" name="Номер слайда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64441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p:cNvSpPr>
            <a:spLocks noGrp="1"/>
          </p:cNvSpPr>
          <p:nvPr>
            <p:ph type="title"/>
          </p:nvPr>
        </p:nvSpPr>
        <p:spPr/>
        <p:txBody>
          <a:bodyPr>
            <a:normAutofit/>
          </a:bodyPr>
          <a:lstStyle/>
          <a:p>
            <a:r>
              <a:rPr lang="ru-RU" altLang="ru-RU" sz="2800" dirty="0" smtClean="0"/>
              <a:t>Дополнительные </a:t>
            </a:r>
            <a:r>
              <a:rPr lang="ru-RU" altLang="ru-RU" sz="2800" dirty="0"/>
              <a:t>требования к УЗ</a:t>
            </a:r>
          </a:p>
        </p:txBody>
      </p:sp>
      <p:sp>
        <p:nvSpPr>
          <p:cNvPr id="28675" name="Объект 2"/>
          <p:cNvSpPr>
            <a:spLocks noGrp="1"/>
          </p:cNvSpPr>
          <p:nvPr>
            <p:ph idx="1"/>
          </p:nvPr>
        </p:nvSpPr>
        <p:spPr>
          <a:xfrm>
            <a:off x="789709" y="1338523"/>
            <a:ext cx="10083339" cy="4812895"/>
          </a:xfrm>
        </p:spPr>
        <p:txBody>
          <a:bodyPr>
            <a:normAutofit fontScale="77500" lnSpcReduction="20000"/>
          </a:bodyPr>
          <a:lstStyle/>
          <a:p>
            <a:pPr>
              <a:defRPr/>
            </a:pPr>
            <a:r>
              <a:rPr lang="ru-RU" dirty="0"/>
              <a:t>	</a:t>
            </a:r>
            <a:endParaRPr lang="ru-RU" dirty="0" smtClean="0"/>
          </a:p>
          <a:p>
            <a:pPr algn="just">
              <a:defRPr/>
            </a:pPr>
            <a:r>
              <a:rPr lang="ru-RU" dirty="0"/>
              <a:t>	</a:t>
            </a:r>
            <a:r>
              <a:rPr lang="ru-RU" dirty="0" smtClean="0"/>
              <a:t>Правительство РФ </a:t>
            </a:r>
            <a:r>
              <a:rPr lang="ru-RU" dirty="0"/>
              <a:t>вправе устанавливать к участникам закупок отдельных видов товаров, работ, услуг, закупки которых осуществляются путем проведения </a:t>
            </a:r>
            <a:r>
              <a:rPr lang="ru-RU" b="1" i="1" dirty="0">
                <a:solidFill>
                  <a:srgbClr val="C00000"/>
                </a:solidFill>
              </a:rPr>
              <a:t>конкурсов с ограниченным участием, двухэтапных конкурсов, закрытых конкурсов с ограниченным участием, закрытых двухэтапных конкурсов или аукционов, дополнительные требования</a:t>
            </a:r>
            <a:r>
              <a:rPr lang="ru-RU" dirty="0"/>
              <a:t>, в том числе к </a:t>
            </a:r>
            <a:r>
              <a:rPr lang="ru-RU" dirty="0" smtClean="0"/>
              <a:t>наличию:</a:t>
            </a:r>
          </a:p>
          <a:p>
            <a:pPr algn="just">
              <a:defRPr/>
            </a:pPr>
            <a:endParaRPr lang="ru-RU" dirty="0"/>
          </a:p>
          <a:p>
            <a:pPr>
              <a:defRPr/>
            </a:pPr>
            <a:endParaRPr lang="ru-RU" dirty="0" smtClean="0"/>
          </a:p>
          <a:p>
            <a:pPr>
              <a:defRPr/>
            </a:pPr>
            <a:endParaRPr lang="ru-RU" dirty="0"/>
          </a:p>
          <a:p>
            <a:pPr>
              <a:defRPr/>
            </a:pPr>
            <a:endParaRPr lang="ru-RU" dirty="0" smtClean="0"/>
          </a:p>
        </p:txBody>
      </p:sp>
    </p:spTree>
    <p:extLst>
      <p:ext uri="{BB962C8B-B14F-4D97-AF65-F5344CB8AC3E}">
        <p14:creationId xmlns:p14="http://schemas.microsoft.com/office/powerpoint/2010/main" val="16694123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Объект 2"/>
          <p:cNvSpPr>
            <a:spLocks noGrp="1"/>
          </p:cNvSpPr>
          <p:nvPr>
            <p:ph idx="1"/>
          </p:nvPr>
        </p:nvSpPr>
        <p:spPr>
          <a:xfrm>
            <a:off x="17752" y="1341690"/>
            <a:ext cx="4673889" cy="4153256"/>
          </a:xfrm>
        </p:spPr>
        <p:txBody>
          <a:bodyPr>
            <a:normAutofit fontScale="92500" lnSpcReduction="10000"/>
          </a:bodyPr>
          <a:lstStyle/>
          <a:p>
            <a:pPr algn="just"/>
            <a:r>
              <a:rPr lang="ru-RU" altLang="ru-RU" sz="2800" dirty="0"/>
              <a:t>1) финансовых ресурсов для исполнения контракта;</a:t>
            </a:r>
          </a:p>
          <a:p>
            <a:pPr algn="just"/>
            <a:r>
              <a:rPr lang="ru-RU" altLang="ru-RU" sz="2800" dirty="0">
                <a:solidFill>
                  <a:srgbClr val="FF0000"/>
                </a:solidFill>
              </a:rPr>
              <a:t>2) на праве собственности или ином законном основании оборудования и других материальных ресурсов для исполнения контракта;</a:t>
            </a:r>
          </a:p>
          <a:p>
            <a:pPr algn="just"/>
            <a:r>
              <a:rPr lang="ru-RU" altLang="ru-RU" sz="2800" dirty="0">
                <a:solidFill>
                  <a:srgbClr val="FF0000"/>
                </a:solidFill>
              </a:rPr>
              <a:t>3) опыта работы, связанного с предметом контракта, и деловой репутации;</a:t>
            </a:r>
          </a:p>
          <a:p>
            <a:pPr algn="just"/>
            <a:endParaRPr lang="ru-RU" altLang="ru-RU" sz="2800" dirty="0"/>
          </a:p>
        </p:txBody>
      </p:sp>
      <p:sp>
        <p:nvSpPr>
          <p:cNvPr id="5" name="Заголовок 1"/>
          <p:cNvSpPr txBox="1">
            <a:spLocks/>
          </p:cNvSpPr>
          <p:nvPr/>
        </p:nvSpPr>
        <p:spPr>
          <a:xfrm>
            <a:off x="858720" y="669898"/>
            <a:ext cx="9327292" cy="512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altLang="ru-RU" sz="2800" b="1" i="0" u="none" strike="noStrike" kern="1200" cap="none" spc="0" normalizeH="0" baseline="0" noProof="0" dirty="0" smtClean="0">
                <a:ln>
                  <a:noFill/>
                </a:ln>
                <a:solidFill>
                  <a:srgbClr val="154676"/>
                </a:solidFill>
                <a:effectLst/>
                <a:uLnTx/>
                <a:uFillTx/>
                <a:latin typeface="Century"/>
                <a:ea typeface="+mj-ea"/>
                <a:cs typeface="+mj-cs"/>
              </a:rPr>
              <a:t>Дополнительные требования к УЗ</a:t>
            </a:r>
            <a:endParaRPr kumimoji="0" lang="ru-RU" altLang="ru-RU" sz="2800" b="1" i="0" u="none" strike="noStrike" kern="1200" cap="none" spc="0" normalizeH="0" baseline="0" noProof="0" dirty="0">
              <a:ln>
                <a:noFill/>
              </a:ln>
              <a:solidFill>
                <a:srgbClr val="154676"/>
              </a:solidFill>
              <a:effectLst/>
              <a:uLnTx/>
              <a:uFillTx/>
              <a:latin typeface="Century"/>
              <a:ea typeface="+mj-ea"/>
              <a:cs typeface="+mj-cs"/>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494" y="1341690"/>
            <a:ext cx="6981253" cy="4181770"/>
          </a:xfrm>
          <a:prstGeom prst="rect">
            <a:avLst/>
          </a:prstGeom>
        </p:spPr>
      </p:pic>
      <p:sp>
        <p:nvSpPr>
          <p:cNvPr id="2" name="Прямоугольник 1"/>
          <p:cNvSpPr/>
          <p:nvPr/>
        </p:nvSpPr>
        <p:spPr>
          <a:xfrm>
            <a:off x="1919956" y="5579547"/>
            <a:ext cx="9975791" cy="129266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необходимого количества специалистов и иных работников определенного уровня квалификации для исполнения контракта.</a:t>
            </a:r>
          </a:p>
        </p:txBody>
      </p:sp>
    </p:spTree>
    <p:extLst>
      <p:ext uri="{BB962C8B-B14F-4D97-AF65-F5344CB8AC3E}">
        <p14:creationId xmlns:p14="http://schemas.microsoft.com/office/powerpoint/2010/main" val="4270531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Дополнительные требования.</a:t>
            </a:r>
            <a:br>
              <a:rPr lang="ru-RU" dirty="0" smtClean="0"/>
            </a:br>
            <a:r>
              <a:rPr lang="ru-RU" dirty="0" smtClean="0"/>
              <a:t>СТРОЙКА</a:t>
            </a:r>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191500" y="488234"/>
            <a:ext cx="2202710"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2 ст. 31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Объект 2"/>
          <p:cNvSpPr>
            <a:spLocks noGrp="1"/>
          </p:cNvSpPr>
          <p:nvPr>
            <p:ph idx="1"/>
          </p:nvPr>
        </p:nvSpPr>
        <p:spPr>
          <a:xfrm>
            <a:off x="838200" y="1277222"/>
            <a:ext cx="10515600" cy="536575"/>
          </a:xfrm>
        </p:spPr>
        <p:txBody>
          <a:bodyPr/>
          <a:lstStyle/>
          <a:p>
            <a:pPr marL="0" indent="0" algn="ctr">
              <a:buNone/>
            </a:pPr>
            <a:r>
              <a:rPr lang="ru-RU" dirty="0"/>
              <a:t>Постановление Правительства РФ от 04.02.2015 N </a:t>
            </a:r>
            <a:r>
              <a:rPr lang="ru-RU" dirty="0" smtClean="0"/>
              <a:t>99</a:t>
            </a:r>
            <a:endParaRPr lang="ru-RU" dirty="0"/>
          </a:p>
        </p:txBody>
      </p:sp>
      <p:graphicFrame>
        <p:nvGraphicFramePr>
          <p:cNvPr id="6" name="Таблица 5"/>
          <p:cNvGraphicFramePr>
            <a:graphicFrameLocks noGrp="1"/>
          </p:cNvGraphicFramePr>
          <p:nvPr>
            <p:extLst/>
          </p:nvPr>
        </p:nvGraphicFramePr>
        <p:xfrm>
          <a:off x="342899" y="1813797"/>
          <a:ext cx="10277476" cy="4206240"/>
        </p:xfrm>
        <a:graphic>
          <a:graphicData uri="http://schemas.openxmlformats.org/drawingml/2006/table">
            <a:tbl>
              <a:tblPr firstRow="1" bandRow="1">
                <a:tableStyleId>{5FD0F851-EC5A-4D38-B0AD-8093EC10F338}</a:tableStyleId>
              </a:tblPr>
              <a:tblGrid>
                <a:gridCol w="2409826">
                  <a:extLst>
                    <a:ext uri="{9D8B030D-6E8A-4147-A177-3AD203B41FA5}">
                      <a16:colId xmlns:a16="http://schemas.microsoft.com/office/drawing/2014/main" val="2755851966"/>
                    </a:ext>
                  </a:extLst>
                </a:gridCol>
                <a:gridCol w="7867650">
                  <a:extLst>
                    <a:ext uri="{9D8B030D-6E8A-4147-A177-3AD203B41FA5}">
                      <a16:colId xmlns:a16="http://schemas.microsoft.com/office/drawing/2014/main" val="1512365581"/>
                    </a:ext>
                  </a:extLst>
                </a:gridCol>
              </a:tblGrid>
              <a:tr h="6722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0" dirty="0" smtClean="0"/>
                        <a:t>Позиция 1 Приложения 1 ПП 99</a:t>
                      </a:r>
                    </a:p>
                    <a:p>
                      <a:endParaRPr lang="ru-RU" b="0" dirty="0"/>
                    </a:p>
                  </a:txBody>
                  <a:tcPr/>
                </a:tc>
                <a:tc>
                  <a:txBody>
                    <a:bodyPr/>
                    <a:lstStyle/>
                    <a:p>
                      <a:r>
                        <a:rPr lang="ru-RU" b="0" dirty="0" smtClean="0"/>
                        <a:t>Выполнение работ по сохранению объектов культурного наследия (памятников истории и культуры) народов Российской Федерации…</a:t>
                      </a:r>
                    </a:p>
                  </a:txBody>
                  <a:tcPr/>
                </a:tc>
                <a:extLst>
                  <a:ext uri="{0D108BD9-81ED-4DB2-BD59-A6C34878D82A}">
                    <a16:rowId xmlns:a16="http://schemas.microsoft.com/office/drawing/2014/main" val="2350561069"/>
                  </a:ext>
                </a:extLst>
              </a:tr>
              <a:tr h="370840">
                <a:tc>
                  <a:txBody>
                    <a:bodyPr/>
                    <a:lstStyle/>
                    <a:p>
                      <a:r>
                        <a:rPr lang="ru-RU" b="1" dirty="0" smtClean="0">
                          <a:effectLst>
                            <a:outerShdw blurRad="38100" dist="38100" dir="2700000" algn="tl">
                              <a:srgbClr val="000000">
                                <a:alpha val="43137"/>
                              </a:srgbClr>
                            </a:outerShdw>
                          </a:effectLst>
                        </a:rPr>
                        <a:t>Позиция 2 Приложения 1 ПП 99</a:t>
                      </a:r>
                      <a:endParaRPr lang="ru-RU" b="1" dirty="0">
                        <a:effectLst>
                          <a:outerShdw blurRad="38100" dist="38100" dir="2700000" algn="tl">
                            <a:srgbClr val="000000">
                              <a:alpha val="43137"/>
                            </a:srgbClr>
                          </a:outerShdw>
                        </a:effectLst>
                      </a:endParaRPr>
                    </a:p>
                  </a:txBody>
                  <a:tcPr/>
                </a:tc>
                <a:tc>
                  <a:txBody>
                    <a:bodyPr/>
                    <a:lstStyle/>
                    <a:p>
                      <a:r>
                        <a:rPr lang="ru-RU" b="1" dirty="0" smtClean="0">
                          <a:effectLst>
                            <a:outerShdw blurRad="38100" dist="38100" dir="2700000" algn="tl">
                              <a:srgbClr val="000000">
                                <a:alpha val="43137"/>
                              </a:srgbClr>
                            </a:outerShdw>
                          </a:effectLst>
                        </a:rPr>
                        <a:t>Выполнение работ строительных, включенных в коды 41.2, 42, 43 (кроме кода 43.13) ОКПД2, в случае, если НМЦК превышает 10 млн. рублей</a:t>
                      </a:r>
                    </a:p>
                  </a:txBody>
                  <a:tcPr/>
                </a:tc>
                <a:extLst>
                  <a:ext uri="{0D108BD9-81ED-4DB2-BD59-A6C34878D82A}">
                    <a16:rowId xmlns:a16="http://schemas.microsoft.com/office/drawing/2014/main" val="22586362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Позиция 1 Приложения 2 ПП 99</a:t>
                      </a:r>
                    </a:p>
                  </a:txBody>
                  <a:tcPr/>
                </a:tc>
                <a:tc>
                  <a:txBody>
                    <a:bodyPr/>
                    <a:lstStyle/>
                    <a:p>
                      <a:r>
                        <a:rPr lang="ru-RU" dirty="0" smtClean="0"/>
                        <a:t>Выполнение работ по проектированию, сооружению и выводу из эксплуатации объектов использования атомной энергии</a:t>
                      </a:r>
                    </a:p>
                  </a:txBody>
                  <a:tcPr/>
                </a:tc>
                <a:extLst>
                  <a:ext uri="{0D108BD9-81ED-4DB2-BD59-A6C34878D82A}">
                    <a16:rowId xmlns:a16="http://schemas.microsoft.com/office/drawing/2014/main" val="9985191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Позиция 5 Приложения 2 ПП 99</a:t>
                      </a:r>
                    </a:p>
                  </a:txBody>
                  <a:tcPr/>
                </a:tc>
                <a:tc>
                  <a:txBody>
                    <a:bodyPr/>
                    <a:lstStyle/>
                    <a:p>
                      <a:r>
                        <a:rPr lang="ru-RU" dirty="0" smtClean="0"/>
                        <a:t>Выполнение работ по строительству, и (или) реконструкции, и (или) капитальному ремонту особо опасных, технически сложных, уникальных объектов капитального строительства, искусственных дорожных сооружений (включенных в состав автомобильных дорог федерального, регионального или межмуниципального, местного значения), в случае если НМЦК для обеспечения </a:t>
                      </a:r>
                      <a:r>
                        <a:rPr lang="ru-RU" dirty="0" err="1" smtClean="0"/>
                        <a:t>гос.нужд</a:t>
                      </a:r>
                      <a:r>
                        <a:rPr lang="ru-RU" dirty="0" smtClean="0"/>
                        <a:t> превышает 150 млн. рублей, для обеспечения </a:t>
                      </a:r>
                      <a:r>
                        <a:rPr lang="ru-RU" dirty="0" err="1" smtClean="0"/>
                        <a:t>мун.нужд</a:t>
                      </a:r>
                      <a:r>
                        <a:rPr lang="ru-RU" dirty="0" smtClean="0"/>
                        <a:t> - 50 млн. рублей</a:t>
                      </a:r>
                      <a:endParaRPr lang="ru-RU" dirty="0"/>
                    </a:p>
                  </a:txBody>
                  <a:tcPr/>
                </a:tc>
                <a:extLst>
                  <a:ext uri="{0D108BD9-81ED-4DB2-BD59-A6C34878D82A}">
                    <a16:rowId xmlns:a16="http://schemas.microsoft.com/office/drawing/2014/main" val="2472467868"/>
                  </a:ext>
                </a:extLst>
              </a:tr>
            </a:tbl>
          </a:graphicData>
        </a:graphic>
      </p:graphicFrame>
      <p:sp>
        <p:nvSpPr>
          <p:cNvPr id="7" name="Правая фигурная скобка 6"/>
          <p:cNvSpPr/>
          <p:nvPr/>
        </p:nvSpPr>
        <p:spPr>
          <a:xfrm>
            <a:off x="10539412" y="1708664"/>
            <a:ext cx="447675" cy="178824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Правая фигурная скобка 10"/>
          <p:cNvSpPr/>
          <p:nvPr/>
        </p:nvSpPr>
        <p:spPr>
          <a:xfrm>
            <a:off x="10539412" y="3505832"/>
            <a:ext cx="447675" cy="261933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p:cNvSpPr txBox="1"/>
          <p:nvPr/>
        </p:nvSpPr>
        <p:spPr>
          <a:xfrm>
            <a:off x="11258549" y="2341174"/>
            <a:ext cx="8096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rgbClr val="5B9BD5">
                    <a:lumMod val="75000"/>
                  </a:srgbClr>
                </a:solidFill>
                <a:effectLst>
                  <a:outerShdw blurRad="38100" dist="38100" dir="2700000" algn="tl">
                    <a:srgbClr val="000000">
                      <a:alpha val="43137"/>
                    </a:srgbClr>
                  </a:outerShdw>
                </a:effectLst>
                <a:uLnTx/>
                <a:uFillTx/>
                <a:latin typeface="Calibri"/>
                <a:ea typeface="+mn-ea"/>
                <a:cs typeface="+mn-cs"/>
              </a:rPr>
              <a:t>ЭА</a:t>
            </a:r>
            <a:endParaRPr kumimoji="0" lang="ru-RU" sz="28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a:ea typeface="+mn-ea"/>
              <a:cs typeface="+mn-cs"/>
            </a:endParaRPr>
          </a:p>
        </p:txBody>
      </p:sp>
      <p:sp>
        <p:nvSpPr>
          <p:cNvPr id="13" name="TextBox 12"/>
          <p:cNvSpPr txBox="1"/>
          <p:nvPr/>
        </p:nvSpPr>
        <p:spPr>
          <a:xfrm>
            <a:off x="11163299" y="4553891"/>
            <a:ext cx="102870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err="1" smtClean="0">
                <a:ln>
                  <a:noFill/>
                </a:ln>
                <a:solidFill>
                  <a:srgbClr val="5B9BD5">
                    <a:lumMod val="75000"/>
                  </a:srgbClr>
                </a:solidFill>
                <a:effectLst>
                  <a:outerShdw blurRad="38100" dist="38100" dir="2700000" algn="tl">
                    <a:srgbClr val="000000">
                      <a:alpha val="43137"/>
                    </a:srgbClr>
                  </a:outerShdw>
                </a:effectLst>
                <a:uLnTx/>
                <a:uFillTx/>
                <a:latin typeface="Calibri"/>
                <a:ea typeface="+mn-ea"/>
                <a:cs typeface="+mn-cs"/>
              </a:rPr>
              <a:t>КсОУ</a:t>
            </a:r>
            <a:endParaRPr kumimoji="0" lang="ru-RU" sz="28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915424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Autofit/>
          </a:bodyPr>
          <a:lstStyle/>
          <a:p>
            <a:r>
              <a:rPr lang="ru-RU" sz="3600" dirty="0" smtClean="0"/>
              <a:t>Самые последние изменения</a:t>
            </a:r>
            <a:endParaRPr lang="ru-RU" sz="3600" dirty="0"/>
          </a:p>
        </p:txBody>
      </p:sp>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5940" y="1349603"/>
            <a:ext cx="8137268" cy="4585952"/>
          </a:xfrm>
        </p:spPr>
      </p:pic>
      <p:pic>
        <p:nvPicPr>
          <p:cNvPr id="10" name="Picture 7" descr="http://im6-tub-ru.yandex.net/i?id=169377930-47-72&amp;n=2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1281" y="122547"/>
            <a:ext cx="8890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7706077" y="1638790"/>
            <a:ext cx="41464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Вступает в силу – 02.04.2019 г.</a:t>
            </a:r>
            <a:endParaRPr kumimoji="0" lang="ru-R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5205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2"/>
          <p:cNvSpPr>
            <a:spLocks noGrp="1"/>
          </p:cNvSpPr>
          <p:nvPr>
            <p:ph type="title"/>
          </p:nvPr>
        </p:nvSpPr>
        <p:spPr>
          <a:xfrm>
            <a:off x="958159" y="622397"/>
            <a:ext cx="9045061" cy="503237"/>
          </a:xfrm>
        </p:spPr>
        <p:txBody>
          <a:bodyPr>
            <a:noAutofit/>
          </a:bodyPr>
          <a:lstStyle/>
          <a:p>
            <a:pPr lvl="0">
              <a:spcBef>
                <a:spcPts val="1000"/>
              </a:spcBef>
              <a:defRPr/>
            </a:pPr>
            <a:r>
              <a:rPr lang="ru-RU" sz="2000" dirty="0">
                <a:solidFill>
                  <a:srgbClr val="212C49"/>
                </a:solidFill>
                <a:latin typeface="Arial" panose="020B0604020202020204" pitchFamily="34" charset="0"/>
                <a:ea typeface="+mn-ea"/>
                <a:cs typeface="Arial" panose="020B0604020202020204" pitchFamily="34" charset="0"/>
              </a:rPr>
              <a:t>ПРАВИТЕЛЬСТВО </a:t>
            </a:r>
            <a:r>
              <a:rPr lang="ru-RU" sz="2000" dirty="0" smtClean="0">
                <a:solidFill>
                  <a:srgbClr val="212C49"/>
                </a:solidFill>
                <a:latin typeface="Arial" panose="020B0604020202020204" pitchFamily="34" charset="0"/>
                <a:ea typeface="+mn-ea"/>
                <a:cs typeface="Arial" panose="020B0604020202020204" pitchFamily="34" charset="0"/>
              </a:rPr>
              <a:t>РФ  ПОСТАНОВЛЕНИЕ от </a:t>
            </a:r>
            <a:r>
              <a:rPr lang="ru-RU" sz="2000" dirty="0">
                <a:solidFill>
                  <a:srgbClr val="212C49"/>
                </a:solidFill>
                <a:latin typeface="Arial" panose="020B0604020202020204" pitchFamily="34" charset="0"/>
                <a:ea typeface="+mn-ea"/>
                <a:cs typeface="Arial" panose="020B0604020202020204" pitchFamily="34" charset="0"/>
              </a:rPr>
              <a:t>«</a:t>
            </a:r>
            <a:r>
              <a:rPr lang="ru-RU" sz="2000" dirty="0" smtClean="0">
                <a:solidFill>
                  <a:srgbClr val="212C49"/>
                </a:solidFill>
                <a:latin typeface="Arial" panose="020B0604020202020204" pitchFamily="34" charset="0"/>
                <a:ea typeface="+mn-ea"/>
                <a:cs typeface="Arial" panose="020B0604020202020204" pitchFamily="34" charset="0"/>
              </a:rPr>
              <a:t>30 .09</a:t>
            </a:r>
            <a:r>
              <a:rPr lang="ru-RU" sz="2000" dirty="0">
                <a:solidFill>
                  <a:srgbClr val="212C49"/>
                </a:solidFill>
                <a:latin typeface="Arial" panose="020B0604020202020204" pitchFamily="34" charset="0"/>
                <a:ea typeface="+mn-ea"/>
                <a:cs typeface="Arial" panose="020B0604020202020204" pitchFamily="34" charset="0"/>
              </a:rPr>
              <a:t>. </a:t>
            </a:r>
            <a:r>
              <a:rPr lang="ru-RU" sz="2000" dirty="0" smtClean="0">
                <a:solidFill>
                  <a:srgbClr val="212C49"/>
                </a:solidFill>
                <a:latin typeface="Arial" panose="020B0604020202020204" pitchFamily="34" charset="0"/>
                <a:ea typeface="+mn-ea"/>
                <a:cs typeface="Arial" panose="020B0604020202020204" pitchFamily="34" charset="0"/>
              </a:rPr>
              <a:t>2019 </a:t>
            </a:r>
            <a:r>
              <a:rPr lang="ru-RU" sz="2000" dirty="0">
                <a:solidFill>
                  <a:srgbClr val="212C49"/>
                </a:solidFill>
                <a:latin typeface="Arial" panose="020B0604020202020204" pitchFamily="34" charset="0"/>
                <a:ea typeface="+mn-ea"/>
                <a:cs typeface="Arial" panose="020B0604020202020204" pitchFamily="34" charset="0"/>
              </a:rPr>
              <a:t>г. N </a:t>
            </a:r>
            <a:r>
              <a:rPr lang="ru-RU" sz="2000" dirty="0" smtClean="0">
                <a:solidFill>
                  <a:srgbClr val="212C49"/>
                </a:solidFill>
                <a:latin typeface="Arial" panose="020B0604020202020204" pitchFamily="34" charset="0"/>
                <a:ea typeface="+mn-ea"/>
                <a:cs typeface="Arial" panose="020B0604020202020204" pitchFamily="34" charset="0"/>
              </a:rPr>
              <a:t>1279</a:t>
            </a:r>
            <a:endParaRPr lang="ru-RU" sz="2000" dirty="0">
              <a:solidFill>
                <a:srgbClr val="212C49"/>
              </a:solidFill>
              <a:latin typeface="Arial" panose="020B0604020202020204" pitchFamily="34" charset="0"/>
              <a:ea typeface="+mn-ea"/>
              <a:cs typeface="Arial" panose="020B0604020202020204" pitchFamily="34" charset="0"/>
            </a:endParaRPr>
          </a:p>
        </p:txBody>
      </p:sp>
      <p:sp>
        <p:nvSpPr>
          <p:cNvPr id="4" name="Объект 3"/>
          <p:cNvSpPr>
            <a:spLocks noGrp="1"/>
          </p:cNvSpPr>
          <p:nvPr>
            <p:ph idx="1"/>
          </p:nvPr>
        </p:nvSpPr>
        <p:spPr>
          <a:xfrm>
            <a:off x="748146" y="1473546"/>
            <a:ext cx="10731730" cy="4895850"/>
          </a:xfrm>
          <a:extLst/>
        </p:spPr>
        <p:txBody>
          <a:bodyPr>
            <a:normAutofit/>
          </a:bodyPr>
          <a:lstStyle/>
          <a:p>
            <a:pPr>
              <a:defRPr/>
            </a:pPr>
            <a:r>
              <a:rPr lang="ru-RU" sz="2000" dirty="0" smtClean="0"/>
              <a:t>ОБ </a:t>
            </a:r>
            <a:r>
              <a:rPr lang="ru-RU" sz="2000" dirty="0"/>
              <a:t>УСТАНОВЛЕНИИ ПОРЯДКА ФОРМИРОВАНИЯ, УТВЕРЖДЕНИЯ</a:t>
            </a:r>
          </a:p>
          <a:p>
            <a:pPr>
              <a:defRPr/>
            </a:pPr>
            <a:r>
              <a:rPr lang="ru-RU" sz="2000" dirty="0"/>
              <a:t>И РАЗМЕЩЕНИЯ В ЕДИНОЙ ИНФОРМАЦИОННОЙ СИСТЕМЕ ПЛАНОВ-ГРАФИКОВ</a:t>
            </a:r>
          </a:p>
          <a:p>
            <a:pPr>
              <a:defRPr/>
            </a:pPr>
            <a:r>
              <a:rPr lang="ru-RU" sz="2000" dirty="0"/>
              <a:t>ЗАКУПОК И ПРИЗНАНИИ УТРАТИВШИМИ СИЛУ ОТДЕЛЬНЫХ АКТОВ</a:t>
            </a:r>
          </a:p>
          <a:p>
            <a:pPr>
              <a:defRPr/>
            </a:pPr>
            <a:r>
              <a:rPr lang="ru-RU" sz="2000" dirty="0"/>
              <a:t>ПРАВИТЕЛЬСТВА РОССИЙСКОЙ ФЕДЕРАЦИИ</a:t>
            </a:r>
          </a:p>
          <a:p>
            <a:pPr>
              <a:lnSpc>
                <a:spcPct val="110000"/>
              </a:lnSpc>
              <a:spcBef>
                <a:spcPct val="0"/>
              </a:spcBef>
              <a:defRPr/>
            </a:pPr>
            <a:r>
              <a:rPr lang="ru-RU" sz="3000" b="1" i="1" dirty="0">
                <a:solidFill>
                  <a:srgbClr val="154676"/>
                </a:solidFill>
                <a:latin typeface="+mj-lt"/>
                <a:ea typeface="+mj-ea"/>
                <a:cs typeface="+mj-cs"/>
              </a:rPr>
              <a:t>ВАЖНО!!!</a:t>
            </a:r>
          </a:p>
          <a:p>
            <a:pPr>
              <a:defRPr/>
            </a:pPr>
            <a:r>
              <a:rPr lang="ru-RU" sz="2000" dirty="0"/>
              <a:t>ПП РФ  от 5.06.2015 №552,</a:t>
            </a:r>
          </a:p>
          <a:p>
            <a:pPr>
              <a:defRPr/>
            </a:pPr>
            <a:r>
              <a:rPr lang="ru-RU" sz="2000" dirty="0"/>
              <a:t>ПП РФ от 21.11.2013 №1043, </a:t>
            </a:r>
          </a:p>
          <a:p>
            <a:pPr>
              <a:defRPr/>
            </a:pPr>
            <a:r>
              <a:rPr lang="ru-RU" sz="2000" dirty="0"/>
              <a:t>ПП РФ от 5.06.2015 №555, ПП РФ  от 5.06.2015 №553,</a:t>
            </a:r>
          </a:p>
          <a:p>
            <a:pPr>
              <a:defRPr/>
            </a:pPr>
            <a:r>
              <a:rPr lang="ru-RU" sz="2000" dirty="0"/>
              <a:t>ПП РФ от 5.06.2015 №554, </a:t>
            </a:r>
          </a:p>
          <a:p>
            <a:pPr>
              <a:defRPr/>
            </a:pPr>
            <a:r>
              <a:rPr lang="ru-RU" sz="2000" dirty="0"/>
              <a:t>ПП РФ от 5.06.2015 №555,</a:t>
            </a:r>
          </a:p>
          <a:p>
            <a:pPr>
              <a:defRPr/>
            </a:pPr>
            <a:r>
              <a:rPr lang="ru-RU" sz="2000" dirty="0"/>
              <a:t>НПА регионов РФ и муниципалитетов</a:t>
            </a:r>
          </a:p>
          <a:p>
            <a:pPr>
              <a:defRPr/>
            </a:pPr>
            <a:endParaRPr lang="ru-RU" sz="2000" dirty="0"/>
          </a:p>
        </p:txBody>
      </p:sp>
      <p:sp>
        <p:nvSpPr>
          <p:cNvPr id="2" name="Правая фигурная скобка 1"/>
          <p:cNvSpPr/>
          <p:nvPr/>
        </p:nvSpPr>
        <p:spPr>
          <a:xfrm>
            <a:off x="7157258" y="4148051"/>
            <a:ext cx="831273" cy="222134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entury"/>
              <a:ea typeface="+mn-ea"/>
              <a:cs typeface="+mn-cs"/>
            </a:endParaRPr>
          </a:p>
        </p:txBody>
      </p:sp>
      <p:sp>
        <p:nvSpPr>
          <p:cNvPr id="3" name="Прямоугольник 2"/>
          <p:cNvSpPr/>
          <p:nvPr/>
        </p:nvSpPr>
        <p:spPr>
          <a:xfrm>
            <a:off x="8337665" y="4771505"/>
            <a:ext cx="2344189" cy="1130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C00000"/>
                </a:solidFill>
                <a:effectLst/>
                <a:uLnTx/>
                <a:uFillTx/>
                <a:latin typeface="Century"/>
                <a:ea typeface="+mn-ea"/>
                <a:cs typeface="+mn-cs"/>
              </a:rPr>
              <a:t>До 31 декабря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C00000"/>
                </a:solidFill>
                <a:effectLst/>
                <a:uLnTx/>
                <a:uFillTx/>
                <a:latin typeface="Century"/>
                <a:ea typeface="+mn-ea"/>
                <a:cs typeface="+mn-cs"/>
              </a:rPr>
              <a:t>2019 года</a:t>
            </a:r>
            <a:endParaRPr kumimoji="0" lang="ru-RU" sz="2400" b="1" i="0" u="none" strike="noStrike" kern="1200" cap="none" spc="0" normalizeH="0" baseline="0" noProof="0" dirty="0">
              <a:ln>
                <a:noFill/>
              </a:ln>
              <a:solidFill>
                <a:srgbClr val="C00000"/>
              </a:solidFill>
              <a:effectLst/>
              <a:uLnTx/>
              <a:uFillTx/>
              <a:latin typeface="Century"/>
              <a:ea typeface="+mn-ea"/>
              <a:cs typeface="+mn-cs"/>
            </a:endParaRPr>
          </a:p>
        </p:txBody>
      </p:sp>
    </p:spTree>
    <p:extLst>
      <p:ext uri="{BB962C8B-B14F-4D97-AF65-F5344CB8AC3E}">
        <p14:creationId xmlns:p14="http://schemas.microsoft.com/office/powerpoint/2010/main" val="164970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14632" y="1453445"/>
            <a:ext cx="10515600" cy="3454985"/>
          </a:xfrm>
        </p:spPr>
        <p:txBody>
          <a:bodyPr>
            <a:normAutofit fontScale="47500" lnSpcReduction="20000"/>
          </a:bodyPr>
          <a:lstStyle/>
          <a:p>
            <a:pPr algn="ctr">
              <a:lnSpc>
                <a:spcPct val="120000"/>
              </a:lnSpc>
            </a:pPr>
            <a:r>
              <a:rPr lang="ru-RU" sz="5900" b="1" dirty="0" smtClean="0">
                <a:solidFill>
                  <a:srgbClr val="FF0000"/>
                </a:solidFill>
              </a:rPr>
              <a:t>Новая классификация видов подрядных работ!!!</a:t>
            </a:r>
          </a:p>
          <a:p>
            <a:pPr algn="just">
              <a:lnSpc>
                <a:spcPct val="120000"/>
              </a:lnSpc>
            </a:pPr>
            <a:r>
              <a:rPr lang="ru-RU" dirty="0" smtClean="0"/>
              <a:t>	1</a:t>
            </a:r>
            <a:r>
              <a:rPr lang="ru-RU" dirty="0"/>
              <a:t>) выполнение работ по строительству, реконструкции, капитальному ремонту, сносу объекта капитального строительства, за исключением линейного;</a:t>
            </a:r>
          </a:p>
          <a:p>
            <a:pPr algn="just">
              <a:lnSpc>
                <a:spcPct val="120000"/>
              </a:lnSpc>
            </a:pPr>
            <a:r>
              <a:rPr lang="ru-RU" dirty="0" smtClean="0"/>
              <a:t>	2</a:t>
            </a:r>
            <a:r>
              <a:rPr lang="ru-RU" dirty="0"/>
              <a:t>) выполнение работ по строительству, реконструкции, капитальному ремонту, сносу линейного объекта капитального строительства;</a:t>
            </a:r>
          </a:p>
          <a:p>
            <a:pPr algn="just">
              <a:lnSpc>
                <a:spcPct val="120000"/>
              </a:lnSpc>
            </a:pPr>
            <a:r>
              <a:rPr lang="ru-RU" dirty="0" smtClean="0"/>
              <a:t>	3</a:t>
            </a:r>
            <a:r>
              <a:rPr lang="ru-RU" dirty="0"/>
              <a:t>) выполнение работ по строительству некапитального строения, сооружения (строений, сооружений), благоустройству </a:t>
            </a:r>
            <a:r>
              <a:rPr lang="ru-RU" dirty="0" smtClean="0"/>
              <a:t>территорий</a:t>
            </a:r>
            <a:r>
              <a:rPr lang="ru-RU" dirty="0"/>
              <a:t>;</a:t>
            </a:r>
          </a:p>
          <a:p>
            <a:pPr algn="just">
              <a:lnSpc>
                <a:spcPct val="120000"/>
              </a:lnSpc>
            </a:pPr>
            <a:r>
              <a:rPr lang="ru-RU" dirty="0" smtClean="0"/>
              <a:t>	4</a:t>
            </a:r>
            <a:r>
              <a:rPr lang="ru-RU" dirty="0"/>
              <a:t>) выполнение работ по ремонту, содержанию автомобильных дорог.</a:t>
            </a:r>
          </a:p>
          <a:p>
            <a:endParaRPr lang="ru-RU" dirty="0" smtClean="0">
              <a:solidFill>
                <a:srgbClr val="FF0000"/>
              </a:solidFill>
            </a:endParaRPr>
          </a:p>
        </p:txBody>
      </p:sp>
      <p:sp>
        <p:nvSpPr>
          <p:cNvPr id="4" name="Заголовок 1"/>
          <p:cNvSpPr>
            <a:spLocks noGrp="1"/>
          </p:cNvSpPr>
          <p:nvPr>
            <p:ph type="title"/>
          </p:nvPr>
        </p:nvSpPr>
        <p:spPr>
          <a:xfrm>
            <a:off x="714632" y="615889"/>
            <a:ext cx="9327292" cy="512305"/>
          </a:xfrm>
        </p:spPr>
        <p:txBody>
          <a:bodyPr>
            <a:noAutofit/>
          </a:bodyPr>
          <a:lstStyle/>
          <a:p>
            <a:r>
              <a:rPr lang="ru-RU" sz="3200" dirty="0"/>
              <a:t>Самые последние изменения</a:t>
            </a:r>
            <a:endParaRPr lang="ru-RU" sz="2800" dirty="0"/>
          </a:p>
        </p:txBody>
      </p:sp>
      <p:sp>
        <p:nvSpPr>
          <p:cNvPr id="5" name="Объект 2"/>
          <p:cNvSpPr txBox="1">
            <a:spLocks/>
          </p:cNvSpPr>
          <p:nvPr/>
        </p:nvSpPr>
        <p:spPr>
          <a:xfrm>
            <a:off x="2816602" y="4339087"/>
            <a:ext cx="8009549" cy="22572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Объект 2"/>
          <p:cNvSpPr txBox="1">
            <a:spLocks/>
          </p:cNvSpPr>
          <p:nvPr/>
        </p:nvSpPr>
        <p:spPr>
          <a:xfrm>
            <a:off x="4567763" y="5135591"/>
            <a:ext cx="6888115" cy="6642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Привязка к кодам ОКПД2 отменяется</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8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770288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Самые последние изменения</a:t>
            </a:r>
            <a:endParaRPr lang="ru-RU" sz="2800" dirty="0"/>
          </a:p>
        </p:txBody>
      </p:sp>
      <p:graphicFrame>
        <p:nvGraphicFramePr>
          <p:cNvPr id="4" name="Объект 3"/>
          <p:cNvGraphicFramePr>
            <a:graphicFrameLocks noGrp="1"/>
          </p:cNvGraphicFramePr>
          <p:nvPr>
            <p:ph idx="1"/>
            <p:extLst/>
          </p:nvPr>
        </p:nvGraphicFramePr>
        <p:xfrm>
          <a:off x="714632" y="1959605"/>
          <a:ext cx="10515600" cy="3078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778535316"/>
                    </a:ext>
                  </a:extLst>
                </a:gridCol>
                <a:gridCol w="5257800">
                  <a:extLst>
                    <a:ext uri="{9D8B030D-6E8A-4147-A177-3AD203B41FA5}">
                      <a16:colId xmlns:a16="http://schemas.microsoft.com/office/drawing/2014/main" val="809636536"/>
                    </a:ext>
                  </a:extLst>
                </a:gridCol>
              </a:tblGrid>
              <a:tr h="370840">
                <a:tc>
                  <a:txBody>
                    <a:bodyPr/>
                    <a:lstStyle/>
                    <a:p>
                      <a:pPr algn="ctr"/>
                      <a:r>
                        <a:rPr lang="ru-RU" sz="2800" dirty="0" smtClean="0"/>
                        <a:t>Было</a:t>
                      </a:r>
                      <a:endParaRPr lang="ru-RU" sz="2800" dirty="0"/>
                    </a:p>
                  </a:txBody>
                  <a:tcPr/>
                </a:tc>
                <a:tc>
                  <a:txBody>
                    <a:bodyPr/>
                    <a:lstStyle/>
                    <a:p>
                      <a:pPr algn="ctr"/>
                      <a:r>
                        <a:rPr lang="ru-RU" sz="2800" dirty="0" smtClean="0"/>
                        <a:t>Стало</a:t>
                      </a:r>
                      <a:endParaRPr lang="ru-RU" sz="2800" dirty="0"/>
                    </a:p>
                  </a:txBody>
                  <a:tcPr/>
                </a:tc>
                <a:extLst>
                  <a:ext uri="{0D108BD9-81ED-4DB2-BD59-A6C34878D82A}">
                    <a16:rowId xmlns:a16="http://schemas.microsoft.com/office/drawing/2014/main" val="3880797267"/>
                  </a:ext>
                </a:extLst>
              </a:tr>
              <a:tr h="1467161">
                <a:tc>
                  <a:txBody>
                    <a:bodyPr/>
                    <a:lstStyle/>
                    <a:p>
                      <a:pPr marL="0" indent="447675" algn="just"/>
                      <a:r>
                        <a:rPr lang="ru-RU" sz="1800" strike="sngStrike" dirty="0" smtClean="0">
                          <a:latin typeface="Arial" panose="020B0604020202020204" pitchFamily="34" charset="0"/>
                          <a:cs typeface="Arial" panose="020B0604020202020204" pitchFamily="34" charset="0"/>
                        </a:rPr>
                        <a:t>Выполнение работ строительных, включенных в коды 41.2, 42, 43 (кроме кода 43.13) Общероссийского классификатора продукции по видам экономической деятельности (ОКПД2) ОК 034-2014, в случае, если начальная (максимальная) цена контракта (цена лота) превышает 10 млн. рублей</a:t>
                      </a:r>
                    </a:p>
                    <a:p>
                      <a:endParaRPr lang="ru-RU" sz="1800" dirty="0">
                        <a:latin typeface="Arial" panose="020B0604020202020204" pitchFamily="34" charset="0"/>
                        <a:cs typeface="Arial" panose="020B0604020202020204" pitchFamily="34" charset="0"/>
                      </a:endParaRPr>
                    </a:p>
                  </a:txBody>
                  <a:tcPr/>
                </a:tc>
                <a:tc>
                  <a:txBody>
                    <a:bodyPr/>
                    <a:lstStyle/>
                    <a:p>
                      <a:pPr marL="0" indent="447675" algn="just" defTabSz="914400" rtl="0" eaLnBrk="1" latinLnBrk="0" hangingPunct="1"/>
                      <a:r>
                        <a:rPr lang="ru-RU" sz="1800" b="1" kern="1200" dirty="0" smtClean="0">
                          <a:solidFill>
                            <a:schemeClr val="dk1"/>
                          </a:solidFill>
                          <a:latin typeface="Arial" panose="020B0604020202020204" pitchFamily="34" charset="0"/>
                          <a:ea typeface="+mn-ea"/>
                          <a:cs typeface="Arial" panose="020B0604020202020204" pitchFamily="34" charset="0"/>
                        </a:rPr>
                        <a:t>Выполнение работ по строительству, реконструкции, капитальному ремонту, сносу объекта капитального строительства, за исключением линейного объекта, если начальная (максимальная) цена контракта (цена лота) превышает 10 млн. рублей</a:t>
                      </a:r>
                      <a:endParaRPr lang="ru-RU" sz="1800" b="1"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319593886"/>
                  </a:ext>
                </a:extLst>
              </a:tr>
            </a:tbl>
          </a:graphicData>
        </a:graphic>
      </p:graphicFrame>
    </p:spTree>
    <p:extLst>
      <p:ext uri="{BB962C8B-B14F-4D97-AF65-F5344CB8AC3E}">
        <p14:creationId xmlns:p14="http://schemas.microsoft.com/office/powerpoint/2010/main" val="10127822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632" y="693527"/>
            <a:ext cx="9327292" cy="512305"/>
          </a:xfrm>
        </p:spPr>
        <p:txBody>
          <a:bodyPr>
            <a:noAutofit/>
          </a:bodyPr>
          <a:lstStyle/>
          <a:p>
            <a:r>
              <a:rPr lang="ru-RU" sz="2000" dirty="0"/>
              <a:t>Градостроительный кодекс Российской Федерации от 29.12.2004 N 190-ФЗ (ред. от 03.08.2018) (</a:t>
            </a:r>
            <a:r>
              <a:rPr lang="ru-RU" sz="2000" dirty="0">
                <a:solidFill>
                  <a:srgbClr val="C00000"/>
                </a:solidFill>
              </a:rPr>
              <a:t>с изм. и доп., вступ. в силу с 01.09.2018</a:t>
            </a:r>
            <a:r>
              <a:rPr lang="ru-RU" sz="2000" dirty="0"/>
              <a:t>)</a:t>
            </a:r>
            <a:br>
              <a:rPr lang="ru-RU" sz="2000" dirty="0"/>
            </a:br>
            <a:endParaRPr lang="ru-RU" sz="2000" dirty="0"/>
          </a:p>
        </p:txBody>
      </p:sp>
      <p:sp>
        <p:nvSpPr>
          <p:cNvPr id="3" name="Объект 2"/>
          <p:cNvSpPr>
            <a:spLocks noGrp="1"/>
          </p:cNvSpPr>
          <p:nvPr>
            <p:ph idx="1"/>
          </p:nvPr>
        </p:nvSpPr>
        <p:spPr>
          <a:xfrm>
            <a:off x="714632" y="1427566"/>
            <a:ext cx="10515600" cy="4351338"/>
          </a:xfrm>
        </p:spPr>
        <p:txBody>
          <a:bodyPr>
            <a:normAutofit fontScale="77500" lnSpcReduction="20000"/>
          </a:bodyPr>
          <a:lstStyle/>
          <a:p>
            <a:pPr algn="just"/>
            <a:endParaRPr lang="ru-RU" dirty="0" smtClean="0">
              <a:latin typeface="Arial" panose="020B0604020202020204" pitchFamily="34" charset="0"/>
            </a:endParaRPr>
          </a:p>
          <a:p>
            <a:pPr algn="just"/>
            <a:r>
              <a:rPr lang="ru-RU" dirty="0" smtClean="0">
                <a:latin typeface="Arial" panose="020B0604020202020204" pitchFamily="34" charset="0"/>
              </a:rPr>
              <a:t> </a:t>
            </a:r>
            <a:r>
              <a:rPr lang="ru-RU" b="1" dirty="0" smtClean="0">
                <a:solidFill>
                  <a:srgbClr val="C00000"/>
                </a:solidFill>
                <a:latin typeface="Arial" panose="020B0604020202020204" pitchFamily="34" charset="0"/>
              </a:rPr>
              <a:t>объект капитального строительства </a:t>
            </a:r>
            <a:r>
              <a:rPr lang="ru-RU" dirty="0" smtClean="0">
                <a:latin typeface="Arial" panose="020B0604020202020204" pitchFamily="34" charset="0"/>
              </a:rPr>
              <a:t>- </a:t>
            </a:r>
            <a:r>
              <a:rPr lang="ru-RU" dirty="0">
                <a:latin typeface="Arial" panose="020B0604020202020204" pitchFamily="34" charset="0"/>
              </a:rPr>
              <a:t>здание, строение, сооружение, объекты, строительство которых не завершено (далее - объекты незавершенного строительства), за исключением некапитальных строений, сооружений и неотделимых улучшений земельного участка (замощение, покрытие и другие);</a:t>
            </a:r>
          </a:p>
          <a:p>
            <a:pPr algn="just"/>
            <a:r>
              <a:rPr lang="ru-RU" dirty="0">
                <a:latin typeface="Arial" panose="020B0604020202020204" pitchFamily="34" charset="0"/>
              </a:rPr>
              <a:t>(в ред. Федерального </a:t>
            </a:r>
            <a:r>
              <a:rPr lang="ru-RU" dirty="0">
                <a:solidFill>
                  <a:srgbClr val="0000FF"/>
                </a:solidFill>
                <a:latin typeface="Arial" panose="020B0604020202020204" pitchFamily="34" charset="0"/>
                <a:hlinkClick r:id="rId2"/>
              </a:rPr>
              <a:t>закона от 03.08.2018 N 342-ФЗ)</a:t>
            </a:r>
          </a:p>
          <a:p>
            <a:endParaRPr lang="ru-RU" dirty="0"/>
          </a:p>
        </p:txBody>
      </p:sp>
    </p:spTree>
    <p:extLst>
      <p:ext uri="{BB962C8B-B14F-4D97-AF65-F5344CB8AC3E}">
        <p14:creationId xmlns:p14="http://schemas.microsoft.com/office/powerpoint/2010/main" val="21903826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Самые последние изменения</a:t>
            </a:r>
            <a:endParaRPr lang="ru-RU" sz="2800" dirty="0"/>
          </a:p>
        </p:txBody>
      </p:sp>
      <p:sp>
        <p:nvSpPr>
          <p:cNvPr id="3" name="Объект 2"/>
          <p:cNvSpPr>
            <a:spLocks noGrp="1"/>
          </p:cNvSpPr>
          <p:nvPr>
            <p:ph idx="1"/>
          </p:nvPr>
        </p:nvSpPr>
        <p:spPr>
          <a:xfrm>
            <a:off x="714632" y="1255866"/>
            <a:ext cx="10515600" cy="1356791"/>
          </a:xfrm>
        </p:spPr>
        <p:txBody>
          <a:bodyPr>
            <a:noAutofit/>
          </a:bodyPr>
          <a:lstStyle/>
          <a:p>
            <a:pPr algn="just">
              <a:lnSpc>
                <a:spcPct val="120000"/>
              </a:lnSpc>
            </a:pPr>
            <a:r>
              <a:rPr lang="ru-RU" sz="600" dirty="0" smtClean="0"/>
              <a:t>	</a:t>
            </a:r>
            <a:r>
              <a:rPr lang="ru-RU" sz="1800" b="1" dirty="0"/>
              <a:t>Дополнительные требования к участникам закупок: </a:t>
            </a:r>
            <a:endParaRPr lang="ru-RU" sz="1800" b="1" dirty="0" smtClean="0"/>
          </a:p>
          <a:p>
            <a:pPr algn="just">
              <a:lnSpc>
                <a:spcPct val="120000"/>
              </a:lnSpc>
            </a:pPr>
            <a:r>
              <a:rPr lang="ru-RU" sz="1600" dirty="0" smtClean="0"/>
              <a:t>- </a:t>
            </a:r>
            <a:r>
              <a:rPr lang="ru-RU" sz="1600" dirty="0" smtClean="0">
                <a:solidFill>
                  <a:srgbClr val="FF0000"/>
                </a:solidFill>
              </a:rPr>
              <a:t>для </a:t>
            </a:r>
            <a:r>
              <a:rPr lang="ru-RU" sz="1600" dirty="0">
                <a:solidFill>
                  <a:srgbClr val="FF0000"/>
                </a:solidFill>
              </a:rPr>
              <a:t>работ по строительству, реконструкции, капитальному ремонту, сносу объекта капитального строительства, за исключением линейного</a:t>
            </a:r>
            <a:r>
              <a:rPr lang="ru-RU" sz="1600" dirty="0" smtClean="0"/>
              <a:t>, </a:t>
            </a:r>
            <a:r>
              <a:rPr lang="ru-RU" sz="1600" dirty="0"/>
              <a:t>требуется </a:t>
            </a:r>
            <a:r>
              <a:rPr lang="ru-RU" sz="1600" i="1" dirty="0"/>
              <a:t>наличие за 3 года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капитальному ремонту, сносу объекта капитального строительства (за исключением линейного объекта).</a:t>
            </a:r>
          </a:p>
        </p:txBody>
      </p:sp>
      <p:sp>
        <p:nvSpPr>
          <p:cNvPr id="6" name="Прямоугольник 5"/>
          <p:cNvSpPr/>
          <p:nvPr/>
        </p:nvSpPr>
        <p:spPr>
          <a:xfrm>
            <a:off x="724035" y="3326925"/>
            <a:ext cx="10622136" cy="25853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Стоимость одного контракта (договора):</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10 млн. рублей, но не превышает 100 млн. рублей -  не менее 50 % от НМЦК (цены лота</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100 млн. рублей, но не превышает 500 млн. рублей -  не менее 40 % от НМЦК (цены лота</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500 млн. рублей, но не превышает 1 млрд рублей – не менее 30 % от НМЦК (цены лота</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1 млрд. рублей – не менее 20 % от НМЦК (цены лота)</a:t>
            </a:r>
          </a:p>
        </p:txBody>
      </p:sp>
    </p:spTree>
    <p:extLst>
      <p:ext uri="{BB962C8B-B14F-4D97-AF65-F5344CB8AC3E}">
        <p14:creationId xmlns:p14="http://schemas.microsoft.com/office/powerpoint/2010/main" val="44835920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Самые последние изменения</a:t>
            </a:r>
            <a:endParaRPr lang="ru-RU" sz="2800" dirty="0"/>
          </a:p>
        </p:txBody>
      </p:sp>
      <p:sp>
        <p:nvSpPr>
          <p:cNvPr id="3" name="Объект 2"/>
          <p:cNvSpPr>
            <a:spLocks noGrp="1"/>
          </p:cNvSpPr>
          <p:nvPr>
            <p:ph idx="1"/>
          </p:nvPr>
        </p:nvSpPr>
        <p:spPr>
          <a:xfrm>
            <a:off x="714632" y="1255866"/>
            <a:ext cx="10515600" cy="1356791"/>
          </a:xfrm>
        </p:spPr>
        <p:txBody>
          <a:bodyPr>
            <a:noAutofit/>
          </a:bodyPr>
          <a:lstStyle/>
          <a:p>
            <a:pPr algn="just">
              <a:lnSpc>
                <a:spcPct val="120000"/>
              </a:lnSpc>
            </a:pPr>
            <a:r>
              <a:rPr lang="ru-RU" sz="600" dirty="0" smtClean="0"/>
              <a:t>	</a:t>
            </a:r>
            <a:r>
              <a:rPr lang="ru-RU" sz="1800" b="1" dirty="0"/>
              <a:t>Дополнительные требования к участникам закупок: </a:t>
            </a:r>
            <a:endParaRPr lang="ru-RU" sz="1800" b="1" dirty="0" smtClean="0"/>
          </a:p>
          <a:p>
            <a:pPr algn="just">
              <a:lnSpc>
                <a:spcPct val="120000"/>
              </a:lnSpc>
            </a:pPr>
            <a:r>
              <a:rPr lang="ru-RU" sz="1600" dirty="0"/>
              <a:t>- </a:t>
            </a:r>
            <a:r>
              <a:rPr lang="ru-RU" sz="1600" dirty="0">
                <a:solidFill>
                  <a:srgbClr val="FF0000"/>
                </a:solidFill>
              </a:rPr>
              <a:t>Выполнение работ по строительству, реконструкции, капитальному ремонту, сносу линейного объекта</a:t>
            </a:r>
            <a:r>
              <a:rPr lang="ru-RU" sz="1600" dirty="0"/>
              <a:t>, требуется </a:t>
            </a:r>
            <a:r>
              <a:rPr lang="ru-RU" sz="1600" i="1" dirty="0"/>
              <a:t>наличие за 3 года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капитальному ремонту, сносу линейного объекта.</a:t>
            </a:r>
          </a:p>
        </p:txBody>
      </p:sp>
      <p:sp>
        <p:nvSpPr>
          <p:cNvPr id="6" name="Прямоугольник 5"/>
          <p:cNvSpPr/>
          <p:nvPr/>
        </p:nvSpPr>
        <p:spPr>
          <a:xfrm>
            <a:off x="724035" y="3326925"/>
            <a:ext cx="10622136" cy="25853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Стоимость одного контракта (договора):</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10 млн. рублей, но не превышает 100 млн. рублей -  не менее 50 % от НМЦК (цены лота</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100 млн. рублей, но не превышает 500 млн. рублей -  не менее 40 % от НМЦК (цены лота</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500 млн. рублей, но не превышает 1 млрд рублей – не менее 30 % от НМЦК (цены лота</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превышает 1 млрд. рублей – не менее 20 % от НМЦК (цены лота)</a:t>
            </a:r>
          </a:p>
        </p:txBody>
      </p:sp>
    </p:spTree>
    <p:extLst>
      <p:ext uri="{BB962C8B-B14F-4D97-AF65-F5344CB8AC3E}">
        <p14:creationId xmlns:p14="http://schemas.microsoft.com/office/powerpoint/2010/main" val="14657807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Градостроительный кодекс РФ </a:t>
            </a:r>
            <a:r>
              <a:rPr lang="ru-RU" sz="2400" dirty="0" smtClean="0"/>
              <a:t>(п.10.1 ст. 1)</a:t>
            </a:r>
            <a:endParaRPr lang="ru-RU" dirty="0"/>
          </a:p>
        </p:txBody>
      </p:sp>
      <p:sp>
        <p:nvSpPr>
          <p:cNvPr id="3" name="Объект 2"/>
          <p:cNvSpPr>
            <a:spLocks noGrp="1"/>
          </p:cNvSpPr>
          <p:nvPr>
            <p:ph idx="1"/>
          </p:nvPr>
        </p:nvSpPr>
        <p:spPr>
          <a:xfrm>
            <a:off x="714632" y="1644168"/>
            <a:ext cx="10515600" cy="4351338"/>
          </a:xfrm>
        </p:spPr>
        <p:txBody>
          <a:bodyPr>
            <a:normAutofit/>
          </a:bodyPr>
          <a:lstStyle/>
          <a:p>
            <a:pPr algn="just">
              <a:lnSpc>
                <a:spcPct val="100000"/>
              </a:lnSpc>
            </a:pPr>
            <a:r>
              <a:rPr lang="ru-RU" sz="4000" dirty="0" smtClean="0"/>
              <a:t>	</a:t>
            </a:r>
            <a:r>
              <a:rPr lang="ru-RU" sz="3200" b="1" dirty="0" smtClean="0"/>
              <a:t>Линейные </a:t>
            </a:r>
            <a:r>
              <a:rPr lang="ru-RU" sz="3200" b="1" dirty="0"/>
              <a:t>объекты </a:t>
            </a:r>
            <a:r>
              <a:rPr lang="ru-RU" sz="3200" dirty="0"/>
              <a:t>- линии электропередачи, линии связи (в том числе линейно-кабельные сооружения), трубопроводы, автомобильные дороги, железнодорожные линии и другие подобные </a:t>
            </a:r>
            <a:r>
              <a:rPr lang="ru-RU" sz="3200" dirty="0" smtClean="0"/>
              <a:t>сооружения.</a:t>
            </a:r>
            <a:endParaRPr lang="ru-RU" sz="3200" dirty="0"/>
          </a:p>
        </p:txBody>
      </p:sp>
    </p:spTree>
    <p:extLst>
      <p:ext uri="{BB962C8B-B14F-4D97-AF65-F5344CB8AC3E}">
        <p14:creationId xmlns:p14="http://schemas.microsoft.com/office/powerpoint/2010/main" val="32592410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Самые последние изменения</a:t>
            </a:r>
            <a:endParaRPr lang="ru-RU" sz="2800" dirty="0"/>
          </a:p>
        </p:txBody>
      </p:sp>
      <p:sp>
        <p:nvSpPr>
          <p:cNvPr id="3" name="Объект 2"/>
          <p:cNvSpPr>
            <a:spLocks noGrp="1"/>
          </p:cNvSpPr>
          <p:nvPr>
            <p:ph idx="1"/>
          </p:nvPr>
        </p:nvSpPr>
        <p:spPr>
          <a:xfrm>
            <a:off x="435835" y="1572657"/>
            <a:ext cx="5093293" cy="4896510"/>
          </a:xfrm>
        </p:spPr>
        <p:txBody>
          <a:bodyPr>
            <a:noAutofit/>
          </a:bodyPr>
          <a:lstStyle/>
          <a:p>
            <a:pPr algn="just">
              <a:lnSpc>
                <a:spcPct val="120000"/>
              </a:lnSpc>
            </a:pPr>
            <a:r>
              <a:rPr lang="ru-RU" sz="700" dirty="0" smtClean="0"/>
              <a:t>	</a:t>
            </a:r>
            <a:r>
              <a:rPr lang="ru-RU" sz="2000" b="1" dirty="0"/>
              <a:t>Дополнительные требования к участникам закупок: </a:t>
            </a:r>
            <a:endParaRPr lang="ru-RU" sz="2000" b="1" dirty="0" smtClean="0"/>
          </a:p>
          <a:p>
            <a:pPr algn="just">
              <a:lnSpc>
                <a:spcPct val="120000"/>
              </a:lnSpc>
            </a:pPr>
            <a:r>
              <a:rPr lang="ru-RU" sz="1800" dirty="0" smtClean="0"/>
              <a:t>- </a:t>
            </a:r>
            <a:r>
              <a:rPr lang="ru-RU" sz="1800" dirty="0" smtClean="0">
                <a:solidFill>
                  <a:srgbClr val="FF0000"/>
                </a:solidFill>
              </a:rPr>
              <a:t>Для </a:t>
            </a:r>
            <a:r>
              <a:rPr lang="ru-RU" sz="1800" dirty="0">
                <a:solidFill>
                  <a:srgbClr val="FF0000"/>
                </a:solidFill>
              </a:rPr>
              <a:t>работ по строительству некапитального строения, сооружения (строений, сооружений), благоустройству территорий</a:t>
            </a:r>
            <a:r>
              <a:rPr lang="ru-RU" sz="1800" dirty="0" smtClean="0"/>
              <a:t>, </a:t>
            </a:r>
            <a:r>
              <a:rPr lang="ru-RU" sz="1800" dirty="0"/>
              <a:t>требуется наличие за 3 года до даты подачи заявки на участие в закупке опыта исполнения (с учетом правопреемства</a:t>
            </a:r>
            <a:r>
              <a:rPr lang="ru-RU" sz="1800" dirty="0" smtClean="0"/>
              <a:t>):</a:t>
            </a:r>
          </a:p>
          <a:p>
            <a:pPr algn="just">
              <a:lnSpc>
                <a:spcPct val="120000"/>
              </a:lnSpc>
            </a:pPr>
            <a:r>
              <a:rPr lang="ru-RU" sz="1800" dirty="0" smtClean="0"/>
              <a:t> - одного </a:t>
            </a:r>
            <a:r>
              <a:rPr lang="ru-RU" sz="1800" dirty="0"/>
              <a:t>контракта (договора) </a:t>
            </a:r>
            <a:r>
              <a:rPr lang="ru-RU" sz="1800" i="1" dirty="0"/>
              <a:t>на выполнение работ по строительству, реконструкции, капитальному ремонту, сносу </a:t>
            </a:r>
            <a:r>
              <a:rPr lang="ru-RU" sz="1800" b="1" i="1" dirty="0">
                <a:solidFill>
                  <a:srgbClr val="FF0000"/>
                </a:solidFill>
                <a:effectLst>
                  <a:outerShdw blurRad="38100" dist="38100" dir="2700000" algn="tl">
                    <a:srgbClr val="000000">
                      <a:alpha val="43137"/>
                    </a:srgbClr>
                  </a:outerShdw>
                </a:effectLst>
              </a:rPr>
              <a:t>объекта капитального строительства, в том числе линейного</a:t>
            </a:r>
            <a:r>
              <a:rPr lang="ru-RU" sz="1800" i="1" dirty="0"/>
              <a:t>.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8410" y="1658451"/>
            <a:ext cx="6133749" cy="4434701"/>
          </a:xfrm>
          <a:prstGeom prst="rect">
            <a:avLst/>
          </a:prstGeom>
        </p:spPr>
      </p:pic>
    </p:spTree>
    <p:extLst>
      <p:ext uri="{BB962C8B-B14F-4D97-AF65-F5344CB8AC3E}">
        <p14:creationId xmlns:p14="http://schemas.microsoft.com/office/powerpoint/2010/main" val="15456079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Самые последние изменения</a:t>
            </a:r>
            <a:endParaRPr lang="ru-RU" sz="2800" dirty="0"/>
          </a:p>
        </p:txBody>
      </p:sp>
      <p:sp>
        <p:nvSpPr>
          <p:cNvPr id="6" name="Прямоугольник 5"/>
          <p:cNvSpPr/>
          <p:nvPr/>
        </p:nvSpPr>
        <p:spPr>
          <a:xfrm>
            <a:off x="190500" y="1096372"/>
            <a:ext cx="11796401"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ЛИБО</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наличие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одного контракта (договора) на выполнение </a:t>
            </a:r>
            <a:r>
              <a:rPr kumimoji="0" 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работ по строительству некапитального строения, сооружения, благоустройству </a:t>
            </a:r>
            <a:r>
              <a:rPr kumimoji="0" lang="ru-RU" sz="1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территорий</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(информация об этом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контракте (договоре)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должна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быть обязательно включена в Реестр контрактов в рамках 44-ФЗ либо в Реестр договоров,  заключаемых заказчиками, в рамках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223-ФЗ).</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Стоимость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одного такого контракта (договора) должна составлять </a:t>
            </a:r>
            <a:r>
              <a:rPr kumimoji="0" lang="ru-RU" sz="1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не менее 20 % от НМЦК (цены лота).</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117" y="3281586"/>
            <a:ext cx="7214474" cy="3512798"/>
          </a:xfrm>
          <a:prstGeom prst="rect">
            <a:avLst/>
          </a:prstGeom>
        </p:spPr>
      </p:pic>
    </p:spTree>
    <p:extLst>
      <p:ext uri="{BB962C8B-B14F-4D97-AF65-F5344CB8AC3E}">
        <p14:creationId xmlns:p14="http://schemas.microsoft.com/office/powerpoint/2010/main" val="401136096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Градостроительный кодекс РФ </a:t>
            </a:r>
            <a:r>
              <a:rPr lang="ru-RU" sz="2400" dirty="0" smtClean="0"/>
              <a:t>(п.10.2 ст. 1)</a:t>
            </a:r>
            <a:endParaRPr lang="ru-RU" dirty="0"/>
          </a:p>
        </p:txBody>
      </p:sp>
      <p:sp>
        <p:nvSpPr>
          <p:cNvPr id="3" name="Объект 2"/>
          <p:cNvSpPr>
            <a:spLocks noGrp="1"/>
          </p:cNvSpPr>
          <p:nvPr>
            <p:ph idx="1"/>
          </p:nvPr>
        </p:nvSpPr>
        <p:spPr>
          <a:xfrm>
            <a:off x="714632" y="1644168"/>
            <a:ext cx="10515600" cy="4351338"/>
          </a:xfrm>
        </p:spPr>
        <p:txBody>
          <a:bodyPr>
            <a:normAutofit/>
          </a:bodyPr>
          <a:lstStyle/>
          <a:p>
            <a:pPr algn="just">
              <a:lnSpc>
                <a:spcPct val="110000"/>
              </a:lnSpc>
            </a:pPr>
            <a:r>
              <a:rPr lang="ru-RU" sz="3200" dirty="0" smtClean="0"/>
              <a:t>	</a:t>
            </a:r>
            <a:r>
              <a:rPr lang="ru-RU" sz="2400" b="1" dirty="0" smtClean="0"/>
              <a:t>Некапитальные </a:t>
            </a:r>
            <a:r>
              <a:rPr lang="ru-RU" sz="2400" b="1" dirty="0"/>
              <a:t>строения, сооружения </a:t>
            </a:r>
            <a:r>
              <a:rPr lang="ru-RU" sz="2400" dirty="0"/>
              <a:t>- строения, сооружения, которые не имеют прочной связи с землей и конструктивные характеристики которых позволяют осуществить их перемещение и (или) демонтаж и последующую сборку без несоразмерного ущерба назначению и без изменения основных характеристик строений, сооружений (в том числе киосков, навесов и других подобных строений, сооружений</a:t>
            </a:r>
            <a:r>
              <a:rPr lang="ru-RU" sz="2400" dirty="0" smtClean="0"/>
              <a:t>).</a:t>
            </a:r>
            <a:endParaRPr lang="ru-RU" sz="2400" dirty="0"/>
          </a:p>
        </p:txBody>
      </p:sp>
    </p:spTree>
    <p:extLst>
      <p:ext uri="{BB962C8B-B14F-4D97-AF65-F5344CB8AC3E}">
        <p14:creationId xmlns:p14="http://schemas.microsoft.com/office/powerpoint/2010/main" val="40365806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Градостроительный кодекс РФ </a:t>
            </a:r>
            <a:r>
              <a:rPr lang="ru-RU" sz="2400" dirty="0" smtClean="0"/>
              <a:t>(п.36 ст. 1)</a:t>
            </a:r>
            <a:endParaRPr lang="ru-RU" dirty="0"/>
          </a:p>
        </p:txBody>
      </p:sp>
      <p:sp>
        <p:nvSpPr>
          <p:cNvPr id="3" name="Объект 2"/>
          <p:cNvSpPr>
            <a:spLocks noGrp="1"/>
          </p:cNvSpPr>
          <p:nvPr>
            <p:ph idx="1"/>
          </p:nvPr>
        </p:nvSpPr>
        <p:spPr>
          <a:xfrm>
            <a:off x="714632" y="1644168"/>
            <a:ext cx="10515600" cy="4351338"/>
          </a:xfrm>
        </p:spPr>
        <p:txBody>
          <a:bodyPr>
            <a:normAutofit/>
          </a:bodyPr>
          <a:lstStyle/>
          <a:p>
            <a:pPr algn="just">
              <a:lnSpc>
                <a:spcPct val="110000"/>
              </a:lnSpc>
            </a:pPr>
            <a:r>
              <a:rPr lang="ru-RU" sz="3200" dirty="0" smtClean="0"/>
              <a:t>	</a:t>
            </a:r>
            <a:r>
              <a:rPr lang="ru-RU" sz="2400" b="1" dirty="0" smtClean="0"/>
              <a:t>Благоустройство </a:t>
            </a:r>
            <a:r>
              <a:rPr lang="ru-RU" sz="2400" b="1" dirty="0"/>
              <a:t>территории </a:t>
            </a:r>
            <a:r>
              <a:rPr lang="ru-RU" sz="2400" dirty="0"/>
              <a:t>- деятельность по реализации комплекса мероприятий, установленного правилами благоустройства территории муниципального образования, направленная на обеспечение и повышение комфортности условий проживания граждан, по поддержанию и улучшению санитарного и эстетического состояния территории муниципального образования, по содержанию территорий населенных пунктов и расположенных на таких территориях объектов, в том числе территорий общего пользования, земельных участков, зданий, строений, сооружений, прилегающих </a:t>
            </a:r>
            <a:r>
              <a:rPr lang="ru-RU" sz="2400" dirty="0" smtClean="0"/>
              <a:t>территорий.</a:t>
            </a:r>
            <a:endParaRPr lang="ru-RU" sz="2400" dirty="0"/>
          </a:p>
        </p:txBody>
      </p:sp>
    </p:spTree>
    <p:extLst>
      <p:ext uri="{BB962C8B-B14F-4D97-AF65-F5344CB8AC3E}">
        <p14:creationId xmlns:p14="http://schemas.microsoft.com/office/powerpoint/2010/main" val="755444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altLang="ru-RU" sz="3200" i="1" dirty="0">
                <a:solidFill>
                  <a:srgbClr val="7030A0"/>
                </a:solidFill>
              </a:rPr>
              <a:t>ПП РФ от 30.09.2019 № 1279)</a:t>
            </a:r>
            <a:endParaRPr lang="ru-RU" dirty="0"/>
          </a:p>
        </p:txBody>
      </p:sp>
      <p:graphicFrame>
        <p:nvGraphicFramePr>
          <p:cNvPr id="4" name="Объект 3"/>
          <p:cNvGraphicFramePr>
            <a:graphicFrameLocks noGrp="1"/>
          </p:cNvGraphicFramePr>
          <p:nvPr>
            <p:ph idx="1"/>
            <p:extLst/>
          </p:nvPr>
        </p:nvGraphicFramePr>
        <p:xfrm>
          <a:off x="598518" y="1246909"/>
          <a:ext cx="11263744" cy="4904509"/>
        </p:xfrm>
        <a:graphic>
          <a:graphicData uri="http://schemas.openxmlformats.org/drawingml/2006/table">
            <a:tbl>
              <a:tblPr/>
              <a:tblGrid>
                <a:gridCol w="695359">
                  <a:extLst>
                    <a:ext uri="{9D8B030D-6E8A-4147-A177-3AD203B41FA5}">
                      <a16:colId xmlns:a16="http://schemas.microsoft.com/office/drawing/2014/main" val="4205245669"/>
                    </a:ext>
                  </a:extLst>
                </a:gridCol>
                <a:gridCol w="780459">
                  <a:extLst>
                    <a:ext uri="{9D8B030D-6E8A-4147-A177-3AD203B41FA5}">
                      <a16:colId xmlns:a16="http://schemas.microsoft.com/office/drawing/2014/main" val="3775815545"/>
                    </a:ext>
                  </a:extLst>
                </a:gridCol>
                <a:gridCol w="1172986">
                  <a:extLst>
                    <a:ext uri="{9D8B030D-6E8A-4147-A177-3AD203B41FA5}">
                      <a16:colId xmlns:a16="http://schemas.microsoft.com/office/drawing/2014/main" val="299998169"/>
                    </a:ext>
                  </a:extLst>
                </a:gridCol>
                <a:gridCol w="1172986">
                  <a:extLst>
                    <a:ext uri="{9D8B030D-6E8A-4147-A177-3AD203B41FA5}">
                      <a16:colId xmlns:a16="http://schemas.microsoft.com/office/drawing/2014/main" val="398320443"/>
                    </a:ext>
                  </a:extLst>
                </a:gridCol>
                <a:gridCol w="780459">
                  <a:extLst>
                    <a:ext uri="{9D8B030D-6E8A-4147-A177-3AD203B41FA5}">
                      <a16:colId xmlns:a16="http://schemas.microsoft.com/office/drawing/2014/main" val="1245725257"/>
                    </a:ext>
                  </a:extLst>
                </a:gridCol>
                <a:gridCol w="1184487">
                  <a:extLst>
                    <a:ext uri="{9D8B030D-6E8A-4147-A177-3AD203B41FA5}">
                      <a16:colId xmlns:a16="http://schemas.microsoft.com/office/drawing/2014/main" val="1457572205"/>
                    </a:ext>
                  </a:extLst>
                </a:gridCol>
                <a:gridCol w="608727">
                  <a:extLst>
                    <a:ext uri="{9D8B030D-6E8A-4147-A177-3AD203B41FA5}">
                      <a16:colId xmlns:a16="http://schemas.microsoft.com/office/drawing/2014/main" val="1700911970"/>
                    </a:ext>
                  </a:extLst>
                </a:gridCol>
                <a:gridCol w="608727">
                  <a:extLst>
                    <a:ext uri="{9D8B030D-6E8A-4147-A177-3AD203B41FA5}">
                      <a16:colId xmlns:a16="http://schemas.microsoft.com/office/drawing/2014/main" val="2926679363"/>
                    </a:ext>
                  </a:extLst>
                </a:gridCol>
                <a:gridCol w="739058">
                  <a:extLst>
                    <a:ext uri="{9D8B030D-6E8A-4147-A177-3AD203B41FA5}">
                      <a16:colId xmlns:a16="http://schemas.microsoft.com/office/drawing/2014/main" val="1584355344"/>
                    </a:ext>
                  </a:extLst>
                </a:gridCol>
                <a:gridCol w="651659">
                  <a:extLst>
                    <a:ext uri="{9D8B030D-6E8A-4147-A177-3AD203B41FA5}">
                      <a16:colId xmlns:a16="http://schemas.microsoft.com/office/drawing/2014/main" val="1141334587"/>
                    </a:ext>
                  </a:extLst>
                </a:gridCol>
                <a:gridCol w="521327">
                  <a:extLst>
                    <a:ext uri="{9D8B030D-6E8A-4147-A177-3AD203B41FA5}">
                      <a16:colId xmlns:a16="http://schemas.microsoft.com/office/drawing/2014/main" val="1700022667"/>
                    </a:ext>
                  </a:extLst>
                </a:gridCol>
                <a:gridCol w="780459">
                  <a:extLst>
                    <a:ext uri="{9D8B030D-6E8A-4147-A177-3AD203B41FA5}">
                      <a16:colId xmlns:a16="http://schemas.microsoft.com/office/drawing/2014/main" val="3400423094"/>
                    </a:ext>
                  </a:extLst>
                </a:gridCol>
                <a:gridCol w="780459">
                  <a:extLst>
                    <a:ext uri="{9D8B030D-6E8A-4147-A177-3AD203B41FA5}">
                      <a16:colId xmlns:a16="http://schemas.microsoft.com/office/drawing/2014/main" val="438613698"/>
                    </a:ext>
                  </a:extLst>
                </a:gridCol>
                <a:gridCol w="786592">
                  <a:extLst>
                    <a:ext uri="{9D8B030D-6E8A-4147-A177-3AD203B41FA5}">
                      <a16:colId xmlns:a16="http://schemas.microsoft.com/office/drawing/2014/main" val="233938972"/>
                    </a:ext>
                  </a:extLst>
                </a:gridCol>
              </a:tblGrid>
              <a:tr h="548521">
                <a:tc rowSpan="3">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N</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Идентификационный код закупки</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Объект закупки</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3">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Планируемый год размещения извещения, направления приглашения, заключения контракта с единственным поставщиком (подрядчиком, исполнителем)</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Объем финансового обеспечения, в том числе планируемые платежи</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Информация проведении обязательного общественного обсуждения закупки</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Наименование уполномоченного органа (учреждения)</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Наименование организатора проведения совместного конкурса или аукциона</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7704640"/>
                  </a:ext>
                </a:extLst>
              </a:tr>
              <a:tr h="1355211">
                <a:tc vMerge="1">
                  <a:txBody>
                    <a:bodyPr/>
                    <a:lstStyle/>
                    <a:p>
                      <a:endParaRPr lang="ru-RU"/>
                    </a:p>
                  </a:txBody>
                  <a:tcPr/>
                </a:tc>
                <a:tc vMerge="1">
                  <a:txBody>
                    <a:bodyPr/>
                    <a:lstStyle/>
                    <a:p>
                      <a:endParaRPr lang="ru-RU"/>
                    </a:p>
                  </a:txBody>
                  <a:tcPr/>
                </a:tc>
                <a:tc gridSpan="2">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Товар, работа услуга по Общероссийскому </a:t>
                      </a:r>
                      <a:r>
                        <a:rPr lang="ru-RU" sz="1100" u="none" strike="noStrike">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классификатору</a:t>
                      </a:r>
                      <a:r>
                        <a:rPr lang="ru-RU" sz="1100">
                          <a:effectLst/>
                          <a:latin typeface="Calibri" panose="020F0502020204030204" pitchFamily="34" charset="0"/>
                          <a:ea typeface="Times New Roman" panose="02020603050405020304" pitchFamily="18" charset="0"/>
                          <a:cs typeface="Times New Roman" panose="02020603050405020304" pitchFamily="18" charset="0"/>
                        </a:rPr>
                        <a:t> продукции по видам экономической деятельности ОК 034-2014 (КПЕС 2008)</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Наименование объекта закупки</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rowSpan="2">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Всего</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 текущий финансовый год</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 плановый период</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последующие годы</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613421603"/>
                  </a:ext>
                </a:extLst>
              </a:tr>
              <a:tr h="863187">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Код</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Наименование</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 первый год</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на второй год</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700368856"/>
                  </a:ext>
                </a:extLst>
              </a:tr>
              <a:tr h="346849">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1</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2</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3</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4</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5</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6</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7</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8</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9</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10</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11</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12</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13</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14</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816734"/>
                  </a:ext>
                </a:extLst>
              </a:tr>
              <a:tr h="346849">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507148"/>
                  </a:ext>
                </a:extLst>
              </a:tr>
              <a:tr h="346849">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433538"/>
                  </a:ext>
                </a:extLst>
              </a:tr>
              <a:tr h="346849">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492064"/>
                  </a:ext>
                </a:extLst>
              </a:tr>
              <a:tr h="750194">
                <a:tc gridSpan="6">
                  <a:txBody>
                    <a:bodyPr/>
                    <a:lstStyle/>
                    <a:p>
                      <a:pPr algn="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Всего для осуществления закупок,</a:t>
                      </a:r>
                    </a:p>
                    <a:p>
                      <a:pPr algn="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в том числе по коду бюджетной классификации ___ /</a:t>
                      </a:r>
                    </a:p>
                    <a:p>
                      <a:pPr algn="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по соглашению N __ от ___</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x</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Calibri" panose="020F0502020204030204" pitchFamily="34" charset="0"/>
                          <a:ea typeface="Times New Roman" panose="02020603050405020304" pitchFamily="18" charset="0"/>
                          <a:cs typeface="Times New Roman" panose="02020603050405020304" pitchFamily="18" charset="0"/>
                        </a:rPr>
                        <a:t>x</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Calibri" panose="020F0502020204030204" pitchFamily="34" charset="0"/>
                          <a:ea typeface="Times New Roman" panose="02020603050405020304" pitchFamily="18" charset="0"/>
                          <a:cs typeface="Times New Roman" panose="02020603050405020304" pitchFamily="18" charset="0"/>
                        </a:rPr>
                        <a:t>x</a:t>
                      </a:r>
                    </a:p>
                  </a:txBody>
                  <a:tcPr marL="39247" marR="39247" marT="64567" marB="64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393336"/>
                  </a:ext>
                </a:extLst>
              </a:tr>
            </a:tbl>
          </a:graphicData>
        </a:graphic>
      </p:graphicFrame>
    </p:spTree>
    <p:extLst>
      <p:ext uri="{BB962C8B-B14F-4D97-AF65-F5344CB8AC3E}">
        <p14:creationId xmlns:p14="http://schemas.microsoft.com/office/powerpoint/2010/main" val="2020516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Самые последние изменения</a:t>
            </a:r>
            <a:endParaRPr lang="ru-RU" sz="2800" dirty="0"/>
          </a:p>
        </p:txBody>
      </p:sp>
      <p:sp>
        <p:nvSpPr>
          <p:cNvPr id="3" name="Объект 2"/>
          <p:cNvSpPr>
            <a:spLocks noGrp="1"/>
          </p:cNvSpPr>
          <p:nvPr>
            <p:ph idx="1"/>
          </p:nvPr>
        </p:nvSpPr>
        <p:spPr>
          <a:xfrm>
            <a:off x="714632" y="1136821"/>
            <a:ext cx="10515600" cy="1356791"/>
          </a:xfrm>
        </p:spPr>
        <p:txBody>
          <a:bodyPr>
            <a:noAutofit/>
          </a:bodyPr>
          <a:lstStyle/>
          <a:p>
            <a:pPr algn="just">
              <a:lnSpc>
                <a:spcPct val="120000"/>
              </a:lnSpc>
            </a:pPr>
            <a:r>
              <a:rPr lang="ru-RU" sz="600" dirty="0" smtClean="0"/>
              <a:t>	</a:t>
            </a:r>
            <a:r>
              <a:rPr lang="ru-RU" sz="1800" b="1" dirty="0"/>
              <a:t>Дополнительные требования к участникам закупок: </a:t>
            </a:r>
            <a:endParaRPr lang="ru-RU" sz="1800" b="1" dirty="0" smtClean="0"/>
          </a:p>
          <a:p>
            <a:pPr algn="just">
              <a:lnSpc>
                <a:spcPct val="120000"/>
              </a:lnSpc>
            </a:pPr>
            <a:r>
              <a:rPr lang="ru-RU" sz="1600" dirty="0"/>
              <a:t>- </a:t>
            </a:r>
            <a:r>
              <a:rPr lang="ru-RU" sz="1600" dirty="0">
                <a:solidFill>
                  <a:srgbClr val="FF0000"/>
                </a:solidFill>
              </a:rPr>
              <a:t>Для выполнения работ по ремонту, содержанию автомобильных дорог</a:t>
            </a:r>
            <a:r>
              <a:rPr lang="ru-RU" sz="1600" dirty="0" smtClean="0"/>
              <a:t>, </a:t>
            </a:r>
            <a:r>
              <a:rPr lang="ru-RU" sz="1600" dirty="0"/>
              <a:t>требуется наличие за 3 года до даты подачи заявки на участие в закупке опыта исполнения (с учетом правопреемства) одного контракта (договора) </a:t>
            </a:r>
            <a:r>
              <a:rPr lang="ru-RU" sz="1600" i="1" dirty="0"/>
              <a:t>на выполнение работ по строительству, реконструкции, капитальному ремонту, сносу линейного объекта.</a:t>
            </a:r>
          </a:p>
        </p:txBody>
      </p:sp>
      <p:sp>
        <p:nvSpPr>
          <p:cNvPr id="6" name="Прямоугольник 5"/>
          <p:cNvSpPr/>
          <p:nvPr/>
        </p:nvSpPr>
        <p:spPr>
          <a:xfrm>
            <a:off x="608096" y="2833389"/>
            <a:ext cx="10622136" cy="27392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наличие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одного контракта (договора) на выполнение работ по содержанию, ремонту автомобильных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дорог.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Информация об этом </a:t>
            </a:r>
            <a:r>
              <a:rPr kumimoji="0" 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контракте (договоре) </a:t>
            </a:r>
            <a:r>
              <a:rPr kumimoji="0" lang="ru-RU"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должна </a:t>
            </a:r>
            <a:r>
              <a:rPr kumimoji="0" 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быть обязательно включена в Реестр контрактов в рамках 44-ФЗ либо в Реестр договоров,  заключаемых заказчиками, в рамках 223-ФЗ.</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Стоимость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одного такого контракта (договора) должна составлять </a:t>
            </a:r>
            <a:r>
              <a:rPr kumimoji="0" lang="ru-RU" sz="1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не менее 20 % от НМЦК (цены лота).</a:t>
            </a:r>
          </a:p>
        </p:txBody>
      </p:sp>
    </p:spTree>
    <p:extLst>
      <p:ext uri="{BB962C8B-B14F-4D97-AF65-F5344CB8AC3E}">
        <p14:creationId xmlns:p14="http://schemas.microsoft.com/office/powerpoint/2010/main" val="212121943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714632" y="615889"/>
            <a:ext cx="9327292" cy="512305"/>
          </a:xfrm>
        </p:spPr>
        <p:txBody>
          <a:bodyPr>
            <a:noAutofit/>
          </a:bodyPr>
          <a:lstStyle/>
          <a:p>
            <a:r>
              <a:rPr lang="ru-RU" sz="3200" dirty="0"/>
              <a:t>Самые последние изменения</a:t>
            </a:r>
            <a:endParaRPr lang="ru-RU" sz="2800" dirty="0"/>
          </a:p>
        </p:txBody>
      </p:sp>
      <p:graphicFrame>
        <p:nvGraphicFramePr>
          <p:cNvPr id="7" name="Объект 3"/>
          <p:cNvGraphicFramePr>
            <a:graphicFrameLocks/>
          </p:cNvGraphicFramePr>
          <p:nvPr>
            <p:extLst/>
          </p:nvPr>
        </p:nvGraphicFramePr>
        <p:xfrm>
          <a:off x="714632" y="1476527"/>
          <a:ext cx="10515600" cy="30175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778535316"/>
                    </a:ext>
                  </a:extLst>
                </a:gridCol>
                <a:gridCol w="5257800">
                  <a:extLst>
                    <a:ext uri="{9D8B030D-6E8A-4147-A177-3AD203B41FA5}">
                      <a16:colId xmlns:a16="http://schemas.microsoft.com/office/drawing/2014/main" val="809636536"/>
                    </a:ext>
                  </a:extLst>
                </a:gridCol>
              </a:tblGrid>
              <a:tr h="370840">
                <a:tc>
                  <a:txBody>
                    <a:bodyPr/>
                    <a:lstStyle/>
                    <a:p>
                      <a:pPr algn="ctr"/>
                      <a:r>
                        <a:rPr lang="ru-RU" sz="2800" dirty="0" smtClean="0"/>
                        <a:t>Было</a:t>
                      </a:r>
                      <a:endParaRPr lang="ru-RU" sz="2800" dirty="0"/>
                    </a:p>
                  </a:txBody>
                  <a:tcPr/>
                </a:tc>
                <a:tc>
                  <a:txBody>
                    <a:bodyPr/>
                    <a:lstStyle/>
                    <a:p>
                      <a:pPr algn="ctr"/>
                      <a:r>
                        <a:rPr lang="ru-RU" sz="2800" dirty="0" smtClean="0"/>
                        <a:t>Стало</a:t>
                      </a:r>
                      <a:endParaRPr lang="ru-RU" sz="2800" dirty="0"/>
                    </a:p>
                  </a:txBody>
                  <a:tcPr/>
                </a:tc>
                <a:extLst>
                  <a:ext uri="{0D108BD9-81ED-4DB2-BD59-A6C34878D82A}">
                    <a16:rowId xmlns:a16="http://schemas.microsoft.com/office/drawing/2014/main" val="3880797267"/>
                  </a:ext>
                </a:extLst>
              </a:tr>
              <a:tr h="370840">
                <a:tc>
                  <a:txBody>
                    <a:bodyPr/>
                    <a:lstStyle/>
                    <a:p>
                      <a:pPr marL="0" indent="447675" algn="just" defTabSz="914400" rtl="0" eaLnBrk="1" latinLnBrk="0" hangingPunct="1"/>
                      <a:r>
                        <a:rPr lang="ru-RU" sz="1400" b="0" kern="1200" dirty="0" smtClean="0">
                          <a:solidFill>
                            <a:schemeClr val="dk1"/>
                          </a:solidFill>
                          <a:latin typeface="+mn-lt"/>
                          <a:ea typeface="+mn-ea"/>
                          <a:cs typeface="+mn-cs"/>
                        </a:rPr>
                        <a:t>Выполнение работ по строительству, и (или) реконструкции, и (или) капитальному ремонту особо опасных, технически сложных, уникальных объектов капитального строительства, искусственных дорожных сооружений (включенных в состав автомобильных дорог федерального, регионального или межмуниципального, местного значения), в случае если начальная (максимальная) цена контракта </a:t>
                      </a:r>
                      <a:r>
                        <a:rPr lang="ru-RU" sz="1400" b="0" strike="sngStrike" kern="1200" dirty="0" smtClean="0">
                          <a:solidFill>
                            <a:schemeClr val="dk1"/>
                          </a:solidFill>
                          <a:latin typeface="+mn-lt"/>
                          <a:ea typeface="+mn-ea"/>
                          <a:cs typeface="+mn-cs"/>
                        </a:rPr>
                        <a:t>для обеспечения государственных нужд превышает 150 млн. рублей, для обеспечения муниципальных нужд - 50 млн. рублей</a:t>
                      </a:r>
                    </a:p>
                    <a:p>
                      <a:endParaRPr lang="ru-RU" dirty="0"/>
                    </a:p>
                  </a:txBody>
                  <a:tcPr/>
                </a:tc>
                <a:tc>
                  <a:txBody>
                    <a:bodyPr/>
                    <a:lstStyle/>
                    <a:p>
                      <a:pPr marL="0" indent="447675" algn="just"/>
                      <a:r>
                        <a:rPr lang="ru-RU" sz="1400" b="0" kern="1200" dirty="0" smtClean="0">
                          <a:solidFill>
                            <a:schemeClr val="dk1"/>
                          </a:solidFill>
                          <a:latin typeface="+mn-lt"/>
                          <a:ea typeface="+mn-ea"/>
                          <a:cs typeface="+mn-cs"/>
                        </a:rPr>
                        <a:t>Выполнение работ по строительству, и (или) реконструкции, и (или) капитальному ремонту </a:t>
                      </a:r>
                      <a:r>
                        <a:rPr lang="ru-RU" sz="1400" b="1" kern="1200" dirty="0" smtClean="0">
                          <a:solidFill>
                            <a:schemeClr val="dk1"/>
                          </a:solidFill>
                          <a:latin typeface="+mn-lt"/>
                          <a:ea typeface="+mn-ea"/>
                          <a:cs typeface="+mn-cs"/>
                        </a:rPr>
                        <a:t>и (или) сносу</a:t>
                      </a:r>
                      <a:r>
                        <a:rPr lang="ru-RU" sz="1400" b="0" kern="1200" dirty="0" smtClean="0">
                          <a:solidFill>
                            <a:schemeClr val="dk1"/>
                          </a:solidFill>
                          <a:latin typeface="+mn-lt"/>
                          <a:ea typeface="+mn-ea"/>
                          <a:cs typeface="+mn-cs"/>
                        </a:rPr>
                        <a:t> особо опасных, технически сложных, уникальных объектов капитального строительства, искусственных дорожных сооружений (включенных в состав автомобильных дорог федерального, регионального или межмуниципального, местного значения), в случае если начальная (максимальная) цена контракта </a:t>
                      </a:r>
                      <a:r>
                        <a:rPr lang="ru-RU" sz="1400" b="1" kern="1200" dirty="0" smtClean="0">
                          <a:solidFill>
                            <a:schemeClr val="dk1"/>
                          </a:solidFill>
                          <a:latin typeface="+mn-lt"/>
                          <a:ea typeface="+mn-ea"/>
                          <a:cs typeface="+mn-cs"/>
                        </a:rPr>
                        <a:t>превышает 100 млн. рублей</a:t>
                      </a:r>
                      <a:endParaRPr lang="ru-RU" sz="1400" b="1" kern="1200" dirty="0">
                        <a:solidFill>
                          <a:schemeClr val="dk1"/>
                        </a:solidFill>
                        <a:latin typeface="+mn-lt"/>
                        <a:ea typeface="+mn-ea"/>
                        <a:cs typeface="+mn-cs"/>
                      </a:endParaRPr>
                    </a:p>
                  </a:txBody>
                  <a:tcPr/>
                </a:tc>
                <a:extLst>
                  <a:ext uri="{0D108BD9-81ED-4DB2-BD59-A6C34878D82A}">
                    <a16:rowId xmlns:a16="http://schemas.microsoft.com/office/drawing/2014/main" val="661146727"/>
                  </a:ext>
                </a:extLst>
              </a:tr>
            </a:tbl>
          </a:graphicData>
        </a:graphic>
      </p:graphicFrame>
      <p:sp>
        <p:nvSpPr>
          <p:cNvPr id="8" name="Прямоугольник 7"/>
          <p:cNvSpPr/>
          <p:nvPr/>
        </p:nvSpPr>
        <p:spPr>
          <a:xfrm>
            <a:off x="714632" y="4781995"/>
            <a:ext cx="10437961"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Нет разграничение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НМЦК в зависимости от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гос.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 </a:t>
            </a:r>
            <a:r>
              <a:rPr kumimoji="0" lang="ru-RU"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мун</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нужд. </a:t>
            </a:r>
            <a:endPar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При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этом </a:t>
            </a:r>
            <a:r>
              <a:rPr kumimoji="0" lang="ru-RU" sz="1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ухудшается положение муниципальных заказчиков, которые ранее могли проводить такие конкурсы при НМЦК свыше не 100, а 50 млн. рублей.</a:t>
            </a:r>
            <a:endParaRPr kumimoji="0" lang="ru-RU" sz="1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24806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Самые последние </a:t>
            </a:r>
            <a:r>
              <a:rPr lang="ru-RU" sz="3200" dirty="0" smtClean="0"/>
              <a:t>изменения с 06.08.2019 (приложение 1 для </a:t>
            </a:r>
            <a:r>
              <a:rPr lang="ru-RU" sz="3200" dirty="0" err="1" smtClean="0"/>
              <a:t>КоУ</a:t>
            </a:r>
            <a:r>
              <a:rPr lang="ru-RU" sz="3200" dirty="0" smtClean="0"/>
              <a:t>)</a:t>
            </a:r>
            <a:endParaRPr lang="ru-RU" sz="2800" dirty="0"/>
          </a:p>
        </p:txBody>
      </p:sp>
      <p:graphicFrame>
        <p:nvGraphicFramePr>
          <p:cNvPr id="4" name="Объект 3"/>
          <p:cNvGraphicFramePr>
            <a:graphicFrameLocks noGrp="1"/>
          </p:cNvGraphicFramePr>
          <p:nvPr>
            <p:ph idx="1"/>
            <p:extLst/>
          </p:nvPr>
        </p:nvGraphicFramePr>
        <p:xfrm>
          <a:off x="562232" y="1153297"/>
          <a:ext cx="11159868" cy="5599177"/>
        </p:xfrm>
        <a:graphic>
          <a:graphicData uri="http://schemas.openxmlformats.org/drawingml/2006/table">
            <a:tbl>
              <a:tblPr firstRow="1" bandRow="1">
                <a:tableStyleId>{5C22544A-7EE6-4342-B048-85BDC9FD1C3A}</a:tableStyleId>
              </a:tblPr>
              <a:tblGrid>
                <a:gridCol w="5579934">
                  <a:extLst>
                    <a:ext uri="{9D8B030D-6E8A-4147-A177-3AD203B41FA5}">
                      <a16:colId xmlns:a16="http://schemas.microsoft.com/office/drawing/2014/main" val="1778535316"/>
                    </a:ext>
                  </a:extLst>
                </a:gridCol>
                <a:gridCol w="5579934">
                  <a:extLst>
                    <a:ext uri="{9D8B030D-6E8A-4147-A177-3AD203B41FA5}">
                      <a16:colId xmlns:a16="http://schemas.microsoft.com/office/drawing/2014/main" val="809636536"/>
                    </a:ext>
                  </a:extLst>
                </a:gridCol>
              </a:tblGrid>
              <a:tr h="441530">
                <a:tc>
                  <a:txBody>
                    <a:bodyPr/>
                    <a:lstStyle/>
                    <a:p>
                      <a:pPr algn="ctr"/>
                      <a:r>
                        <a:rPr lang="ru-RU" sz="2800" dirty="0" smtClean="0"/>
                        <a:t>Было</a:t>
                      </a:r>
                      <a:endParaRPr lang="ru-RU" sz="2800" dirty="0"/>
                    </a:p>
                  </a:txBody>
                  <a:tcPr/>
                </a:tc>
                <a:tc>
                  <a:txBody>
                    <a:bodyPr/>
                    <a:lstStyle/>
                    <a:p>
                      <a:pPr algn="ctr"/>
                      <a:r>
                        <a:rPr lang="ru-RU" sz="2800" dirty="0" smtClean="0"/>
                        <a:t>Стало</a:t>
                      </a:r>
                      <a:endParaRPr lang="ru-RU" sz="2800" dirty="0"/>
                    </a:p>
                  </a:txBody>
                  <a:tcPr/>
                </a:tc>
                <a:extLst>
                  <a:ext uri="{0D108BD9-81ED-4DB2-BD59-A6C34878D82A}">
                    <a16:rowId xmlns:a16="http://schemas.microsoft.com/office/drawing/2014/main" val="3880797267"/>
                  </a:ext>
                </a:extLst>
              </a:tr>
              <a:tr h="1480423">
                <a:tc rowSpan="4">
                  <a:txBody>
                    <a:bodyPr/>
                    <a:lstStyle/>
                    <a:p>
                      <a:pPr marL="0" indent="447675" algn="just"/>
                      <a:r>
                        <a:rPr lang="ru-RU" sz="1800" strike="sngStrike" dirty="0" smtClean="0">
                          <a:latin typeface="Arial" panose="020B0604020202020204" pitchFamily="34" charset="0"/>
                          <a:cs typeface="Arial" panose="020B0604020202020204" pitchFamily="34" charset="0"/>
                        </a:rPr>
                        <a:t>1. Выполнение работ по сохранению объектов культурного наследия (памятников истории и культуры) народов Российской Федерации, реставрации музейных предметов и музейных коллекций, включенных в состав Музейного фонда Российской Федерации, документов Архивного фонда Российской Федерации, особо ценных и редких документов, входящих в состав библиотечных фондов, выполнение работ, оказание услуг, связанных с необходимостью допуска подрядчиков, исполнителей к учетным базам данных музеев, архивов, библиотек, к хранилищам (депозитариям) музея, к системам обеспечения безопасности музейных предметов и музейных коллекций, архивных документов, библиотечного фонда</a:t>
                      </a:r>
                    </a:p>
                  </a:txBody>
                  <a:tcPr/>
                </a:tc>
                <a:tc>
                  <a:txBody>
                    <a:bodyPr/>
                    <a:lstStyle/>
                    <a:p>
                      <a:pPr marL="0" indent="447675" algn="just" defTabSz="914400" rtl="0" eaLnBrk="1" latinLnBrk="0" hangingPunct="1"/>
                      <a:r>
                        <a:rPr lang="ru-RU" sz="1800" b="0" kern="1200" dirty="0" smtClean="0">
                          <a:solidFill>
                            <a:schemeClr val="dk1"/>
                          </a:solidFill>
                          <a:latin typeface="Arial" panose="020B0604020202020204" pitchFamily="34" charset="0"/>
                          <a:ea typeface="+mn-ea"/>
                          <a:cs typeface="Arial" panose="020B0604020202020204" pitchFamily="34" charset="0"/>
                        </a:rPr>
                        <a:t>1. Проведение работ по сохранению объектов культурного наследия (памятников истории и культуры) народов Российской Федерации, </a:t>
                      </a:r>
                      <a:r>
                        <a:rPr lang="ru-RU" sz="1800" b="1" kern="1200" dirty="0" smtClean="0">
                          <a:solidFill>
                            <a:schemeClr val="dk1"/>
                          </a:solidFill>
                          <a:latin typeface="Arial" panose="020B0604020202020204" pitchFamily="34" charset="0"/>
                          <a:ea typeface="+mn-ea"/>
                          <a:cs typeface="Arial" panose="020B0604020202020204" pitchFamily="34" charset="0"/>
                        </a:rPr>
                        <a:t>при которых затрагиваются конструктивные и другие характеристики надежности и безопасности объекта культурного наследия</a:t>
                      </a:r>
                    </a:p>
                  </a:txBody>
                  <a:tcPr/>
                </a:tc>
                <a:extLst>
                  <a:ext uri="{0D108BD9-81ED-4DB2-BD59-A6C34878D82A}">
                    <a16:rowId xmlns:a16="http://schemas.microsoft.com/office/drawing/2014/main" val="2319593886"/>
                  </a:ext>
                </a:extLst>
              </a:tr>
              <a:tr h="1714174">
                <a:tc vMerge="1">
                  <a:txBody>
                    <a:bodyPr/>
                    <a:lstStyle/>
                    <a:p>
                      <a:endParaRPr lang="ru-RU" sz="1800" dirty="0">
                        <a:latin typeface="Arial" panose="020B0604020202020204" pitchFamily="34" charset="0"/>
                        <a:cs typeface="Arial" panose="020B0604020202020204" pitchFamily="34" charset="0"/>
                      </a:endParaRPr>
                    </a:p>
                  </a:txBody>
                  <a:tcPr/>
                </a:tc>
                <a:tc>
                  <a:txBody>
                    <a:bodyPr/>
                    <a:lstStyle/>
                    <a:p>
                      <a:pPr marL="0" indent="447675" algn="just" defTabSz="914400" rtl="0" eaLnBrk="1" latinLnBrk="0" hangingPunct="1"/>
                      <a:r>
                        <a:rPr lang="ru-RU" sz="1800" b="0" kern="1200" dirty="0" smtClean="0">
                          <a:solidFill>
                            <a:schemeClr val="dk1"/>
                          </a:solidFill>
                          <a:latin typeface="Arial" panose="020B0604020202020204" pitchFamily="34" charset="0"/>
                          <a:ea typeface="+mn-ea"/>
                          <a:cs typeface="Arial" panose="020B0604020202020204" pitchFamily="34" charset="0"/>
                        </a:rPr>
                        <a:t>1(1).</a:t>
                      </a:r>
                      <a:r>
                        <a:rPr lang="ru-RU" sz="1800" b="0" kern="1200" baseline="0" dirty="0" smtClean="0">
                          <a:solidFill>
                            <a:schemeClr val="dk1"/>
                          </a:solidFill>
                          <a:latin typeface="Arial" panose="020B0604020202020204" pitchFamily="34" charset="0"/>
                          <a:ea typeface="+mn-ea"/>
                          <a:cs typeface="Arial" panose="020B0604020202020204" pitchFamily="34" charset="0"/>
                        </a:rPr>
                        <a:t> Проведение работ по сохранению объектов культурного наследия (памятников истории и культуры) народов Российской Федерации, </a:t>
                      </a:r>
                      <a:r>
                        <a:rPr lang="ru-RU" sz="1800" b="1" kern="1200" baseline="0" dirty="0" smtClean="0">
                          <a:solidFill>
                            <a:schemeClr val="dk1"/>
                          </a:solidFill>
                          <a:latin typeface="Arial" panose="020B0604020202020204" pitchFamily="34" charset="0"/>
                          <a:ea typeface="+mn-ea"/>
                          <a:cs typeface="Arial" panose="020B0604020202020204" pitchFamily="34" charset="0"/>
                        </a:rPr>
                        <a:t>при которых не затрагиваются конструктивные и другие характеристики надежности и безопасности объекта культурного наследия</a:t>
                      </a:r>
                    </a:p>
                  </a:txBody>
                  <a:tcPr/>
                </a:tc>
                <a:extLst>
                  <a:ext uri="{0D108BD9-81ED-4DB2-BD59-A6C34878D82A}">
                    <a16:rowId xmlns:a16="http://schemas.microsoft.com/office/drawing/2014/main" val="122121388"/>
                  </a:ext>
                </a:extLst>
              </a:tr>
              <a:tr h="516798">
                <a:tc vMerge="1">
                  <a:txBody>
                    <a:bodyPr/>
                    <a:lstStyle/>
                    <a:p>
                      <a:endParaRPr lang="ru-RU" sz="1800" dirty="0">
                        <a:latin typeface="Arial" panose="020B0604020202020204" pitchFamily="34" charset="0"/>
                        <a:cs typeface="Arial" panose="020B0604020202020204" pitchFamily="34" charset="0"/>
                      </a:endParaRPr>
                    </a:p>
                  </a:txBody>
                  <a:tcPr/>
                </a:tc>
                <a:tc>
                  <a:txBody>
                    <a:bodyPr/>
                    <a:lstStyle/>
                    <a:p>
                      <a:pPr marL="0" indent="447675" algn="just" defTabSz="914400" rtl="0" eaLnBrk="1" latinLnBrk="0" hangingPunct="1"/>
                      <a:r>
                        <a:rPr lang="ru-RU" sz="1800" b="0" kern="1200" dirty="0" smtClean="0">
                          <a:solidFill>
                            <a:schemeClr val="dk1"/>
                          </a:solidFill>
                          <a:latin typeface="Arial" panose="020B0604020202020204" pitchFamily="34" charset="0"/>
                          <a:ea typeface="+mn-ea"/>
                          <a:cs typeface="Arial" panose="020B0604020202020204" pitchFamily="34" charset="0"/>
                        </a:rPr>
                        <a:t>1(2)…</a:t>
                      </a:r>
                      <a:endParaRPr lang="ru-RU" sz="1800" b="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758901271"/>
                  </a:ext>
                </a:extLst>
              </a:tr>
              <a:tr h="815179">
                <a:tc vMerge="1">
                  <a:txBody>
                    <a:bodyPr/>
                    <a:lstStyle/>
                    <a:p>
                      <a:endParaRPr lang="ru-RU" sz="1800" dirty="0">
                        <a:latin typeface="Arial" panose="020B0604020202020204" pitchFamily="34" charset="0"/>
                        <a:cs typeface="Arial" panose="020B0604020202020204" pitchFamily="34" charset="0"/>
                      </a:endParaRPr>
                    </a:p>
                  </a:txBody>
                  <a:tcPr/>
                </a:tc>
                <a:tc>
                  <a:txBody>
                    <a:bodyPr/>
                    <a:lstStyle/>
                    <a:p>
                      <a:pPr marL="0" indent="447675" algn="just" defTabSz="914400" rtl="0" eaLnBrk="1" latinLnBrk="0" hangingPunct="1"/>
                      <a:r>
                        <a:rPr lang="ru-RU" sz="1800" b="0" kern="1200" dirty="0" smtClean="0">
                          <a:solidFill>
                            <a:schemeClr val="dk1"/>
                          </a:solidFill>
                          <a:latin typeface="Arial" panose="020B0604020202020204" pitchFamily="34" charset="0"/>
                          <a:ea typeface="+mn-ea"/>
                          <a:cs typeface="Arial" panose="020B0604020202020204" pitchFamily="34" charset="0"/>
                        </a:rPr>
                        <a:t>1(3)…</a:t>
                      </a:r>
                      <a:endParaRPr lang="ru-RU" sz="1800" b="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156514293"/>
                  </a:ext>
                </a:extLst>
              </a:tr>
            </a:tbl>
          </a:graphicData>
        </a:graphic>
      </p:graphicFrame>
      <p:pic>
        <p:nvPicPr>
          <p:cNvPr id="3" name="Рисунок 2"/>
          <p:cNvPicPr>
            <a:picLocks noChangeAspect="1"/>
          </p:cNvPicPr>
          <p:nvPr/>
        </p:nvPicPr>
        <p:blipFill>
          <a:blip r:embed="rId2"/>
          <a:stretch>
            <a:fillRect/>
          </a:stretch>
        </p:blipFill>
        <p:spPr>
          <a:xfrm>
            <a:off x="9207500" y="5092838"/>
            <a:ext cx="2514600" cy="1659636"/>
          </a:xfrm>
          <a:prstGeom prst="rect">
            <a:avLst/>
          </a:prstGeom>
        </p:spPr>
      </p:pic>
    </p:spTree>
    <p:extLst>
      <p:ext uri="{BB962C8B-B14F-4D97-AF65-F5344CB8AC3E}">
        <p14:creationId xmlns:p14="http://schemas.microsoft.com/office/powerpoint/2010/main" val="3288238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defRPr/>
            </a:pPr>
            <a:r>
              <a:rPr lang="ru-RU" sz="2400" dirty="0"/>
              <a:t>Временные параметры электронного аукциона (1) </a:t>
            </a:r>
            <a:r>
              <a:rPr lang="ru-RU" sz="2400" b="1" dirty="0">
                <a:solidFill>
                  <a:srgbClr val="FF0000"/>
                </a:solidFill>
              </a:rPr>
              <a:t>с </a:t>
            </a:r>
            <a:r>
              <a:rPr lang="ru-RU" sz="2400" b="1" dirty="0" smtClean="0">
                <a:solidFill>
                  <a:srgbClr val="FF0000"/>
                </a:solidFill>
              </a:rPr>
              <a:t>01.07.19</a:t>
            </a:r>
            <a:endParaRPr lang="ru-RU" sz="2400" b="1" dirty="0">
              <a:solidFill>
                <a:srgbClr val="FF0000"/>
              </a:solidFill>
            </a:endParaRPr>
          </a:p>
        </p:txBody>
      </p:sp>
      <p:sp>
        <p:nvSpPr>
          <p:cNvPr id="193538" name="Text Box 2"/>
          <p:cNvSpPr txBox="1">
            <a:spLocks noChangeArrowheads="1"/>
          </p:cNvSpPr>
          <p:nvPr/>
        </p:nvSpPr>
        <p:spPr bwMode="auto">
          <a:xfrm>
            <a:off x="4511675" y="6165851"/>
            <a:ext cx="1371600" cy="360363"/>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2 дней</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39" name="AutoShape 3"/>
          <p:cNvSpPr>
            <a:spLocks/>
          </p:cNvSpPr>
          <p:nvPr/>
        </p:nvSpPr>
        <p:spPr bwMode="auto">
          <a:xfrm rot="16200000">
            <a:off x="8173244" y="2896394"/>
            <a:ext cx="990600" cy="2852738"/>
          </a:xfrm>
          <a:prstGeom prst="leftBrace">
            <a:avLst>
              <a:gd name="adj1" fmla="val 20732"/>
              <a:gd name="adj2" fmla="val 16667"/>
            </a:avLst>
          </a:prstGeom>
          <a:noFill/>
          <a:ln w="317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0" name="Text Box 4"/>
          <p:cNvSpPr txBox="1">
            <a:spLocks noChangeArrowheads="1"/>
          </p:cNvSpPr>
          <p:nvPr/>
        </p:nvSpPr>
        <p:spPr bwMode="auto">
          <a:xfrm>
            <a:off x="2855913" y="5516563"/>
            <a:ext cx="1511300" cy="792162"/>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часа</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ОЭП направляет запрос З/УО</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41" name="Text Box 5"/>
          <p:cNvSpPr txBox="1">
            <a:spLocks noChangeArrowheads="1"/>
          </p:cNvSpPr>
          <p:nvPr/>
        </p:nvSpPr>
        <p:spPr bwMode="auto">
          <a:xfrm>
            <a:off x="2495550" y="2565401"/>
            <a:ext cx="25209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З вправе отказаться от проведения ЭА не позднее чем за </a:t>
            </a:r>
            <a:r>
              <a:rPr kumimoji="0" lang="ru-RU" altLang="ru-R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5 дней</a:t>
            </a: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до даты окончания подачи заявок</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3" name="Line 7"/>
          <p:cNvSpPr>
            <a:spLocks noChangeShapeType="1"/>
          </p:cNvSpPr>
          <p:nvPr/>
        </p:nvSpPr>
        <p:spPr bwMode="auto">
          <a:xfrm flipH="1" flipV="1">
            <a:off x="2063751" y="3933825"/>
            <a:ext cx="144463" cy="8636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4" name="Line 8"/>
          <p:cNvSpPr>
            <a:spLocks noChangeShapeType="1"/>
          </p:cNvSpPr>
          <p:nvPr/>
        </p:nvSpPr>
        <p:spPr bwMode="auto">
          <a:xfrm flipV="1">
            <a:off x="9551988" y="4294188"/>
            <a:ext cx="514350" cy="10795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5" name="AutoShape 9"/>
          <p:cNvSpPr>
            <a:spLocks/>
          </p:cNvSpPr>
          <p:nvPr/>
        </p:nvSpPr>
        <p:spPr bwMode="auto">
          <a:xfrm rot="16200000">
            <a:off x="5647532" y="492918"/>
            <a:ext cx="1222374" cy="7815263"/>
          </a:xfrm>
          <a:prstGeom prst="leftBrace">
            <a:avLst>
              <a:gd name="adj1" fmla="val 72846"/>
              <a:gd name="adj2" fmla="val 50000"/>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6" name="AutoShape 10"/>
          <p:cNvSpPr>
            <a:spLocks/>
          </p:cNvSpPr>
          <p:nvPr/>
        </p:nvSpPr>
        <p:spPr bwMode="auto">
          <a:xfrm rot="5400000">
            <a:off x="8574088" y="2103438"/>
            <a:ext cx="914400" cy="2270125"/>
          </a:xfrm>
          <a:prstGeom prst="leftBrace">
            <a:avLst>
              <a:gd name="adj1" fmla="val 23976"/>
              <a:gd name="adj2" fmla="val 68519"/>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7" name="AutoShape 11"/>
          <p:cNvSpPr>
            <a:spLocks/>
          </p:cNvSpPr>
          <p:nvPr/>
        </p:nvSpPr>
        <p:spPr bwMode="auto">
          <a:xfrm rot="5400000">
            <a:off x="7201695" y="956470"/>
            <a:ext cx="1465263" cy="4251325"/>
          </a:xfrm>
          <a:prstGeom prst="leftBrace">
            <a:avLst>
              <a:gd name="adj1" fmla="val 24178"/>
              <a:gd name="adj2" fmla="val 83333"/>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8" name="Text Box 12"/>
          <p:cNvSpPr txBox="1">
            <a:spLocks noChangeArrowheads="1"/>
          </p:cNvSpPr>
          <p:nvPr/>
        </p:nvSpPr>
        <p:spPr bwMode="auto">
          <a:xfrm>
            <a:off x="4593433" y="1345681"/>
            <a:ext cx="2520950" cy="647700"/>
          </a:xfrm>
          <a:prstGeom prst="rect">
            <a:avLst/>
          </a:prstGeom>
          <a:noFill/>
          <a:ln w="9525">
            <a:solidFill>
              <a:srgbClr val="000000"/>
            </a:solid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дня</a:t>
            </a: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mn-cs"/>
              </a:rPr>
              <a:t> – в ЕИС</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49" name="Text Box 13"/>
          <p:cNvSpPr txBox="1">
            <a:spLocks noChangeArrowheads="1"/>
          </p:cNvSpPr>
          <p:nvPr/>
        </p:nvSpPr>
        <p:spPr bwMode="auto">
          <a:xfrm>
            <a:off x="1847850" y="1484313"/>
            <a:ext cx="2160588" cy="584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день принятия решения</a:t>
            </a: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 – в ЕИС</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50" name="Text Box 14"/>
          <p:cNvSpPr txBox="1">
            <a:spLocks noChangeArrowheads="1"/>
          </p:cNvSpPr>
          <p:nvPr/>
        </p:nvSpPr>
        <p:spPr bwMode="auto">
          <a:xfrm>
            <a:off x="6654801" y="1971675"/>
            <a:ext cx="4603751"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Не позднее чем </a:t>
            </a:r>
            <a:r>
              <a:rPr kumimoji="0" lang="ru-RU" alt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 2 дня</a:t>
            </a: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до ДОПЗ можно внести изменения в извещение и АД и продлить срок при необходимости </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(должен составлять не менее 15 дней или, если Н(М)ЦК ≤ </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300 млн. руб., С/Р/КР/С ОКС – 2 </a:t>
            </a:r>
            <a:r>
              <a:rPr kumimoji="0" lang="ru-RU" altLang="ru-RU" sz="1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млрд.руб</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ru-RU" altLang="ru-RU" sz="1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не менее чем 7 дней)</a:t>
            </a: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(ч. 6 ст. 65)</a:t>
            </a:r>
          </a:p>
        </p:txBody>
      </p:sp>
      <p:sp>
        <p:nvSpPr>
          <p:cNvPr id="193551" name="Line 15"/>
          <p:cNvSpPr>
            <a:spLocks noChangeShapeType="1"/>
          </p:cNvSpPr>
          <p:nvPr/>
        </p:nvSpPr>
        <p:spPr bwMode="auto">
          <a:xfrm flipH="1" flipV="1">
            <a:off x="2927350" y="2206625"/>
            <a:ext cx="228600" cy="3429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2" name="Line 16"/>
          <p:cNvSpPr>
            <a:spLocks noChangeShapeType="1"/>
          </p:cNvSpPr>
          <p:nvPr/>
        </p:nvSpPr>
        <p:spPr bwMode="auto">
          <a:xfrm flipH="1" flipV="1">
            <a:off x="7218363" y="1568146"/>
            <a:ext cx="1296988" cy="3143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3" name="Text Box 17"/>
          <p:cNvSpPr txBox="1">
            <a:spLocks noChangeArrowheads="1"/>
          </p:cNvSpPr>
          <p:nvPr/>
        </p:nvSpPr>
        <p:spPr bwMode="auto">
          <a:xfrm>
            <a:off x="5664200" y="4870450"/>
            <a:ext cx="2959100" cy="10795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Участник ЭА вправе направить запрос на разъяснение АД на адрес ЭП не позднее чем </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за 3 дня до</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ДОПЗ</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54" name="Line 18"/>
          <p:cNvSpPr>
            <a:spLocks noChangeShapeType="1"/>
          </p:cNvSpPr>
          <p:nvPr/>
        </p:nvSpPr>
        <p:spPr bwMode="auto">
          <a:xfrm flipH="1">
            <a:off x="4511675" y="5229225"/>
            <a:ext cx="1079500" cy="287338"/>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5" name="Line 19"/>
          <p:cNvSpPr>
            <a:spLocks noChangeShapeType="1"/>
          </p:cNvSpPr>
          <p:nvPr/>
        </p:nvSpPr>
        <p:spPr bwMode="auto">
          <a:xfrm>
            <a:off x="4511675" y="6021388"/>
            <a:ext cx="1296988" cy="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6" name="Text Box 20"/>
          <p:cNvSpPr txBox="1">
            <a:spLocks noChangeArrowheads="1"/>
          </p:cNvSpPr>
          <p:nvPr/>
        </p:nvSpPr>
        <p:spPr bwMode="auto">
          <a:xfrm>
            <a:off x="6096000" y="5876926"/>
            <a:ext cx="2287588" cy="536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Разъяснения – в ЕИС </a:t>
            </a:r>
            <a:endParaRPr kumimoji="0" lang="ru-RU" altLang="ru-RU"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57" name="Line 21"/>
          <p:cNvSpPr>
            <a:spLocks noChangeShapeType="1"/>
          </p:cNvSpPr>
          <p:nvPr/>
        </p:nvSpPr>
        <p:spPr bwMode="auto">
          <a:xfrm flipH="1">
            <a:off x="5016501" y="2392364"/>
            <a:ext cx="1452563" cy="388937"/>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8" name="Line 22"/>
          <p:cNvSpPr>
            <a:spLocks noChangeShapeType="1"/>
          </p:cNvSpPr>
          <p:nvPr/>
        </p:nvSpPr>
        <p:spPr bwMode="auto">
          <a:xfrm>
            <a:off x="1919288" y="3789363"/>
            <a:ext cx="82804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60" name="AutoShape 24"/>
          <p:cNvSpPr>
            <a:spLocks noChangeArrowheads="1"/>
          </p:cNvSpPr>
          <p:nvPr/>
        </p:nvSpPr>
        <p:spPr bwMode="auto">
          <a:xfrm>
            <a:off x="9840914" y="3430588"/>
            <a:ext cx="611187" cy="792162"/>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1" name="Text Box 25"/>
          <p:cNvSpPr txBox="1">
            <a:spLocks noChangeArrowheads="1"/>
          </p:cNvSpPr>
          <p:nvPr/>
        </p:nvSpPr>
        <p:spPr bwMode="auto">
          <a:xfrm>
            <a:off x="8394701" y="5467350"/>
            <a:ext cx="18272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Дата окончания подачи заявок (ДОПЗ)</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2" name="AutoShape 26"/>
          <p:cNvSpPr>
            <a:spLocks noChangeArrowheads="1"/>
          </p:cNvSpPr>
          <p:nvPr/>
        </p:nvSpPr>
        <p:spPr bwMode="auto">
          <a:xfrm>
            <a:off x="7562851" y="3378201"/>
            <a:ext cx="608013" cy="792163"/>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3" name="AutoShape 27"/>
          <p:cNvSpPr>
            <a:spLocks noChangeArrowheads="1"/>
          </p:cNvSpPr>
          <p:nvPr/>
        </p:nvSpPr>
        <p:spPr bwMode="auto">
          <a:xfrm>
            <a:off x="5499100" y="3357563"/>
            <a:ext cx="609600" cy="792162"/>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4" name="Text Box 28"/>
          <p:cNvSpPr txBox="1">
            <a:spLocks noChangeArrowheads="1"/>
          </p:cNvSpPr>
          <p:nvPr/>
        </p:nvSpPr>
        <p:spPr bwMode="auto">
          <a:xfrm>
            <a:off x="1524000" y="4797426"/>
            <a:ext cx="24828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Извещение ЭА и АД размещаются в ЕИС</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TextBox 30"/>
          <p:cNvSpPr txBox="1"/>
          <p:nvPr/>
        </p:nvSpPr>
        <p:spPr>
          <a:xfrm>
            <a:off x="8797926" y="1314163"/>
            <a:ext cx="2593974"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 Изменение объекта закупки и увеличение размера обеспечения данных заявок не допускаются</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2" name="AutoShape 27"/>
          <p:cNvSpPr>
            <a:spLocks noChangeArrowheads="1"/>
          </p:cNvSpPr>
          <p:nvPr/>
        </p:nvSpPr>
        <p:spPr bwMode="auto">
          <a:xfrm>
            <a:off x="2066925" y="3463926"/>
            <a:ext cx="471488" cy="61277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59" name="AutoShape 23"/>
          <p:cNvSpPr>
            <a:spLocks noChangeArrowheads="1"/>
          </p:cNvSpPr>
          <p:nvPr/>
        </p:nvSpPr>
        <p:spPr bwMode="auto">
          <a:xfrm>
            <a:off x="1776414" y="3502026"/>
            <a:ext cx="574675" cy="504825"/>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 name="AutoShape 23"/>
          <p:cNvSpPr>
            <a:spLocks noChangeArrowheads="1"/>
          </p:cNvSpPr>
          <p:nvPr/>
        </p:nvSpPr>
        <p:spPr bwMode="auto">
          <a:xfrm>
            <a:off x="10037764" y="3481389"/>
            <a:ext cx="573087" cy="585787"/>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AutoShape 26"/>
          <p:cNvSpPr>
            <a:spLocks noChangeArrowheads="1"/>
          </p:cNvSpPr>
          <p:nvPr/>
        </p:nvSpPr>
        <p:spPr bwMode="auto">
          <a:xfrm>
            <a:off x="6884988" y="3357563"/>
            <a:ext cx="723900" cy="811212"/>
          </a:xfrm>
          <a:prstGeom prst="star4">
            <a:avLst>
              <a:gd name="adj" fmla="val 90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2" name="Text Box 6"/>
          <p:cNvSpPr txBox="1">
            <a:spLocks noChangeArrowheads="1"/>
          </p:cNvSpPr>
          <p:nvPr/>
        </p:nvSpPr>
        <p:spPr bwMode="auto">
          <a:xfrm>
            <a:off x="2259916" y="3753768"/>
            <a:ext cx="5051872" cy="4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ru-RU"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min 15 дней (min 7 дней, если Н(М)ЦК ≤ </a:t>
            </a:r>
            <a:r>
              <a:rPr kumimoji="0" lang="ru-RU" altLang="ru-RU"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300 </a:t>
            </a:r>
            <a:r>
              <a:rPr kumimoji="0" lang="ru-RU" altLang="ru-RU"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млн. руб</a:t>
            </a:r>
            <a:r>
              <a:rPr kumimoji="0" lang="ru-RU" altLang="ru-RU"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С/Р/КР/С ОКС – 2 </a:t>
            </a:r>
            <a:r>
              <a:rPr kumimoji="0" lang="ru-RU" altLang="ru-RU"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млрд.руб</a:t>
            </a:r>
            <a:r>
              <a:rPr kumimoji="0" lang="ru-RU" altLang="ru-RU"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r>
              <a:rPr kumimoji="0" lang="ru-RU" altLang="ru-RU"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704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9392728" cy="1325563"/>
          </a:xfrm>
        </p:spPr>
        <p:txBody>
          <a:bodyPr>
            <a:normAutofit/>
          </a:bodyPr>
          <a:lstStyle/>
          <a:p>
            <a:pPr>
              <a:defRPr/>
            </a:pPr>
            <a:r>
              <a:rPr lang="ru-RU" sz="2400" dirty="0"/>
              <a:t>Временные параметры электронного аукциона (2) </a:t>
            </a:r>
            <a:r>
              <a:rPr lang="ru-RU" sz="2400" b="1" dirty="0">
                <a:solidFill>
                  <a:srgbClr val="FF0000"/>
                </a:solidFill>
              </a:rPr>
              <a:t>с 01.07.19 </a:t>
            </a:r>
            <a:r>
              <a:rPr lang="ru-RU" sz="2400" b="1" dirty="0" smtClean="0">
                <a:solidFill>
                  <a:srgbClr val="FF0000"/>
                </a:solidFill>
              </a:rPr>
              <a:t>по строительству</a:t>
            </a:r>
            <a:r>
              <a:rPr lang="ru-RU" sz="2400" b="1" dirty="0">
                <a:solidFill>
                  <a:srgbClr val="FF0000"/>
                </a:solidFill>
              </a:rPr>
              <a:t>, реконструкции, капитальному ремонту, сносу объекта капитального строительства</a:t>
            </a:r>
          </a:p>
        </p:txBody>
      </p:sp>
      <p:sp>
        <p:nvSpPr>
          <p:cNvPr id="194563" name="Text Box 3"/>
          <p:cNvSpPr txBox="1">
            <a:spLocks noChangeArrowheads="1"/>
          </p:cNvSpPr>
          <p:nvPr/>
        </p:nvSpPr>
        <p:spPr bwMode="auto">
          <a:xfrm>
            <a:off x="6210300" y="5080001"/>
            <a:ext cx="2205038" cy="1012825"/>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Протокол проведения</a:t>
            </a:r>
            <a:b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b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ЭА размещается ОЭП на ЭП </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30 мин.</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после окончания ЭА</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64" name="Text Box 4"/>
          <p:cNvSpPr txBox="1">
            <a:spLocks noChangeArrowheads="1"/>
          </p:cNvSpPr>
          <p:nvPr/>
        </p:nvSpPr>
        <p:spPr bwMode="auto">
          <a:xfrm>
            <a:off x="6138073" y="3885090"/>
            <a:ext cx="3764752" cy="9144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Рассмотрение 2-х частей заявок</a:t>
            </a:r>
            <a:b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br>
            <a:r>
              <a:rPr kumimoji="0" lang="ru-RU"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не более 3 р.д.</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67" name="AutoShape 7"/>
          <p:cNvSpPr>
            <a:spLocks/>
          </p:cNvSpPr>
          <p:nvPr/>
        </p:nvSpPr>
        <p:spPr bwMode="auto">
          <a:xfrm rot="16200000">
            <a:off x="2371590" y="3262445"/>
            <a:ext cx="2089149" cy="3139807"/>
          </a:xfrm>
          <a:prstGeom prst="leftBrace">
            <a:avLst>
              <a:gd name="adj1" fmla="val 20458"/>
              <a:gd name="adj2" fmla="val 37604"/>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5" name="Line 15"/>
          <p:cNvSpPr>
            <a:spLocks noChangeShapeType="1"/>
          </p:cNvSpPr>
          <p:nvPr/>
        </p:nvSpPr>
        <p:spPr bwMode="auto">
          <a:xfrm>
            <a:off x="5132118" y="4062412"/>
            <a:ext cx="459057" cy="877888"/>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6" name="Text Box 16"/>
          <p:cNvSpPr txBox="1">
            <a:spLocks noChangeArrowheads="1"/>
          </p:cNvSpPr>
          <p:nvPr/>
        </p:nvSpPr>
        <p:spPr bwMode="auto">
          <a:xfrm>
            <a:off x="3863975" y="5010151"/>
            <a:ext cx="2376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День проведения ЭА (р.д.) время начала проведения ЭА устанавливается ОЭП в соответствии со временем часовой зоны, в которой расположен заказчик</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7" name="Line 17"/>
          <p:cNvSpPr>
            <a:spLocks noChangeShapeType="1"/>
          </p:cNvSpPr>
          <p:nvPr/>
        </p:nvSpPr>
        <p:spPr bwMode="auto">
          <a:xfrm>
            <a:off x="5451999" y="4092576"/>
            <a:ext cx="1436164" cy="917573"/>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8" name="AutoShape 18"/>
          <p:cNvSpPr>
            <a:spLocks/>
          </p:cNvSpPr>
          <p:nvPr/>
        </p:nvSpPr>
        <p:spPr bwMode="auto">
          <a:xfrm rot="16200000">
            <a:off x="7178543" y="2509704"/>
            <a:ext cx="1600200" cy="4156343"/>
          </a:xfrm>
          <a:prstGeom prst="leftBrace">
            <a:avLst>
              <a:gd name="adj1" fmla="val 15005"/>
              <a:gd name="adj2" fmla="val 63698"/>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9" name="Text Box 19"/>
          <p:cNvSpPr txBox="1">
            <a:spLocks noChangeArrowheads="1"/>
          </p:cNvSpPr>
          <p:nvPr/>
        </p:nvSpPr>
        <p:spPr bwMode="auto">
          <a:xfrm>
            <a:off x="7967663" y="2636838"/>
            <a:ext cx="1935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Подписание протокола подведения итогов ЭА</a:t>
            </a: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4580" name="Line 20"/>
          <p:cNvSpPr>
            <a:spLocks noChangeShapeType="1"/>
          </p:cNvSpPr>
          <p:nvPr/>
        </p:nvSpPr>
        <p:spPr bwMode="auto">
          <a:xfrm flipH="1" flipV="1">
            <a:off x="9551989" y="3286125"/>
            <a:ext cx="350837" cy="32385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1" name="Line 21"/>
          <p:cNvSpPr>
            <a:spLocks noChangeShapeType="1"/>
          </p:cNvSpPr>
          <p:nvPr/>
        </p:nvSpPr>
        <p:spPr bwMode="auto">
          <a:xfrm flipV="1">
            <a:off x="8040689" y="5876925"/>
            <a:ext cx="573087" cy="1588"/>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2" name="Line 22"/>
          <p:cNvSpPr>
            <a:spLocks noChangeShapeType="1"/>
          </p:cNvSpPr>
          <p:nvPr/>
        </p:nvSpPr>
        <p:spPr bwMode="auto">
          <a:xfrm flipH="1" flipV="1">
            <a:off x="9696450" y="1844676"/>
            <a:ext cx="647700" cy="15843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3" name="Text Box 23"/>
          <p:cNvSpPr txBox="1">
            <a:spLocks noChangeArrowheads="1"/>
          </p:cNvSpPr>
          <p:nvPr/>
        </p:nvSpPr>
        <p:spPr bwMode="auto">
          <a:xfrm>
            <a:off x="8472489" y="1341438"/>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Протокол размещается на ЭП + ЕИС</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85" name="Line 25"/>
          <p:cNvSpPr>
            <a:spLocks noChangeShapeType="1"/>
          </p:cNvSpPr>
          <p:nvPr/>
        </p:nvSpPr>
        <p:spPr bwMode="auto">
          <a:xfrm>
            <a:off x="1773239" y="3787775"/>
            <a:ext cx="864393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6" name="AutoShape 26"/>
          <p:cNvSpPr>
            <a:spLocks noChangeArrowheads="1"/>
          </p:cNvSpPr>
          <p:nvPr/>
        </p:nvSpPr>
        <p:spPr bwMode="auto">
          <a:xfrm>
            <a:off x="9983788" y="3502026"/>
            <a:ext cx="684212" cy="574675"/>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90" name="AutoShape 30"/>
          <p:cNvSpPr>
            <a:spLocks noChangeArrowheads="1"/>
          </p:cNvSpPr>
          <p:nvPr/>
        </p:nvSpPr>
        <p:spPr bwMode="auto">
          <a:xfrm>
            <a:off x="4610101" y="3315210"/>
            <a:ext cx="1079500" cy="863600"/>
          </a:xfrm>
          <a:prstGeom prst="star5">
            <a:avLst/>
          </a:prstGeom>
          <a:solidFill>
            <a:srgbClr val="FF0000"/>
          </a:solidFill>
          <a:ln w="25400">
            <a:solidFill>
              <a:srgbClr val="000000"/>
            </a:solidFill>
            <a:prstDash val="sysDot"/>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91" name="AutoShape 31"/>
          <p:cNvSpPr>
            <a:spLocks noChangeArrowheads="1"/>
          </p:cNvSpPr>
          <p:nvPr/>
        </p:nvSpPr>
        <p:spPr bwMode="auto">
          <a:xfrm>
            <a:off x="5506089" y="3495347"/>
            <a:ext cx="646112" cy="574675"/>
          </a:xfrm>
          <a:prstGeom prst="star4">
            <a:avLst>
              <a:gd name="adj" fmla="val 12500"/>
            </a:avLst>
          </a:prstGeom>
          <a:solidFill>
            <a:srgbClr val="CCFFCC"/>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2" name="AutoShape 32"/>
          <p:cNvSpPr>
            <a:spLocks noChangeArrowheads="1"/>
          </p:cNvSpPr>
          <p:nvPr/>
        </p:nvSpPr>
        <p:spPr bwMode="auto">
          <a:xfrm>
            <a:off x="9767888" y="3427414"/>
            <a:ext cx="576262" cy="72072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6" name="Text Box 36"/>
          <p:cNvSpPr txBox="1">
            <a:spLocks noChangeArrowheads="1"/>
          </p:cNvSpPr>
          <p:nvPr/>
        </p:nvSpPr>
        <p:spPr bwMode="auto">
          <a:xfrm>
            <a:off x="8759825" y="4941888"/>
            <a:ext cx="1619250" cy="15621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часа</a:t>
            </a:r>
            <a:r>
              <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rPr>
              <a:t> ОЭП отравляет протокол и 2-е части первых 10 участников по результатам аукциона З/УО</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Line 8"/>
          <p:cNvSpPr>
            <a:spLocks noChangeShapeType="1"/>
          </p:cNvSpPr>
          <p:nvPr/>
        </p:nvSpPr>
        <p:spPr bwMode="auto">
          <a:xfrm flipV="1">
            <a:off x="1277111" y="4156316"/>
            <a:ext cx="331851" cy="618884"/>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 Box 25"/>
          <p:cNvSpPr txBox="1">
            <a:spLocks noChangeArrowheads="1"/>
          </p:cNvSpPr>
          <p:nvPr/>
        </p:nvSpPr>
        <p:spPr bwMode="auto">
          <a:xfrm>
            <a:off x="261442" y="4987132"/>
            <a:ext cx="18272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Дата окончания подачи заявок (ДОПЗ)</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AutoShape 23"/>
          <p:cNvSpPr>
            <a:spLocks noChangeArrowheads="1"/>
          </p:cNvSpPr>
          <p:nvPr/>
        </p:nvSpPr>
        <p:spPr bwMode="auto">
          <a:xfrm>
            <a:off x="1380331" y="3513139"/>
            <a:ext cx="573087" cy="585787"/>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Text Box 6"/>
          <p:cNvSpPr txBox="1">
            <a:spLocks noChangeArrowheads="1"/>
          </p:cNvSpPr>
          <p:nvPr/>
        </p:nvSpPr>
        <p:spPr bwMode="auto">
          <a:xfrm>
            <a:off x="2422525" y="3932239"/>
            <a:ext cx="1778825" cy="458787"/>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4 часа</a:t>
            </a:r>
            <a:endParaRPr kumimoji="0" lang="ru-RU"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Прямоугольник 1"/>
          <p:cNvSpPr/>
          <p:nvPr/>
        </p:nvSpPr>
        <p:spPr>
          <a:xfrm>
            <a:off x="908650" y="1785670"/>
            <a:ext cx="6096000" cy="830997"/>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uLnTx/>
                <a:uFillTx/>
                <a:latin typeface="Calibri"/>
                <a:ea typeface="+mn-ea"/>
                <a:cs typeface="+mn-cs"/>
              </a:rPr>
              <a:t>!Оформление протокола </a:t>
            </a:r>
            <a:r>
              <a:rPr kumimoji="0" lang="ru-RU" sz="2400" b="1" i="0" u="none" strike="noStrike" kern="1200" cap="none" spc="0" normalizeH="0" baseline="0" noProof="0" dirty="0">
                <a:ln>
                  <a:noFill/>
                </a:ln>
                <a:solidFill>
                  <a:srgbClr val="FF0000"/>
                </a:solidFill>
                <a:effectLst/>
                <a:uLnTx/>
                <a:uFillTx/>
                <a:latin typeface="Calibri"/>
                <a:ea typeface="+mn-ea"/>
                <a:cs typeface="+mn-cs"/>
              </a:rPr>
              <a:t>рассмотрения </a:t>
            </a:r>
            <a:r>
              <a:rPr kumimoji="0" lang="ru-RU" sz="2400" b="1" i="0" u="none" strike="noStrike" kern="1200" cap="none" spc="0" normalizeH="0" baseline="0" noProof="0" dirty="0" smtClean="0">
                <a:ln>
                  <a:noFill/>
                </a:ln>
                <a:solidFill>
                  <a:srgbClr val="FF0000"/>
                </a:solidFill>
                <a:effectLst/>
                <a:uLnTx/>
                <a:uFillTx/>
                <a:latin typeface="Calibri"/>
                <a:ea typeface="+mn-ea"/>
                <a:cs typeface="+mn-cs"/>
              </a:rPr>
              <a:t>заявок (1х частей) не требуется!</a:t>
            </a:r>
            <a:endParaRPr kumimoji="0" lang="ru-RU" sz="24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8126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7157269" y="3652069"/>
            <a:ext cx="3205931" cy="3205931"/>
          </a:xfrm>
          <a:prstGeom prst="rect">
            <a:avLst/>
          </a:prstGeom>
        </p:spPr>
      </p:pic>
      <p:sp>
        <p:nvSpPr>
          <p:cNvPr id="2" name="Заголовок 1"/>
          <p:cNvSpPr>
            <a:spLocks noGrp="1"/>
          </p:cNvSpPr>
          <p:nvPr>
            <p:ph type="title"/>
          </p:nvPr>
        </p:nvSpPr>
        <p:spPr/>
        <p:txBody>
          <a:bodyPr>
            <a:normAutofit fontScale="90000"/>
          </a:bodyPr>
          <a:lstStyle/>
          <a:p>
            <a:r>
              <a:rPr lang="ru-RU" dirty="0"/>
              <a:t>Дополнительные </a:t>
            </a:r>
            <a:r>
              <a:rPr lang="ru-RU" dirty="0" smtClean="0"/>
              <a:t>требования: проверка с 01.07.19 при проведении электронного аукциона</a:t>
            </a:r>
            <a:endParaRPr lang="ru-RU" dirty="0"/>
          </a:p>
        </p:txBody>
      </p:sp>
      <p:graphicFrame>
        <p:nvGraphicFramePr>
          <p:cNvPr id="4" name="Объект 3"/>
          <p:cNvGraphicFramePr>
            <a:graphicFrameLocks noGrp="1"/>
          </p:cNvGraphicFramePr>
          <p:nvPr>
            <p:ph idx="1"/>
            <p:extLst/>
          </p:nvPr>
        </p:nvGraphicFramePr>
        <p:xfrm>
          <a:off x="0" y="0"/>
          <a:ext cx="12192000" cy="579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p:cNvPicPr>
            <a:picLocks noChangeAspect="1"/>
          </p:cNvPicPr>
          <p:nvPr/>
        </p:nvPicPr>
        <p:blipFill>
          <a:blip r:embed="rId8"/>
          <a:stretch>
            <a:fillRect/>
          </a:stretch>
        </p:blipFill>
        <p:spPr>
          <a:xfrm>
            <a:off x="845127" y="4216809"/>
            <a:ext cx="3824748" cy="2390468"/>
          </a:xfrm>
          <a:prstGeom prst="rect">
            <a:avLst/>
          </a:prstGeom>
        </p:spPr>
      </p:pic>
    </p:spTree>
    <p:extLst>
      <p:ext uri="{BB962C8B-B14F-4D97-AF65-F5344CB8AC3E}">
        <p14:creationId xmlns:p14="http://schemas.microsoft.com/office/powerpoint/2010/main" val="7509613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Дополнительные </a:t>
            </a:r>
            <a:r>
              <a:rPr lang="ru-RU" dirty="0" smtClean="0"/>
              <a:t>требования: проверка с 01.07.19 при проведении электронного аукциона. </a:t>
            </a:r>
            <a:r>
              <a:rPr lang="ru-RU" b="1" dirty="0" smtClean="0"/>
              <a:t>ПРАКТИКА</a:t>
            </a:r>
            <a:endParaRPr lang="ru-RU" b="1" dirty="0"/>
          </a:p>
        </p:txBody>
      </p:sp>
      <p:graphicFrame>
        <p:nvGraphicFramePr>
          <p:cNvPr id="4" name="Объект 3"/>
          <p:cNvGraphicFramePr>
            <a:graphicFrameLocks noGrp="1"/>
          </p:cNvGraphicFramePr>
          <p:nvPr>
            <p:ph idx="1"/>
            <p:extLst/>
          </p:nvPr>
        </p:nvGraphicFramePr>
        <p:xfrm>
          <a:off x="290146" y="1239717"/>
          <a:ext cx="11624408" cy="609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Таблица 2"/>
          <p:cNvGraphicFramePr>
            <a:graphicFrameLocks noGrp="1"/>
          </p:cNvGraphicFramePr>
          <p:nvPr>
            <p:extLst/>
          </p:nvPr>
        </p:nvGraphicFramePr>
        <p:xfrm>
          <a:off x="255954" y="2097192"/>
          <a:ext cx="11658600" cy="3997962"/>
        </p:xfrm>
        <a:graphic>
          <a:graphicData uri="http://schemas.openxmlformats.org/drawingml/2006/table">
            <a:tbl>
              <a:tblPr firstRow="1" bandRow="1">
                <a:tableStyleId>{5940675A-B579-460E-94D1-54222C63F5DA}</a:tableStyleId>
              </a:tblPr>
              <a:tblGrid>
                <a:gridCol w="5829300">
                  <a:extLst>
                    <a:ext uri="{9D8B030D-6E8A-4147-A177-3AD203B41FA5}">
                      <a16:colId xmlns:a16="http://schemas.microsoft.com/office/drawing/2014/main" val="2355754942"/>
                    </a:ext>
                  </a:extLst>
                </a:gridCol>
                <a:gridCol w="5829300">
                  <a:extLst>
                    <a:ext uri="{9D8B030D-6E8A-4147-A177-3AD203B41FA5}">
                      <a16:colId xmlns:a16="http://schemas.microsoft.com/office/drawing/2014/main" val="3441206035"/>
                    </a:ext>
                  </a:extLst>
                </a:gridCol>
              </a:tblGrid>
              <a:tr h="607908">
                <a:tc>
                  <a:txBody>
                    <a:bodyPr/>
                    <a:lstStyle/>
                    <a:p>
                      <a:pPr algn="ctr"/>
                      <a:r>
                        <a:rPr lang="ru-RU" sz="2400" b="1" dirty="0" smtClean="0"/>
                        <a:t>Договор,</a:t>
                      </a:r>
                      <a:r>
                        <a:rPr lang="ru-RU" sz="2400" b="1" baseline="0" dirty="0" smtClean="0"/>
                        <a:t> направленный ОЭП</a:t>
                      </a:r>
                      <a:endParaRPr lang="ru-RU" sz="2400" b="1" dirty="0"/>
                    </a:p>
                  </a:txBody>
                  <a:tcPr anchor="ctr"/>
                </a:tc>
                <a:tc>
                  <a:txBody>
                    <a:bodyPr/>
                    <a:lstStyle/>
                    <a:p>
                      <a:pPr algn="ctr"/>
                      <a:r>
                        <a:rPr lang="ru-RU" sz="2400" b="1" dirty="0" smtClean="0"/>
                        <a:t>По результатам проверки комиссией </a:t>
                      </a:r>
                      <a:endParaRPr lang="ru-RU" sz="2400" b="1" dirty="0"/>
                    </a:p>
                  </a:txBody>
                  <a:tcPr anchor="ctr"/>
                </a:tc>
                <a:extLst>
                  <a:ext uri="{0D108BD9-81ED-4DB2-BD59-A6C34878D82A}">
                    <a16:rowId xmlns:a16="http://schemas.microsoft.com/office/drawing/2014/main" val="4025330348"/>
                  </a:ext>
                </a:extLst>
              </a:tr>
              <a:tr h="3390054">
                <a:tc>
                  <a:txBody>
                    <a:bodyPr/>
                    <a:lstStyle/>
                    <a:p>
                      <a:r>
                        <a:rPr lang="ru-RU" dirty="0" smtClean="0"/>
                        <a:t>Строительство объектов наружного освещения кварталов Санкт-Петербурга: Квартал (наб. </a:t>
                      </a:r>
                      <a:r>
                        <a:rPr lang="ru-RU" dirty="0" err="1" smtClean="0"/>
                        <a:t>кан</a:t>
                      </a:r>
                      <a:r>
                        <a:rPr lang="ru-RU" dirty="0" smtClean="0"/>
                        <a:t>. Грибоедова - </a:t>
                      </a:r>
                      <a:r>
                        <a:rPr lang="ru-RU" dirty="0" err="1" smtClean="0"/>
                        <a:t>Лермонтовский</a:t>
                      </a:r>
                      <a:r>
                        <a:rPr lang="ru-RU" dirty="0" smtClean="0"/>
                        <a:t> пр. - Канонерская ул. - Английский пр.)</a:t>
                      </a:r>
                      <a:r>
                        <a:rPr lang="en-US" dirty="0" smtClean="0"/>
                        <a:t> </a:t>
                      </a:r>
                      <a:r>
                        <a:rPr lang="ru-RU" dirty="0" smtClean="0"/>
                        <a:t>(договор</a:t>
                      </a:r>
                      <a:r>
                        <a:rPr lang="ru-RU" baseline="0" dirty="0" smtClean="0"/>
                        <a:t> субподряда)</a:t>
                      </a:r>
                      <a:endParaRPr lang="ru-RU" dirty="0" smtClean="0"/>
                    </a:p>
                    <a:p>
                      <a:endParaRPr lang="ru-RU" dirty="0" smtClean="0"/>
                    </a:p>
                  </a:txBody>
                  <a:tcPr/>
                </a:tc>
                <a:tc>
                  <a:txBody>
                    <a:bodyPr/>
                    <a:lstStyle/>
                    <a:p>
                      <a:r>
                        <a:rPr lang="ru-RU" dirty="0" smtClean="0"/>
                        <a:t>По данным ЕИС в реестре</a:t>
                      </a:r>
                      <a:r>
                        <a:rPr lang="ru-RU" baseline="0" dirty="0" smtClean="0"/>
                        <a:t> контрактов (договор генподряда):</a:t>
                      </a:r>
                      <a:endParaRPr lang="ru-RU" dirty="0" smtClean="0"/>
                    </a:p>
                  </a:txBody>
                  <a:tcPr/>
                </a:tc>
                <a:extLst>
                  <a:ext uri="{0D108BD9-81ED-4DB2-BD59-A6C34878D82A}">
                    <a16:rowId xmlns:a16="http://schemas.microsoft.com/office/drawing/2014/main" val="871537456"/>
                  </a:ext>
                </a:extLst>
              </a:tr>
            </a:tbl>
          </a:graphicData>
        </a:graphic>
      </p:graphicFrame>
      <p:grpSp>
        <p:nvGrpSpPr>
          <p:cNvPr id="8" name="Группа 7"/>
          <p:cNvGrpSpPr/>
          <p:nvPr/>
        </p:nvGrpSpPr>
        <p:grpSpPr>
          <a:xfrm>
            <a:off x="6110654" y="3581400"/>
            <a:ext cx="5793520" cy="2093808"/>
            <a:chOff x="4926012" y="3704379"/>
            <a:chExt cx="6580188" cy="2400300"/>
          </a:xfrm>
        </p:grpSpPr>
        <p:pic>
          <p:nvPicPr>
            <p:cNvPr id="6" name="Рисунок 5"/>
            <p:cNvPicPr>
              <a:picLocks noChangeAspect="1"/>
            </p:cNvPicPr>
            <p:nvPr/>
          </p:nvPicPr>
          <p:blipFill>
            <a:blip r:embed="rId7"/>
            <a:stretch>
              <a:fillRect/>
            </a:stretch>
          </p:blipFill>
          <p:spPr>
            <a:xfrm>
              <a:off x="4926012" y="3704379"/>
              <a:ext cx="4219575" cy="2390775"/>
            </a:xfrm>
            <a:prstGeom prst="rect">
              <a:avLst/>
            </a:prstGeom>
          </p:spPr>
        </p:pic>
        <p:pic>
          <p:nvPicPr>
            <p:cNvPr id="7" name="Рисунок 6"/>
            <p:cNvPicPr>
              <a:picLocks noChangeAspect="1"/>
            </p:cNvPicPr>
            <p:nvPr/>
          </p:nvPicPr>
          <p:blipFill>
            <a:blip r:embed="rId8"/>
            <a:stretch>
              <a:fillRect/>
            </a:stretch>
          </p:blipFill>
          <p:spPr>
            <a:xfrm>
              <a:off x="9220200" y="3704379"/>
              <a:ext cx="2286000" cy="2400300"/>
            </a:xfrm>
            <a:prstGeom prst="rect">
              <a:avLst/>
            </a:prstGeom>
          </p:spPr>
        </p:pic>
      </p:grpSp>
      <p:pic>
        <p:nvPicPr>
          <p:cNvPr id="5" name="Рисунок 4"/>
          <p:cNvPicPr>
            <a:picLocks noChangeAspect="1"/>
          </p:cNvPicPr>
          <p:nvPr/>
        </p:nvPicPr>
        <p:blipFill>
          <a:blip r:embed="rId9"/>
          <a:stretch>
            <a:fillRect/>
          </a:stretch>
        </p:blipFill>
        <p:spPr>
          <a:xfrm>
            <a:off x="290146" y="3963913"/>
            <a:ext cx="5387031" cy="1015463"/>
          </a:xfrm>
          <a:prstGeom prst="rect">
            <a:avLst/>
          </a:prstGeom>
        </p:spPr>
      </p:pic>
      <p:pic>
        <p:nvPicPr>
          <p:cNvPr id="9" name="Рисунок 8"/>
          <p:cNvPicPr>
            <a:picLocks noChangeAspect="1"/>
          </p:cNvPicPr>
          <p:nvPr/>
        </p:nvPicPr>
        <p:blipFill>
          <a:blip r:embed="rId10"/>
          <a:stretch>
            <a:fillRect/>
          </a:stretch>
        </p:blipFill>
        <p:spPr>
          <a:xfrm>
            <a:off x="338021" y="4979376"/>
            <a:ext cx="5706940" cy="935215"/>
          </a:xfrm>
          <a:prstGeom prst="rect">
            <a:avLst/>
          </a:prstGeom>
        </p:spPr>
      </p:pic>
      <p:sp>
        <p:nvSpPr>
          <p:cNvPr id="10" name="Овал 9"/>
          <p:cNvSpPr/>
          <p:nvPr/>
        </p:nvSpPr>
        <p:spPr>
          <a:xfrm>
            <a:off x="5145242" y="5247119"/>
            <a:ext cx="1063869" cy="290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a:ea typeface="+mn-ea"/>
              <a:cs typeface="+mn-cs"/>
            </a:endParaRPr>
          </a:p>
        </p:txBody>
      </p:sp>
      <p:sp>
        <p:nvSpPr>
          <p:cNvPr id="11" name="Овал 10"/>
          <p:cNvSpPr/>
          <p:nvPr/>
        </p:nvSpPr>
        <p:spPr>
          <a:xfrm>
            <a:off x="10025506" y="4479076"/>
            <a:ext cx="1506371" cy="290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a:ea typeface="+mn-ea"/>
              <a:cs typeface="+mn-cs"/>
            </a:endParaRPr>
          </a:p>
        </p:txBody>
      </p:sp>
      <p:cxnSp>
        <p:nvCxnSpPr>
          <p:cNvPr id="13" name="Прямая соединительная линия 12"/>
          <p:cNvCxnSpPr/>
          <p:nvPr/>
        </p:nvCxnSpPr>
        <p:spPr>
          <a:xfrm>
            <a:off x="4592782" y="4395355"/>
            <a:ext cx="108439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338021" y="4506786"/>
            <a:ext cx="5339156" cy="7560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314083" y="4660025"/>
            <a:ext cx="4278699" cy="717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586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Дополнительные </a:t>
            </a:r>
            <a:r>
              <a:rPr lang="ru-RU" dirty="0" smtClean="0"/>
              <a:t>требования: проверка с 01.07.19 при проведении электронного аукциона. </a:t>
            </a:r>
            <a:r>
              <a:rPr lang="ru-RU" b="1" dirty="0" smtClean="0"/>
              <a:t>ПРАКТИКА</a:t>
            </a:r>
            <a:endParaRPr lang="ru-RU" b="1" dirty="0"/>
          </a:p>
        </p:txBody>
      </p:sp>
      <p:graphicFrame>
        <p:nvGraphicFramePr>
          <p:cNvPr id="4" name="Объект 3"/>
          <p:cNvGraphicFramePr>
            <a:graphicFrameLocks noGrp="1"/>
          </p:cNvGraphicFramePr>
          <p:nvPr>
            <p:ph idx="1"/>
          </p:nvPr>
        </p:nvGraphicFramePr>
        <p:xfrm>
          <a:off x="290146" y="1239717"/>
          <a:ext cx="11624408" cy="609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Таблица 8"/>
          <p:cNvGraphicFramePr>
            <a:graphicFrameLocks noGrp="1"/>
          </p:cNvGraphicFramePr>
          <p:nvPr>
            <p:extLst/>
          </p:nvPr>
        </p:nvGraphicFramePr>
        <p:xfrm>
          <a:off x="255954" y="1936003"/>
          <a:ext cx="11658600" cy="3232897"/>
        </p:xfrm>
        <a:graphic>
          <a:graphicData uri="http://schemas.openxmlformats.org/drawingml/2006/table">
            <a:tbl>
              <a:tblPr firstRow="1" bandRow="1">
                <a:tableStyleId>{5940675A-B579-460E-94D1-54222C63F5DA}</a:tableStyleId>
              </a:tblPr>
              <a:tblGrid>
                <a:gridCol w="5829300">
                  <a:extLst>
                    <a:ext uri="{9D8B030D-6E8A-4147-A177-3AD203B41FA5}">
                      <a16:colId xmlns:a16="http://schemas.microsoft.com/office/drawing/2014/main" val="2355754942"/>
                    </a:ext>
                  </a:extLst>
                </a:gridCol>
                <a:gridCol w="5829300">
                  <a:extLst>
                    <a:ext uri="{9D8B030D-6E8A-4147-A177-3AD203B41FA5}">
                      <a16:colId xmlns:a16="http://schemas.microsoft.com/office/drawing/2014/main" val="3441206035"/>
                    </a:ext>
                  </a:extLst>
                </a:gridCol>
              </a:tblGrid>
              <a:tr h="491576">
                <a:tc>
                  <a:txBody>
                    <a:bodyPr/>
                    <a:lstStyle/>
                    <a:p>
                      <a:pPr algn="ctr"/>
                      <a:r>
                        <a:rPr lang="ru-RU" sz="2400" b="1" baseline="0" dirty="0" smtClean="0"/>
                        <a:t>ОЭП</a:t>
                      </a:r>
                      <a:endParaRPr lang="ru-RU" sz="2400" b="1" dirty="0"/>
                    </a:p>
                  </a:txBody>
                  <a:tcPr anchor="ctr"/>
                </a:tc>
                <a:tc>
                  <a:txBody>
                    <a:bodyPr/>
                    <a:lstStyle/>
                    <a:p>
                      <a:pPr algn="ctr"/>
                      <a:r>
                        <a:rPr lang="ru-RU" sz="2400" b="1" dirty="0" smtClean="0"/>
                        <a:t>Комиссия </a:t>
                      </a:r>
                      <a:endParaRPr lang="ru-RU" sz="2400" b="1" dirty="0"/>
                    </a:p>
                  </a:txBody>
                  <a:tcPr anchor="ctr"/>
                </a:tc>
                <a:extLst>
                  <a:ext uri="{0D108BD9-81ED-4DB2-BD59-A6C34878D82A}">
                    <a16:rowId xmlns:a16="http://schemas.microsoft.com/office/drawing/2014/main" val="4025330348"/>
                  </a:ext>
                </a:extLst>
              </a:tr>
              <a:tr h="2741321">
                <a:tc>
                  <a:txBody>
                    <a:bodyPr/>
                    <a:lstStyle/>
                    <a:p>
                      <a:r>
                        <a:rPr lang="ru-RU" dirty="0" smtClean="0"/>
                        <a:t>На ОЭП не лежит обязанность проверять достоверность представленных</a:t>
                      </a:r>
                      <a:r>
                        <a:rPr lang="ru-RU" baseline="0" dirty="0" smtClean="0"/>
                        <a:t> сведений и документов</a:t>
                      </a:r>
                    </a:p>
                    <a:p>
                      <a:r>
                        <a:rPr lang="ru-RU" baseline="0" dirty="0" smtClean="0"/>
                        <a:t>Согласно п. 7 проекта ПП: «</a:t>
                      </a:r>
                      <a:r>
                        <a:rPr lang="ru-RU" b="1" baseline="0" dirty="0" smtClean="0"/>
                        <a:t>Ответственность за достоверность информации и документов</a:t>
                      </a:r>
                      <a:r>
                        <a:rPr lang="ru-RU" baseline="0" dirty="0" smtClean="0"/>
                        <a:t>, включенных в реестр участников закупки, …, за действия, совершенные на основании указанных информации и документов, </a:t>
                      </a:r>
                      <a:r>
                        <a:rPr lang="ru-RU" b="1" baseline="0" dirty="0" smtClean="0"/>
                        <a:t>несет участник закупки</a:t>
                      </a:r>
                      <a:r>
                        <a:rPr lang="ru-RU" baseline="0" dirty="0" smtClean="0"/>
                        <a:t>.»</a:t>
                      </a:r>
                      <a:endParaRPr lang="ru-RU" dirty="0"/>
                    </a:p>
                  </a:txBody>
                  <a:tcPr/>
                </a:tc>
                <a:tc>
                  <a:txBody>
                    <a:bodyPr/>
                    <a:lstStyle/>
                    <a:p>
                      <a:pPr marL="342900" indent="-342900">
                        <a:buAutoNum type="arabicPeriod"/>
                      </a:pPr>
                      <a:r>
                        <a:rPr lang="ru-RU" dirty="0" smtClean="0"/>
                        <a:t>Признать</a:t>
                      </a:r>
                      <a:r>
                        <a:rPr lang="ru-RU" baseline="0" dirty="0" smtClean="0"/>
                        <a:t> заявку не соответствующей при рассмотрении вторых частей заявок согласно п.1 ч.6 ст.69 44-ФЗ</a:t>
                      </a:r>
                    </a:p>
                    <a:p>
                      <a:pPr marL="342900" indent="-342900">
                        <a:buAutoNum type="arabicPeriod"/>
                      </a:pPr>
                      <a:r>
                        <a:rPr lang="ru-RU" dirty="0" smtClean="0"/>
                        <a:t>В случае установления недостоверности информации, …, комиссия обязана отстранить такого участника от участия в электронном аукционе на любом этапе его проведения согласно ч.6.1</a:t>
                      </a:r>
                      <a:r>
                        <a:rPr lang="ru-RU" baseline="0" dirty="0" smtClean="0"/>
                        <a:t> ст.66 44-ФЗ</a:t>
                      </a:r>
                      <a:endParaRPr lang="ru-RU" dirty="0" smtClean="0"/>
                    </a:p>
                  </a:txBody>
                  <a:tcPr/>
                </a:tc>
                <a:extLst>
                  <a:ext uri="{0D108BD9-81ED-4DB2-BD59-A6C34878D82A}">
                    <a16:rowId xmlns:a16="http://schemas.microsoft.com/office/drawing/2014/main" val="871537456"/>
                  </a:ext>
                </a:extLst>
              </a:tr>
            </a:tbl>
          </a:graphicData>
        </a:graphic>
      </p:graphicFrame>
      <p:sp>
        <p:nvSpPr>
          <p:cNvPr id="10" name="TextBox 9"/>
          <p:cNvSpPr txBox="1"/>
          <p:nvPr/>
        </p:nvSpPr>
        <p:spPr>
          <a:xfrm>
            <a:off x="6778472" y="5351730"/>
            <a:ext cx="4216400" cy="1323439"/>
          </a:xfrm>
          <a:prstGeom prst="rect">
            <a:avLst/>
          </a:prstGeom>
          <a:solidFill>
            <a:schemeClr val="accent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uLnTx/>
                <a:uFillTx/>
                <a:latin typeface="Century"/>
                <a:ea typeface="+mn-ea"/>
                <a:cs typeface="+mn-cs"/>
              </a:rPr>
              <a:t>ОБЯЗАНА ЛИ КОМИССИЯ ПРОВЕРЯТЬ ДОСТОВЕРНОСТЬ СВЕДЕНИЙ И ДОКМУЕНТОВ?</a:t>
            </a:r>
            <a:endParaRPr kumimoji="0" lang="ru-RU" sz="2000" b="1" i="0" u="none" strike="noStrike" kern="1200" cap="none" spc="0" normalizeH="0" baseline="0" noProof="0" dirty="0">
              <a:ln>
                <a:noFill/>
              </a:ln>
              <a:solidFill>
                <a:prstClr val="black"/>
              </a:solidFill>
              <a:effectLst/>
              <a:uLnTx/>
              <a:uFillTx/>
              <a:latin typeface="Century"/>
              <a:ea typeface="+mn-ea"/>
              <a:cs typeface="+mn-cs"/>
            </a:endParaRPr>
          </a:p>
        </p:txBody>
      </p:sp>
      <p:pic>
        <p:nvPicPr>
          <p:cNvPr id="11" name="Рисунок 10"/>
          <p:cNvPicPr>
            <a:picLocks noChangeAspect="1"/>
          </p:cNvPicPr>
          <p:nvPr/>
        </p:nvPicPr>
        <p:blipFill>
          <a:blip r:embed="rId7"/>
          <a:stretch>
            <a:fillRect/>
          </a:stretch>
        </p:blipFill>
        <p:spPr>
          <a:xfrm>
            <a:off x="2309812" y="4744982"/>
            <a:ext cx="2820988" cy="2113018"/>
          </a:xfrm>
          <a:prstGeom prst="rect">
            <a:avLst/>
          </a:prstGeom>
        </p:spPr>
      </p:pic>
    </p:spTree>
    <p:extLst>
      <p:ext uri="{BB962C8B-B14F-4D97-AF65-F5344CB8AC3E}">
        <p14:creationId xmlns:p14="http://schemas.microsoft.com/office/powerpoint/2010/main" val="427577016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771698" y="383113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Номер слайда 10"/>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4" name="Объект 13"/>
          <p:cNvPicPr>
            <a:picLocks noGrp="1" noChangeAspect="1"/>
          </p:cNvPicPr>
          <p:nvPr>
            <p:ph idx="4294967295"/>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91450" y="944563"/>
            <a:ext cx="4400550" cy="2932112"/>
          </a:xfrm>
          <a:prstGeom prst="chevron">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99" y="6044292"/>
            <a:ext cx="2236408" cy="624113"/>
          </a:xfrm>
          <a:prstGeom prst="rect">
            <a:avLst/>
          </a:prstGeom>
        </p:spPr>
      </p:pic>
      <p:sp>
        <p:nvSpPr>
          <p:cNvPr id="16" name="Объект 2"/>
          <p:cNvSpPr txBox="1">
            <a:spLocks/>
          </p:cNvSpPr>
          <p:nvPr/>
        </p:nvSpPr>
        <p:spPr>
          <a:xfrm>
            <a:off x="771698" y="1526966"/>
            <a:ext cx="8021925" cy="1351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4800" b="0" i="0" u="none" strike="noStrike" kern="1200" cap="none" spc="0" normalizeH="0" baseline="0" noProof="0" dirty="0">
                <a:ln>
                  <a:noFill/>
                </a:ln>
                <a:solidFill>
                  <a:prstClr val="black"/>
                </a:solidFill>
                <a:effectLst/>
                <a:uLnTx/>
                <a:uFillTx/>
                <a:latin typeface="Century"/>
                <a:ea typeface="+mn-ea"/>
                <a:cs typeface="+mn-cs"/>
              </a:rPr>
              <a:t>Как правильно </a:t>
            </a:r>
            <a:r>
              <a:rPr kumimoji="0" lang="ru-RU" sz="4800" b="0" i="0" u="none" strike="noStrike" kern="1200" cap="none" spc="0" normalizeH="0" baseline="0" noProof="0" dirty="0" smtClean="0">
                <a:ln>
                  <a:noFill/>
                </a:ln>
                <a:solidFill>
                  <a:prstClr val="black"/>
                </a:solidFill>
                <a:effectLst/>
                <a:uLnTx/>
                <a:uFillTx/>
                <a:latin typeface="Century"/>
                <a:ea typeface="+mn-ea"/>
                <a:cs typeface="+mn-cs"/>
              </a:rPr>
              <a:t>составить </a:t>
            </a:r>
            <a:r>
              <a:rPr kumimoji="0" lang="ru-RU" sz="4800" b="0" i="0" u="none" strike="noStrike" kern="1200" cap="none" spc="0" normalizeH="0" baseline="0" noProof="0" dirty="0" err="1" smtClean="0">
                <a:ln>
                  <a:noFill/>
                </a:ln>
                <a:solidFill>
                  <a:prstClr val="black"/>
                </a:solidFill>
                <a:effectLst/>
                <a:uLnTx/>
                <a:uFillTx/>
                <a:latin typeface="Century"/>
                <a:ea typeface="+mn-ea"/>
                <a:cs typeface="+mn-cs"/>
              </a:rPr>
              <a:t>техзадание</a:t>
            </a:r>
            <a:r>
              <a:rPr kumimoji="0" lang="ru-RU" sz="4800" b="0" i="0" u="none" strike="noStrike" kern="1200" cap="none" spc="0" normalizeH="0" baseline="0" noProof="0" dirty="0" smtClean="0">
                <a:ln>
                  <a:noFill/>
                </a:ln>
                <a:solidFill>
                  <a:prstClr val="black"/>
                </a:solidFill>
                <a:effectLst/>
                <a:uLnTx/>
                <a:uFillTx/>
                <a:latin typeface="Century"/>
                <a:ea typeface="+mn-ea"/>
                <a:cs typeface="+mn-cs"/>
              </a:rPr>
              <a:t> и что спросить в заявке?</a:t>
            </a: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
            </a:r>
            <a:br>
              <a:rPr kumimoji="0" lang="ru-RU" sz="1800" b="1" i="0" u="none" strike="noStrike" kern="1200" cap="none" spc="0" normalizeH="0" baseline="0" noProof="0" dirty="0" smtClean="0">
                <a:ln>
                  <a:noFill/>
                </a:ln>
                <a:solidFill>
                  <a:prstClr val="black"/>
                </a:solidFill>
                <a:effectLst/>
                <a:uLnTx/>
                <a:uFillTx/>
                <a:latin typeface="Century"/>
                <a:ea typeface="+mn-ea"/>
                <a:cs typeface="+mn-cs"/>
              </a:rPr>
            </a:b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
            </a:r>
            <a:br>
              <a:rPr kumimoji="0" lang="ru-RU" sz="1800" b="1" i="0" u="none" strike="noStrike" kern="1200" cap="none" spc="0" normalizeH="0" baseline="0" noProof="0" dirty="0" smtClean="0">
                <a:ln>
                  <a:noFill/>
                </a:ln>
                <a:solidFill>
                  <a:prstClr val="black"/>
                </a:solidFill>
                <a:effectLst/>
                <a:uLnTx/>
                <a:uFillTx/>
                <a:latin typeface="Century"/>
                <a:ea typeface="+mn-ea"/>
                <a:cs typeface="+mn-cs"/>
              </a:rPr>
            </a:br>
            <a:endParaRPr kumimoji="0" lang="ru-RU" sz="1800" b="1" i="0" u="none" strike="noStrike" kern="1200" cap="none" spc="0" normalizeH="0" baseline="0" noProof="0" dirty="0">
              <a:ln>
                <a:noFill/>
              </a:ln>
              <a:solidFill>
                <a:prstClr val="black"/>
              </a:solidFill>
              <a:effectLst/>
              <a:uLnTx/>
              <a:uFillTx/>
              <a:latin typeface="Century"/>
              <a:ea typeface="+mn-ea"/>
              <a:cs typeface="+mn-cs"/>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323" y="4025070"/>
            <a:ext cx="3114674" cy="3114674"/>
          </a:xfrm>
          <a:prstGeom prst="rect">
            <a:avLst/>
          </a:prstGeom>
        </p:spPr>
      </p:pic>
    </p:spTree>
    <p:extLst>
      <p:ext uri="{BB962C8B-B14F-4D97-AF65-F5344CB8AC3E}">
        <p14:creationId xmlns:p14="http://schemas.microsoft.com/office/powerpoint/2010/main" val="276067965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6057" y="0"/>
            <a:ext cx="9677400" cy="1325563"/>
          </a:xfrm>
        </p:spPr>
        <p:txBody>
          <a:bodyPr>
            <a:noAutofit/>
          </a:bodyPr>
          <a:lstStyle/>
          <a:p>
            <a:r>
              <a:rPr lang="ru-RU" sz="2800" dirty="0" smtClean="0"/>
              <a:t>Описание объекта </a:t>
            </a:r>
            <a:r>
              <a:rPr lang="ru-RU" sz="2800" dirty="0"/>
              <a:t>закупки </a:t>
            </a:r>
            <a:r>
              <a:rPr lang="ru-RU" sz="2800" dirty="0" smtClean="0"/>
              <a:t>при закупке работ </a:t>
            </a:r>
            <a:r>
              <a:rPr lang="ru-RU" sz="2800" dirty="0"/>
              <a:t>по строительству, реконструкции, капитальному ремонту, сносу объекта капитального </a:t>
            </a:r>
            <a:r>
              <a:rPr lang="ru-RU" sz="2800" dirty="0" smtClean="0"/>
              <a:t>строительства </a:t>
            </a:r>
            <a:r>
              <a:rPr lang="ru-RU" sz="2800" b="1" dirty="0" smtClean="0">
                <a:solidFill>
                  <a:srgbClr val="FF0000"/>
                </a:solidFill>
              </a:rPr>
              <a:t>с 01.07.2019</a:t>
            </a:r>
            <a:endParaRPr lang="ru-RU" sz="2800" b="1" dirty="0">
              <a:solidFill>
                <a:srgbClr val="FF0000"/>
              </a:solidFill>
            </a:endParaRPr>
          </a:p>
        </p:txBody>
      </p:sp>
      <p:sp>
        <p:nvSpPr>
          <p:cNvPr id="3" name="Объект 2"/>
          <p:cNvSpPr>
            <a:spLocks noGrp="1"/>
          </p:cNvSpPr>
          <p:nvPr>
            <p:ph idx="1"/>
          </p:nvPr>
        </p:nvSpPr>
        <p:spPr/>
        <p:txBody>
          <a:bodyPr>
            <a:normAutofit fontScale="92500" lnSpcReduction="20000"/>
          </a:bodyPr>
          <a:lstStyle/>
          <a:p>
            <a:r>
              <a:rPr lang="ru-RU" dirty="0"/>
              <a:t>документация о закупке при осуществлении закупки работ по строительству, реконструкции, капитальному ремонту, сносу объекта капитального строительства </a:t>
            </a:r>
            <a:r>
              <a:rPr lang="ru-RU" b="1" dirty="0">
                <a:solidFill>
                  <a:srgbClr val="FF0000"/>
                </a:solidFill>
                <a:effectLst>
                  <a:outerShdw blurRad="38100" dist="38100" dir="2700000" algn="tl">
                    <a:srgbClr val="000000">
                      <a:alpha val="43137"/>
                    </a:srgbClr>
                  </a:outerShdw>
                </a:effectLst>
              </a:rPr>
              <a:t>должна содержать проектную документацию</a:t>
            </a:r>
            <a:r>
              <a:rPr lang="ru-RU" dirty="0"/>
              <a:t>, утвержденную в порядке, установленном законодательством о градостроительной деятельности, за исключением случая, если подготовка проектной документации в соответствии с указанным законодательством не требуется, а также случаев осуществления закупки в соответствии с частями </a:t>
            </a:r>
            <a:r>
              <a:rPr lang="ru-RU" dirty="0" smtClean="0"/>
              <a:t>16 (</a:t>
            </a:r>
            <a:r>
              <a:rPr lang="ru-RU" i="1" dirty="0" smtClean="0"/>
              <a:t>контракт </a:t>
            </a:r>
            <a:r>
              <a:rPr lang="ru-RU" i="1" dirty="0" err="1" smtClean="0"/>
              <a:t>жиз.цикла</a:t>
            </a:r>
            <a:r>
              <a:rPr lang="ru-RU" dirty="0" smtClean="0"/>
              <a:t>) </a:t>
            </a:r>
            <a:r>
              <a:rPr lang="ru-RU" dirty="0"/>
              <a:t>и 16.1 статьи </a:t>
            </a:r>
            <a:r>
              <a:rPr lang="ru-RU" dirty="0" smtClean="0"/>
              <a:t>34 (</a:t>
            </a:r>
            <a:r>
              <a:rPr lang="ru-RU" i="1" dirty="0" smtClean="0"/>
              <a:t>«под ключ»</a:t>
            </a:r>
            <a:r>
              <a:rPr lang="ru-RU" dirty="0" smtClean="0"/>
              <a:t>) Закона № 44-ФЗ, </a:t>
            </a:r>
            <a:r>
              <a:rPr lang="ru-RU" dirty="0"/>
              <a:t>при которых предметом контракта является в том числе проектирование объекта капитального строительства. </a:t>
            </a:r>
            <a:r>
              <a:rPr lang="ru-RU" b="1" dirty="0">
                <a:solidFill>
                  <a:srgbClr val="FF0000"/>
                </a:solidFill>
              </a:rPr>
              <a:t>Включение проектной документации в документацию о закупке в соответствии с настоящим пунктом является надлежащим исполнением требований пунктов 1 - 3 </a:t>
            </a:r>
            <a:r>
              <a:rPr lang="ru-RU" b="1" dirty="0" smtClean="0">
                <a:solidFill>
                  <a:srgbClr val="FF0000"/>
                </a:solidFill>
              </a:rPr>
              <a:t>части 1 статьи 33 Закона № 44-ФЗ</a:t>
            </a:r>
            <a:endParaRPr lang="ru-RU" b="1" dirty="0">
              <a:solidFill>
                <a:srgbClr val="FF0000"/>
              </a:solidFill>
            </a:endParaRPr>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97351" y="0"/>
            <a:ext cx="221097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П. 8 ч. 1 ст. 33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2075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2"/>
          <p:cNvSpPr>
            <a:spLocks noGrp="1"/>
          </p:cNvSpPr>
          <p:nvPr>
            <p:ph type="title"/>
          </p:nvPr>
        </p:nvSpPr>
        <p:spPr>
          <a:xfrm>
            <a:off x="590204" y="457432"/>
            <a:ext cx="10099963" cy="503237"/>
          </a:xfrm>
        </p:spPr>
        <p:txBody>
          <a:bodyPr>
            <a:noAutofit/>
          </a:bodyPr>
          <a:lstStyle/>
          <a:p>
            <a:r>
              <a:rPr lang="ru-RU" altLang="ru-RU" sz="3200" b="1" i="1" dirty="0"/>
              <a:t>Изменение </a:t>
            </a:r>
            <a:r>
              <a:rPr lang="ru-RU" altLang="ru-RU" sz="3200" b="1" i="1" dirty="0" smtClean="0"/>
              <a:t>плана-графика (</a:t>
            </a:r>
            <a:r>
              <a:rPr lang="ru-RU" altLang="ru-RU" sz="2000" b="1" i="1" dirty="0" smtClean="0"/>
              <a:t>пп1-4,ч.8, ст.16, Закона №44-ФЗ)</a:t>
            </a:r>
            <a:endParaRPr lang="ru-RU" altLang="ru-RU" sz="2000" b="1" i="1" dirty="0"/>
          </a:p>
        </p:txBody>
      </p:sp>
      <p:sp>
        <p:nvSpPr>
          <p:cNvPr id="4" name="Объект 3"/>
          <p:cNvSpPr>
            <a:spLocks noGrp="1"/>
          </p:cNvSpPr>
          <p:nvPr>
            <p:ph idx="1"/>
          </p:nvPr>
        </p:nvSpPr>
        <p:spPr>
          <a:xfrm>
            <a:off x="789710" y="1473546"/>
            <a:ext cx="10731730" cy="4895850"/>
          </a:xfrm>
          <a:extLst/>
        </p:spPr>
        <p:txBody>
          <a:bodyPr>
            <a:normAutofit/>
          </a:bodyPr>
          <a:lstStyle/>
          <a:p>
            <a:pPr algn="just">
              <a:buFont typeface="Wingdings" panose="05000000000000000000" pitchFamily="2" charset="2"/>
              <a:buChar char="ü"/>
              <a:defRPr/>
            </a:pPr>
            <a:r>
              <a:rPr lang="ru-RU" sz="3000" b="1" dirty="0" smtClean="0"/>
              <a:t>требований</a:t>
            </a:r>
            <a:r>
              <a:rPr lang="ru-RU" sz="3000" dirty="0" smtClean="0"/>
              <a:t> </a:t>
            </a:r>
            <a:r>
              <a:rPr lang="ru-RU" sz="3000" b="1" dirty="0"/>
              <a:t>к</a:t>
            </a:r>
            <a:r>
              <a:rPr lang="ru-RU" sz="3000" dirty="0"/>
              <a:t> </a:t>
            </a:r>
            <a:r>
              <a:rPr lang="ru-RU" sz="3000" dirty="0" smtClean="0"/>
              <a:t>закупаемым </a:t>
            </a:r>
            <a:r>
              <a:rPr lang="ru-RU" sz="3000" b="1" dirty="0" smtClean="0"/>
              <a:t>ТРУ </a:t>
            </a:r>
            <a:r>
              <a:rPr lang="ru-RU" sz="3000" dirty="0"/>
              <a:t>(в </a:t>
            </a:r>
            <a:r>
              <a:rPr lang="ru-RU" sz="3000" dirty="0" err="1"/>
              <a:t>т.ч</a:t>
            </a:r>
            <a:r>
              <a:rPr lang="ru-RU" sz="3000" dirty="0"/>
              <a:t>. предельной </a:t>
            </a:r>
            <a:r>
              <a:rPr lang="ru-RU" sz="3000" dirty="0" smtClean="0"/>
              <a:t>цены ТРУ) </a:t>
            </a:r>
            <a:r>
              <a:rPr lang="ru-RU" sz="3000" dirty="0"/>
              <a:t>и (или) </a:t>
            </a:r>
            <a:r>
              <a:rPr lang="ru-RU" sz="3000" b="1" dirty="0"/>
              <a:t>нормативных затрат </a:t>
            </a:r>
            <a:r>
              <a:rPr lang="ru-RU" sz="3000" dirty="0"/>
              <a:t>на обеспечение функций государственных органов, органов управления государственными внебюджетными фондами, муниципальных органов;</a:t>
            </a:r>
          </a:p>
          <a:p>
            <a:pPr algn="just">
              <a:buClr>
                <a:schemeClr val="tx2"/>
              </a:buClr>
              <a:buFont typeface="Wingdings" panose="05000000000000000000" pitchFamily="2" charset="2"/>
              <a:buChar char="ü"/>
              <a:defRPr/>
            </a:pPr>
            <a:r>
              <a:rPr lang="ru-RU" sz="3000" dirty="0" smtClean="0"/>
              <a:t>Изменение </a:t>
            </a:r>
            <a:r>
              <a:rPr lang="ru-RU" sz="3000" dirty="0"/>
              <a:t>доведенных </a:t>
            </a:r>
            <a:r>
              <a:rPr lang="ru-RU" sz="3000" dirty="0" smtClean="0"/>
              <a:t>лимитов, изменение ПФХД;</a:t>
            </a:r>
            <a:endParaRPr lang="ru-RU" sz="3000" dirty="0"/>
          </a:p>
          <a:p>
            <a:pPr algn="just">
              <a:buClr>
                <a:schemeClr val="tx2"/>
              </a:buClr>
              <a:buFont typeface="Wingdings" panose="05000000000000000000" pitchFamily="2" charset="2"/>
              <a:buChar char="ü"/>
              <a:defRPr/>
            </a:pPr>
            <a:r>
              <a:rPr lang="ru-RU" sz="3000" dirty="0" smtClean="0"/>
              <a:t>По итогам обязательного </a:t>
            </a:r>
            <a:r>
              <a:rPr lang="ru-RU" sz="3000" dirty="0"/>
              <a:t>общественного обсуждения;</a:t>
            </a:r>
          </a:p>
          <a:p>
            <a:pPr algn="just">
              <a:buClr>
                <a:schemeClr val="tx2"/>
              </a:buClr>
              <a:buFont typeface="Wingdings" panose="05000000000000000000" pitchFamily="2" charset="2"/>
              <a:buChar char="ü"/>
              <a:defRPr/>
            </a:pPr>
            <a:r>
              <a:rPr lang="ru-RU" sz="3000" dirty="0"/>
              <a:t>Использование </a:t>
            </a:r>
            <a:r>
              <a:rPr lang="ru-RU" sz="3000" b="1" dirty="0" smtClean="0"/>
              <a:t>экономии </a:t>
            </a:r>
            <a:r>
              <a:rPr lang="ru-RU" sz="3000" dirty="0" smtClean="0"/>
              <a:t>от проведенных закупок;</a:t>
            </a:r>
            <a:endParaRPr lang="ru-RU" sz="3000" dirty="0"/>
          </a:p>
          <a:p>
            <a:pPr algn="just">
              <a:buClr>
                <a:schemeClr val="tx2"/>
              </a:buClr>
              <a:buFont typeface="Wingdings" panose="05000000000000000000" pitchFamily="2" charset="2"/>
              <a:buChar char="ü"/>
              <a:defRPr/>
            </a:pPr>
            <a:r>
              <a:rPr lang="ru-RU" sz="3000" dirty="0" smtClean="0"/>
              <a:t>Иные случаи</a:t>
            </a:r>
            <a:endParaRPr lang="ru-RU" sz="3000" dirty="0"/>
          </a:p>
          <a:p>
            <a:pPr>
              <a:defRPr/>
            </a:pPr>
            <a:endParaRPr lang="ru-RU" sz="2000" dirty="0"/>
          </a:p>
        </p:txBody>
      </p:sp>
    </p:spTree>
    <p:extLst>
      <p:ext uri="{BB962C8B-B14F-4D97-AF65-F5344CB8AC3E}">
        <p14:creationId xmlns:p14="http://schemas.microsoft.com/office/powerpoint/2010/main" val="411754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6057" y="0"/>
            <a:ext cx="9677400" cy="1325563"/>
          </a:xfrm>
        </p:spPr>
        <p:txBody>
          <a:bodyPr>
            <a:noAutofit/>
          </a:bodyPr>
          <a:lstStyle/>
          <a:p>
            <a:r>
              <a:rPr lang="ru-RU" sz="2800" dirty="0" smtClean="0"/>
              <a:t>Описание объекта </a:t>
            </a:r>
            <a:r>
              <a:rPr lang="ru-RU" sz="2800" dirty="0"/>
              <a:t>закупки </a:t>
            </a:r>
            <a:r>
              <a:rPr lang="ru-RU" sz="2800" dirty="0" smtClean="0"/>
              <a:t>при закупке работ </a:t>
            </a:r>
            <a:r>
              <a:rPr lang="ru-RU" sz="2800" dirty="0"/>
              <a:t>по строительству, реконструкции, капитальному ремонту, сносу объекта капитального </a:t>
            </a:r>
            <a:r>
              <a:rPr lang="ru-RU" sz="2800" dirty="0" smtClean="0"/>
              <a:t>строительства </a:t>
            </a:r>
            <a:r>
              <a:rPr lang="ru-RU" sz="2800" b="1" dirty="0" smtClean="0">
                <a:solidFill>
                  <a:srgbClr val="FF0000"/>
                </a:solidFill>
              </a:rPr>
              <a:t>с 01.07.2019</a:t>
            </a:r>
            <a:endParaRPr lang="ru-RU" sz="2800" b="1" dirty="0">
              <a:solidFill>
                <a:srgbClr val="FF0000"/>
              </a:solidFill>
            </a:endParaRPr>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97351" y="0"/>
            <a:ext cx="221097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П. 8 ч. 1 ст. 33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Объект 6"/>
          <p:cNvGraphicFramePr>
            <a:graphicFrameLocks noGrp="1"/>
          </p:cNvGraphicFramePr>
          <p:nvPr>
            <p:ph idx="1"/>
            <p:extLst/>
          </p:nvPr>
        </p:nvGraphicFramePr>
        <p:xfrm>
          <a:off x="1028700" y="1558925"/>
          <a:ext cx="10515600" cy="4206240"/>
        </p:xfrm>
        <a:graphic>
          <a:graphicData uri="http://schemas.openxmlformats.org/drawingml/2006/table">
            <a:tbl>
              <a:tblPr firstRow="1" bandRow="1">
                <a:tableStyleId>{5940675A-B579-460E-94D1-54222C63F5DA}</a:tableStyleId>
              </a:tblPr>
              <a:tblGrid>
                <a:gridCol w="1879600">
                  <a:extLst>
                    <a:ext uri="{9D8B030D-6E8A-4147-A177-3AD203B41FA5}">
                      <a16:colId xmlns:a16="http://schemas.microsoft.com/office/drawing/2014/main" val="1559623167"/>
                    </a:ext>
                  </a:extLst>
                </a:gridCol>
                <a:gridCol w="8636000">
                  <a:extLst>
                    <a:ext uri="{9D8B030D-6E8A-4147-A177-3AD203B41FA5}">
                      <a16:colId xmlns:a16="http://schemas.microsoft.com/office/drawing/2014/main" val="1244034597"/>
                    </a:ext>
                  </a:extLst>
                </a:gridCol>
              </a:tblGrid>
              <a:tr h="638175">
                <a:tc>
                  <a:txBody>
                    <a:bodyPr/>
                    <a:lstStyle/>
                    <a:p>
                      <a:r>
                        <a:rPr lang="ru-RU" b="1" dirty="0" smtClean="0"/>
                        <a:t>Проектная документация </a:t>
                      </a:r>
                      <a:r>
                        <a:rPr lang="ru-RU" dirty="0" smtClean="0"/>
                        <a:t>заменяет следующие правила описания</a:t>
                      </a:r>
                      <a:r>
                        <a:rPr lang="ru-RU" baseline="0" dirty="0" smtClean="0"/>
                        <a:t> объекта закупки:</a:t>
                      </a:r>
                      <a:endParaRPr lang="ru-RU" dirty="0"/>
                    </a:p>
                  </a:txBody>
                  <a:tcPr/>
                </a:tc>
                <a:tc>
                  <a:txBody>
                    <a:bodyPr/>
                    <a:lstStyle/>
                    <a:p>
                      <a:pPr marL="342900" indent="-342900">
                        <a:buAutoNum type="arabicPeriod"/>
                      </a:pPr>
                      <a:r>
                        <a:rPr lang="ru-RU" dirty="0" smtClean="0"/>
                        <a:t>в описании объекта закупки указываются функциональные, технические и качественные характеристики, эксплуатационные характеристики объекта закупки (при необходимости). В описание объекта закупки не должны включаться требования или указания в отношении товарных знаков, знаков обслуживания, …. Допускается использование в описании объекта закупки указания на товарный знак при условии сопровождения такого указания словами «или эквивалент»…</a:t>
                      </a:r>
                    </a:p>
                    <a:p>
                      <a:pPr marL="342900" indent="-342900">
                        <a:buAutoNum type="arabicPeriod"/>
                      </a:pPr>
                      <a:r>
                        <a:rPr lang="ru-RU" dirty="0" smtClean="0"/>
                        <a:t>использование при составлении описания объекта закупки показателей, требований, условных обозначений и терминологии, касающихся технических характеристик, функциональных характеристик (потребительских свойств) товара, работы, услуги и качественных характеристик объекта закупки, которые предусмотрены техническими регламентами, принятыми в соответствии с законодательством РФ</a:t>
                      </a:r>
                      <a:r>
                        <a:rPr lang="ru-RU" baseline="0" dirty="0" smtClean="0"/>
                        <a:t> </a:t>
                      </a:r>
                      <a:r>
                        <a:rPr lang="ru-RU" dirty="0" smtClean="0"/>
                        <a:t>о техническом регулировании, …</a:t>
                      </a:r>
                    </a:p>
                    <a:p>
                      <a:pPr marL="342900" indent="-342900">
                        <a:buAutoNum type="arabicPeriod"/>
                      </a:pPr>
                      <a:r>
                        <a:rPr lang="ru-RU" dirty="0" smtClean="0"/>
                        <a:t> описание объекта закупки может включать в себя спецификации, планы, чертежи, эскизы, фотографии, результаты работы…</a:t>
                      </a:r>
                    </a:p>
                    <a:p>
                      <a:endParaRPr lang="ru-RU" dirty="0"/>
                    </a:p>
                  </a:txBody>
                  <a:tcPr/>
                </a:tc>
                <a:extLst>
                  <a:ext uri="{0D108BD9-81ED-4DB2-BD59-A6C34878D82A}">
                    <a16:rowId xmlns:a16="http://schemas.microsoft.com/office/drawing/2014/main" val="898955899"/>
                  </a:ext>
                </a:extLst>
              </a:tr>
            </a:tbl>
          </a:graphicData>
        </a:graphic>
      </p:graphicFrame>
      <p:pic>
        <p:nvPicPr>
          <p:cNvPr id="8" name="Рисунок 7"/>
          <p:cNvPicPr>
            <a:picLocks noChangeAspect="1"/>
          </p:cNvPicPr>
          <p:nvPr/>
        </p:nvPicPr>
        <p:blipFill>
          <a:blip r:embed="rId2"/>
          <a:stretch>
            <a:fillRect/>
          </a:stretch>
        </p:blipFill>
        <p:spPr>
          <a:xfrm>
            <a:off x="0" y="3522583"/>
            <a:ext cx="2946400" cy="3540125"/>
          </a:xfrm>
          <a:prstGeom prst="rect">
            <a:avLst/>
          </a:prstGeom>
        </p:spPr>
      </p:pic>
      <p:sp>
        <p:nvSpPr>
          <p:cNvPr id="10" name="Прямоугольник 9"/>
          <p:cNvSpPr/>
          <p:nvPr/>
        </p:nvSpPr>
        <p:spPr>
          <a:xfrm>
            <a:off x="2624036" y="2048282"/>
            <a:ext cx="644728"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a:ea typeface="+mn-ea"/>
                <a:cs typeface="+mn-cs"/>
              </a:rPr>
              <a:t>=</a:t>
            </a:r>
            <a:endParaRPr kumimoji="0" lang="ru-RU"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a:ea typeface="+mn-ea"/>
              <a:cs typeface="+mn-cs"/>
            </a:endParaRPr>
          </a:p>
        </p:txBody>
      </p:sp>
      <p:sp>
        <p:nvSpPr>
          <p:cNvPr id="12" name="TextBox 11"/>
          <p:cNvSpPr txBox="1"/>
          <p:nvPr/>
        </p:nvSpPr>
        <p:spPr>
          <a:xfrm>
            <a:off x="5137150" y="6138802"/>
            <a:ext cx="4216400" cy="400110"/>
          </a:xfrm>
          <a:prstGeom prst="rect">
            <a:avLst/>
          </a:prstGeom>
          <a:solidFill>
            <a:schemeClr val="accent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ИЛИ НЕТ?</a:t>
            </a:r>
            <a:endParaRPr kumimoji="0" lang="ru-RU"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43048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Аукцион в электронной </a:t>
            </a:r>
            <a:r>
              <a:rPr lang="ru-RU" dirty="0" smtClean="0"/>
              <a:t>форме</a:t>
            </a:r>
            <a:endParaRPr lang="ru-RU" dirty="0"/>
          </a:p>
        </p:txBody>
      </p:sp>
      <p:graphicFrame>
        <p:nvGraphicFramePr>
          <p:cNvPr id="5" name="Объект 4"/>
          <p:cNvGraphicFramePr>
            <a:graphicFrameLocks noGrp="1"/>
          </p:cNvGraphicFramePr>
          <p:nvPr>
            <p:ph idx="1"/>
            <p:extLst/>
          </p:nvPr>
        </p:nvGraphicFramePr>
        <p:xfrm>
          <a:off x="838200" y="1825625"/>
          <a:ext cx="10515600" cy="4114800"/>
        </p:xfrm>
        <a:graphic>
          <a:graphicData uri="http://schemas.openxmlformats.org/drawingml/2006/table">
            <a:tbl>
              <a:tblPr firstRow="1" bandRow="1">
                <a:tableStyleId>{BC89EF96-8CEA-46FF-86C4-4CE0E7609802}</a:tableStyleId>
              </a:tblPr>
              <a:tblGrid>
                <a:gridCol w="5257800">
                  <a:extLst>
                    <a:ext uri="{9D8B030D-6E8A-4147-A177-3AD203B41FA5}">
                      <a16:colId xmlns:a16="http://schemas.microsoft.com/office/drawing/2014/main" val="102543645"/>
                    </a:ext>
                  </a:extLst>
                </a:gridCol>
                <a:gridCol w="5257800">
                  <a:extLst>
                    <a:ext uri="{9D8B030D-6E8A-4147-A177-3AD203B41FA5}">
                      <a16:colId xmlns:a16="http://schemas.microsoft.com/office/drawing/2014/main" val="2776200823"/>
                    </a:ext>
                  </a:extLst>
                </a:gridCol>
              </a:tblGrid>
              <a:tr h="370840">
                <a:tc>
                  <a:txBody>
                    <a:bodyPr/>
                    <a:lstStyle/>
                    <a:p>
                      <a:pPr algn="ctr"/>
                      <a:r>
                        <a:rPr lang="ru-RU" sz="2400" dirty="0" smtClean="0"/>
                        <a:t>ТЕХЗАДАНИЕ</a:t>
                      </a:r>
                      <a:endParaRPr lang="ru-RU" sz="2400" dirty="0"/>
                    </a:p>
                  </a:txBody>
                  <a:tcPr anchor="ctr"/>
                </a:tc>
                <a:tc>
                  <a:txBody>
                    <a:bodyPr/>
                    <a:lstStyle/>
                    <a:p>
                      <a:pPr algn="ctr"/>
                      <a:r>
                        <a:rPr lang="ru-RU" sz="2400" dirty="0" smtClean="0"/>
                        <a:t>ЗАЯВКА </a:t>
                      </a:r>
                      <a:endParaRPr lang="ru-RU" sz="2400" dirty="0"/>
                    </a:p>
                  </a:txBody>
                  <a:tcPr anchor="ctr"/>
                </a:tc>
                <a:extLst>
                  <a:ext uri="{0D108BD9-81ED-4DB2-BD59-A6C34878D82A}">
                    <a16:rowId xmlns:a16="http://schemas.microsoft.com/office/drawing/2014/main" val="1930017870"/>
                  </a:ext>
                </a:extLst>
              </a:tr>
              <a:tr h="370840">
                <a:tc gridSpan="2">
                  <a:txBody>
                    <a:bodyPr/>
                    <a:lstStyle/>
                    <a:p>
                      <a:pPr algn="ctr"/>
                      <a:r>
                        <a:rPr lang="ru-RU" sz="2400" b="1" u="sng" dirty="0" smtClean="0"/>
                        <a:t>Строительство, реконструкция, капитальный ремонт, снос объекта капитального строительства</a:t>
                      </a:r>
                      <a:endParaRPr lang="ru-RU" sz="2400" b="1" u="sng" dirty="0"/>
                    </a:p>
                  </a:txBody>
                  <a:tcPr/>
                </a:tc>
                <a:tc hMerge="1">
                  <a:txBody>
                    <a:bodyPr/>
                    <a:lstStyle/>
                    <a:p>
                      <a:endParaRPr lang="ru-RU" dirty="0"/>
                    </a:p>
                  </a:txBody>
                  <a:tcPr/>
                </a:tc>
                <a:extLst>
                  <a:ext uri="{0D108BD9-81ED-4DB2-BD59-A6C34878D82A}">
                    <a16:rowId xmlns:a16="http://schemas.microsoft.com/office/drawing/2014/main" val="2135611249"/>
                  </a:ext>
                </a:extLst>
              </a:tr>
              <a:tr h="370840">
                <a:tc>
                  <a:txBody>
                    <a:bodyPr/>
                    <a:lstStyle/>
                    <a:p>
                      <a:r>
                        <a:rPr lang="ru-RU" sz="2400" dirty="0" smtClean="0"/>
                        <a:t>Проектная документация</a:t>
                      </a:r>
                      <a:endParaRPr lang="ru-RU" sz="2400" dirty="0"/>
                    </a:p>
                  </a:txBody>
                  <a:tcPr/>
                </a:tc>
                <a:tc>
                  <a:txBody>
                    <a:bodyPr/>
                    <a:lstStyle/>
                    <a:p>
                      <a:r>
                        <a:rPr lang="ru-RU" sz="2400" dirty="0" smtClean="0"/>
                        <a:t>ТОЛЬКО</a:t>
                      </a:r>
                      <a:r>
                        <a:rPr lang="ru-RU" sz="2400" baseline="0" dirty="0" smtClean="0"/>
                        <a:t> согласие</a:t>
                      </a:r>
                      <a:endParaRPr lang="ru-RU" sz="2400" dirty="0"/>
                    </a:p>
                  </a:txBody>
                  <a:tcPr/>
                </a:tc>
                <a:extLst>
                  <a:ext uri="{0D108BD9-81ED-4DB2-BD59-A6C34878D82A}">
                    <a16:rowId xmlns:a16="http://schemas.microsoft.com/office/drawing/2014/main" val="2702452585"/>
                  </a:ext>
                </a:extLst>
              </a:tr>
              <a:tr h="370840">
                <a:tc gridSpan="2">
                  <a:txBody>
                    <a:bodyPr/>
                    <a:lstStyle/>
                    <a:p>
                      <a:pPr algn="ctr"/>
                      <a:r>
                        <a:rPr lang="ru-RU" sz="2400" b="1" u="sng" dirty="0" smtClean="0"/>
                        <a:t>Строительство, реконструкция, капитальный ремонт, снос объекта </a:t>
                      </a:r>
                      <a:r>
                        <a:rPr lang="ru-RU" sz="2400" b="1" u="sng" dirty="0" smtClean="0">
                          <a:solidFill>
                            <a:srgbClr val="FF0000"/>
                          </a:solidFill>
                        </a:rPr>
                        <a:t>некапитальных </a:t>
                      </a:r>
                      <a:r>
                        <a:rPr lang="ru-RU" sz="2400" b="1" u="sng" dirty="0" smtClean="0"/>
                        <a:t>строений, сооружений ИЛИ</a:t>
                      </a:r>
                      <a:r>
                        <a:rPr lang="ru-RU" sz="2400" b="1" u="sng" baseline="0" dirty="0" smtClean="0"/>
                        <a:t> текущий ремонт</a:t>
                      </a:r>
                      <a:endParaRPr lang="ru-RU" sz="2400" b="1" u="sng" dirty="0"/>
                    </a:p>
                  </a:txBody>
                  <a:tcPr/>
                </a:tc>
                <a:tc hMerge="1">
                  <a:txBody>
                    <a:bodyPr/>
                    <a:lstStyle/>
                    <a:p>
                      <a:endParaRPr lang="ru-RU" dirty="0"/>
                    </a:p>
                  </a:txBody>
                  <a:tcPr/>
                </a:tc>
                <a:extLst>
                  <a:ext uri="{0D108BD9-81ED-4DB2-BD59-A6C34878D82A}">
                    <a16:rowId xmlns:a16="http://schemas.microsoft.com/office/drawing/2014/main" val="560591205"/>
                  </a:ext>
                </a:extLst>
              </a:tr>
              <a:tr h="370840">
                <a:tc>
                  <a:txBody>
                    <a:bodyPr/>
                    <a:lstStyle/>
                    <a:p>
                      <a:r>
                        <a:rPr lang="ru-RU" sz="2400" dirty="0" smtClean="0"/>
                        <a:t>Требования к формированию </a:t>
                      </a:r>
                      <a:r>
                        <a:rPr lang="ru-RU" sz="2400" dirty="0" err="1" smtClean="0"/>
                        <a:t>техзадания</a:t>
                      </a:r>
                      <a:r>
                        <a:rPr lang="ru-RU" sz="2400" dirty="0" smtClean="0"/>
                        <a:t> </a:t>
                      </a:r>
                      <a:r>
                        <a:rPr lang="ru-RU" sz="2400" b="1" i="1" dirty="0" smtClean="0"/>
                        <a:t>не менялись</a:t>
                      </a:r>
                      <a:r>
                        <a:rPr lang="ru-RU" sz="2400" dirty="0" smtClean="0"/>
                        <a:t>, можно включать ведомость материалов (форма 2)</a:t>
                      </a:r>
                      <a:endParaRPr lang="ru-RU" sz="2400" dirty="0"/>
                    </a:p>
                  </a:txBody>
                  <a:tcPr/>
                </a:tc>
                <a:tc>
                  <a:txBody>
                    <a:bodyPr/>
                    <a:lstStyle/>
                    <a:p>
                      <a:r>
                        <a:rPr lang="ru-RU" sz="2400" dirty="0" smtClean="0"/>
                        <a:t>Требования к содержанию</a:t>
                      </a:r>
                      <a:r>
                        <a:rPr lang="ru-RU" sz="2400" baseline="0" dirty="0" smtClean="0"/>
                        <a:t> заявки </a:t>
                      </a:r>
                      <a:r>
                        <a:rPr lang="ru-RU" sz="2400" b="1" i="1" baseline="0" dirty="0" smtClean="0"/>
                        <a:t>не менялись</a:t>
                      </a:r>
                      <a:r>
                        <a:rPr lang="ru-RU" sz="2400" baseline="0" dirty="0" smtClean="0"/>
                        <a:t>:</a:t>
                      </a:r>
                    </a:p>
                    <a:p>
                      <a:r>
                        <a:rPr lang="ru-RU" sz="2400" dirty="0" smtClean="0"/>
                        <a:t>Согласие ИЛИ конкретные показатели товаров  (материалов)</a:t>
                      </a:r>
                      <a:endParaRPr lang="ru-RU" sz="2400" dirty="0"/>
                    </a:p>
                  </a:txBody>
                  <a:tcPr/>
                </a:tc>
                <a:extLst>
                  <a:ext uri="{0D108BD9-81ED-4DB2-BD59-A6C34878D82A}">
                    <a16:rowId xmlns:a16="http://schemas.microsoft.com/office/drawing/2014/main" val="1960287350"/>
                  </a:ext>
                </a:extLst>
              </a:tr>
            </a:tbl>
          </a:graphicData>
        </a:graphic>
      </p:graphicFrame>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301588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Конкурс </a:t>
            </a:r>
            <a:r>
              <a:rPr lang="ru-RU" dirty="0"/>
              <a:t>в электронной форме</a:t>
            </a:r>
            <a:br>
              <a:rPr lang="ru-RU" dirty="0"/>
            </a:br>
            <a:r>
              <a:rPr lang="ru-RU" dirty="0"/>
              <a:t>Запрос предложений в электронной </a:t>
            </a:r>
            <a:r>
              <a:rPr lang="ru-RU" dirty="0" smtClean="0"/>
              <a:t>форме</a:t>
            </a:r>
            <a:br>
              <a:rPr lang="ru-RU" dirty="0" smtClean="0"/>
            </a:br>
            <a:endParaRPr lang="ru-RU" dirty="0"/>
          </a:p>
        </p:txBody>
      </p:sp>
      <p:graphicFrame>
        <p:nvGraphicFramePr>
          <p:cNvPr id="5" name="Объект 4"/>
          <p:cNvGraphicFramePr>
            <a:graphicFrameLocks noGrp="1"/>
          </p:cNvGraphicFramePr>
          <p:nvPr>
            <p:ph idx="1"/>
            <p:extLst/>
          </p:nvPr>
        </p:nvGraphicFramePr>
        <p:xfrm>
          <a:off x="838200" y="1289447"/>
          <a:ext cx="10515600" cy="5212080"/>
        </p:xfrm>
        <a:graphic>
          <a:graphicData uri="http://schemas.openxmlformats.org/drawingml/2006/table">
            <a:tbl>
              <a:tblPr firstRow="1" bandRow="1">
                <a:tableStyleId>{BC89EF96-8CEA-46FF-86C4-4CE0E7609802}</a:tableStyleId>
              </a:tblPr>
              <a:tblGrid>
                <a:gridCol w="4622800">
                  <a:extLst>
                    <a:ext uri="{9D8B030D-6E8A-4147-A177-3AD203B41FA5}">
                      <a16:colId xmlns:a16="http://schemas.microsoft.com/office/drawing/2014/main" val="102543645"/>
                    </a:ext>
                  </a:extLst>
                </a:gridCol>
                <a:gridCol w="5892800">
                  <a:extLst>
                    <a:ext uri="{9D8B030D-6E8A-4147-A177-3AD203B41FA5}">
                      <a16:colId xmlns:a16="http://schemas.microsoft.com/office/drawing/2014/main" val="1617487780"/>
                    </a:ext>
                  </a:extLst>
                </a:gridCol>
              </a:tblGrid>
              <a:tr h="370840">
                <a:tc>
                  <a:txBody>
                    <a:bodyPr/>
                    <a:lstStyle/>
                    <a:p>
                      <a:pPr algn="ctr"/>
                      <a:r>
                        <a:rPr lang="ru-RU" sz="2400" dirty="0" smtClean="0"/>
                        <a:t>ТЕХЗАДАНИЕ</a:t>
                      </a:r>
                      <a:endParaRPr lang="ru-RU" sz="2400" dirty="0"/>
                    </a:p>
                  </a:txBody>
                  <a:tcPr anchor="ctr"/>
                </a:tc>
                <a:tc>
                  <a:txBody>
                    <a:bodyPr/>
                    <a:lstStyle/>
                    <a:p>
                      <a:pPr algn="ctr"/>
                      <a:r>
                        <a:rPr lang="ru-RU" sz="2400" dirty="0" smtClean="0"/>
                        <a:t>ЗАЯВКА </a:t>
                      </a:r>
                      <a:endParaRPr lang="ru-RU" sz="2400" dirty="0"/>
                    </a:p>
                  </a:txBody>
                  <a:tcPr anchor="ctr"/>
                </a:tc>
                <a:extLst>
                  <a:ext uri="{0D108BD9-81ED-4DB2-BD59-A6C34878D82A}">
                    <a16:rowId xmlns:a16="http://schemas.microsoft.com/office/drawing/2014/main" val="1930017870"/>
                  </a:ext>
                </a:extLst>
              </a:tr>
              <a:tr h="370840">
                <a:tc gridSpan="2">
                  <a:txBody>
                    <a:bodyPr/>
                    <a:lstStyle/>
                    <a:p>
                      <a:pPr algn="ctr"/>
                      <a:r>
                        <a:rPr lang="ru-RU" sz="2400" b="1" u="sng" dirty="0" smtClean="0"/>
                        <a:t>Строительство, реконструкция, капитальный ремонт, снос объекта капитального строительства</a:t>
                      </a:r>
                      <a:endParaRPr lang="ru-RU" sz="2400" b="1" u="sng" dirty="0"/>
                    </a:p>
                  </a:txBody>
                  <a:tcPr/>
                </a:tc>
                <a:tc hMerge="1">
                  <a:txBody>
                    <a:bodyPr/>
                    <a:lstStyle/>
                    <a:p>
                      <a:endParaRPr lang="ru-RU"/>
                    </a:p>
                  </a:txBody>
                  <a:tcPr/>
                </a:tc>
                <a:extLst>
                  <a:ext uri="{0D108BD9-81ED-4DB2-BD59-A6C34878D82A}">
                    <a16:rowId xmlns:a16="http://schemas.microsoft.com/office/drawing/2014/main" val="2135611249"/>
                  </a:ext>
                </a:extLst>
              </a:tr>
              <a:tr h="370840">
                <a:tc>
                  <a:txBody>
                    <a:bodyPr/>
                    <a:lstStyle/>
                    <a:p>
                      <a:r>
                        <a:rPr lang="ru-RU" sz="2400" dirty="0" smtClean="0"/>
                        <a:t>Проектная документация</a:t>
                      </a:r>
                      <a:endParaRPr lang="ru-RU" sz="2400" dirty="0"/>
                    </a:p>
                  </a:txBody>
                  <a:tcPr/>
                </a:tc>
                <a:tc>
                  <a:txBody>
                    <a:bodyPr/>
                    <a:lstStyle/>
                    <a:p>
                      <a:r>
                        <a:rPr lang="ru-RU" sz="2400" dirty="0" smtClean="0"/>
                        <a:t>Требования к содержанию</a:t>
                      </a:r>
                      <a:r>
                        <a:rPr lang="ru-RU" sz="2400" baseline="0" dirty="0" smtClean="0"/>
                        <a:t> заявки </a:t>
                      </a:r>
                      <a:r>
                        <a:rPr lang="ru-RU" sz="2400" b="1" i="1" baseline="0" dirty="0" smtClean="0"/>
                        <a:t>не менялись</a:t>
                      </a:r>
                      <a:r>
                        <a:rPr lang="ru-RU" sz="2400" b="0" i="0" baseline="0" dirty="0" smtClean="0"/>
                        <a:t>, формально</a:t>
                      </a:r>
                      <a:r>
                        <a:rPr lang="ru-RU" sz="2400" baseline="0" dirty="0" smtClean="0"/>
                        <a:t>:</a:t>
                      </a:r>
                    </a:p>
                    <a:p>
                      <a:r>
                        <a:rPr lang="ru-RU" sz="2400" dirty="0" smtClean="0"/>
                        <a:t>Согласие ИЛИ </a:t>
                      </a:r>
                      <a:r>
                        <a:rPr lang="ru-RU" sz="2400" b="1" kern="1200" dirty="0" smtClean="0">
                          <a:solidFill>
                            <a:srgbClr val="FF0000"/>
                          </a:solidFill>
                          <a:latin typeface="+mn-lt"/>
                          <a:ea typeface="+mn-ea"/>
                          <a:cs typeface="+mn-cs"/>
                        </a:rPr>
                        <a:t>???</a:t>
                      </a:r>
                      <a:r>
                        <a:rPr lang="ru-RU" sz="2400" dirty="0" smtClean="0"/>
                        <a:t>конкретные показатели товаров  (материалов)</a:t>
                      </a:r>
                      <a:r>
                        <a:rPr lang="ru-RU" sz="2400" b="1" dirty="0" smtClean="0">
                          <a:solidFill>
                            <a:srgbClr val="FF0000"/>
                          </a:solidFill>
                        </a:rPr>
                        <a:t>???</a:t>
                      </a:r>
                      <a:endParaRPr lang="ru-RU" sz="2400" b="1" dirty="0">
                        <a:solidFill>
                          <a:srgbClr val="FF0000"/>
                        </a:solidFill>
                      </a:endParaRPr>
                    </a:p>
                  </a:txBody>
                  <a:tcPr/>
                </a:tc>
                <a:extLst>
                  <a:ext uri="{0D108BD9-81ED-4DB2-BD59-A6C34878D82A}">
                    <a16:rowId xmlns:a16="http://schemas.microsoft.com/office/drawing/2014/main" val="2702452585"/>
                  </a:ext>
                </a:extLst>
              </a:tr>
              <a:tr h="370840">
                <a:tc gridSpan="2">
                  <a:txBody>
                    <a:bodyPr/>
                    <a:lstStyle/>
                    <a:p>
                      <a:pPr algn="ctr"/>
                      <a:r>
                        <a:rPr lang="ru-RU" sz="2400" b="1" u="sng" dirty="0" smtClean="0"/>
                        <a:t>Строительство, реконструкция, капитальный ремонт, снос объекта некапитальных строений, сооружений ИЛИ</a:t>
                      </a:r>
                      <a:r>
                        <a:rPr lang="ru-RU" sz="2400" b="1" u="sng" baseline="0" dirty="0" smtClean="0"/>
                        <a:t> текущий ремонт</a:t>
                      </a:r>
                      <a:endParaRPr lang="ru-RU" sz="2400" b="1" u="sng" dirty="0"/>
                    </a:p>
                  </a:txBody>
                  <a:tcPr/>
                </a:tc>
                <a:tc hMerge="1">
                  <a:txBody>
                    <a:bodyPr/>
                    <a:lstStyle/>
                    <a:p>
                      <a:endParaRPr lang="ru-RU"/>
                    </a:p>
                  </a:txBody>
                  <a:tcPr/>
                </a:tc>
                <a:extLst>
                  <a:ext uri="{0D108BD9-81ED-4DB2-BD59-A6C34878D82A}">
                    <a16:rowId xmlns:a16="http://schemas.microsoft.com/office/drawing/2014/main" val="560591205"/>
                  </a:ext>
                </a:extLst>
              </a:tr>
              <a:tr h="370840">
                <a:tc>
                  <a:txBody>
                    <a:bodyPr/>
                    <a:lstStyle/>
                    <a:p>
                      <a:r>
                        <a:rPr lang="ru-RU" sz="2400" dirty="0" smtClean="0"/>
                        <a:t>Требования к формированию </a:t>
                      </a:r>
                      <a:r>
                        <a:rPr lang="ru-RU" sz="2400" dirty="0" err="1" smtClean="0"/>
                        <a:t>техзадания</a:t>
                      </a:r>
                      <a:r>
                        <a:rPr lang="ru-RU" sz="2400" dirty="0" smtClean="0"/>
                        <a:t> </a:t>
                      </a:r>
                      <a:r>
                        <a:rPr lang="ru-RU" sz="2400" b="1" i="1" dirty="0" smtClean="0"/>
                        <a:t>не менялись</a:t>
                      </a:r>
                      <a:r>
                        <a:rPr lang="ru-RU" sz="2400" dirty="0" smtClean="0"/>
                        <a:t>, можно включать ведомость материалов (форма 2)</a:t>
                      </a:r>
                      <a:endParaRPr lang="ru-RU" sz="2400" dirty="0"/>
                    </a:p>
                  </a:txBody>
                  <a:tcPr/>
                </a:tc>
                <a:tc>
                  <a:txBody>
                    <a:bodyPr/>
                    <a:lstStyle/>
                    <a:p>
                      <a:r>
                        <a:rPr lang="ru-RU" sz="2400" dirty="0" smtClean="0"/>
                        <a:t>Требования к содержанию</a:t>
                      </a:r>
                      <a:r>
                        <a:rPr lang="ru-RU" sz="2400" baseline="0" dirty="0" smtClean="0"/>
                        <a:t> заявки </a:t>
                      </a:r>
                      <a:r>
                        <a:rPr lang="ru-RU" sz="2400" b="1" i="1" baseline="0" dirty="0" smtClean="0"/>
                        <a:t>не менялись</a:t>
                      </a:r>
                      <a:r>
                        <a:rPr lang="ru-RU" sz="2400" baseline="0" dirty="0" smtClean="0"/>
                        <a:t>:</a:t>
                      </a:r>
                    </a:p>
                    <a:p>
                      <a:r>
                        <a:rPr lang="ru-RU" sz="2400" dirty="0" smtClean="0"/>
                        <a:t>Согласие ИЛИ конкретные показатели товаров  (материалов)</a:t>
                      </a:r>
                      <a:endParaRPr lang="ru-RU" sz="2400" dirty="0"/>
                    </a:p>
                  </a:txBody>
                  <a:tcPr/>
                </a:tc>
                <a:extLst>
                  <a:ext uri="{0D108BD9-81ED-4DB2-BD59-A6C34878D82A}">
                    <a16:rowId xmlns:a16="http://schemas.microsoft.com/office/drawing/2014/main" val="1960287350"/>
                  </a:ext>
                </a:extLst>
              </a:tr>
            </a:tbl>
          </a:graphicData>
        </a:graphic>
      </p:graphicFrame>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7" name="Группа 6"/>
          <p:cNvGrpSpPr/>
          <p:nvPr/>
        </p:nvGrpSpPr>
        <p:grpSpPr>
          <a:xfrm>
            <a:off x="927100" y="3060432"/>
            <a:ext cx="4470400" cy="1015663"/>
            <a:chOff x="927100" y="3060432"/>
            <a:chExt cx="4470400" cy="1015663"/>
          </a:xfrm>
        </p:grpSpPr>
        <p:sp>
          <p:nvSpPr>
            <p:cNvPr id="6" name="TextBox 5"/>
            <p:cNvSpPr txBox="1"/>
            <p:nvPr/>
          </p:nvSpPr>
          <p:spPr>
            <a:xfrm>
              <a:off x="927100" y="3060432"/>
              <a:ext cx="3835400" cy="1015663"/>
            </a:xfrm>
            <a:prstGeom prst="rect">
              <a:avLst/>
            </a:prstGeom>
            <a:solidFill>
              <a:schemeClr val="accent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uLnTx/>
                  <a:uFillTx/>
                  <a:latin typeface="Calibri"/>
                  <a:ea typeface="+mn-ea"/>
                  <a:cs typeface="+mn-cs"/>
                </a:rPr>
                <a:t>Какие показатели? Ведь в проекте все и так с «конкретными показателями»</a:t>
              </a:r>
              <a:endParaRPr kumimoji="0" lang="ru-RU"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Стрелка вправо 2"/>
            <p:cNvSpPr/>
            <p:nvPr/>
          </p:nvSpPr>
          <p:spPr>
            <a:xfrm>
              <a:off x="4762500" y="3263900"/>
              <a:ext cx="635000" cy="631587"/>
            </a:xfrm>
            <a:prstGeom prst="right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125767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РЕШЕНИЕ Иркутского УФАС </a:t>
            </a:r>
            <a:r>
              <a:rPr lang="ru-RU" dirty="0" smtClean="0"/>
              <a:t>России №038/816/19 от 06.08.2019</a:t>
            </a:r>
            <a:endParaRPr lang="ru-RU" dirty="0"/>
          </a:p>
        </p:txBody>
      </p:sp>
      <p:sp>
        <p:nvSpPr>
          <p:cNvPr id="3" name="Объект 2"/>
          <p:cNvSpPr>
            <a:spLocks noGrp="1"/>
          </p:cNvSpPr>
          <p:nvPr>
            <p:ph idx="1"/>
          </p:nvPr>
        </p:nvSpPr>
        <p:spPr>
          <a:xfrm>
            <a:off x="711200" y="1434623"/>
            <a:ext cx="11061700" cy="3721577"/>
          </a:xfrm>
        </p:spPr>
        <p:txBody>
          <a:bodyPr>
            <a:normAutofit fontScale="92500"/>
          </a:bodyPr>
          <a:lstStyle/>
          <a:p>
            <a:pPr marL="0" indent="0">
              <a:buNone/>
            </a:pPr>
            <a:r>
              <a:rPr lang="ru-RU" dirty="0"/>
              <a:t>ЭА: </a:t>
            </a:r>
            <a:r>
              <a:rPr lang="ru-RU" b="1" dirty="0"/>
              <a:t>Выборочный капитальный ремонт здания МБДОУ «Детский сад № 33</a:t>
            </a:r>
            <a:r>
              <a:rPr lang="ru-RU" b="1" dirty="0" smtClean="0"/>
              <a:t>»</a:t>
            </a:r>
          </a:p>
          <a:p>
            <a:pPr marL="0" indent="0">
              <a:buNone/>
            </a:pPr>
            <a:r>
              <a:rPr lang="ru-RU" dirty="0" smtClean="0"/>
              <a:t>Суть решения:</a:t>
            </a:r>
          </a:p>
          <a:p>
            <a:pPr marL="0" indent="0" algn="just">
              <a:buNone/>
            </a:pPr>
            <a:r>
              <a:rPr lang="ru-RU" i="1" dirty="0"/>
              <a:t>«Вместе с тем, в рабочей документации, являющейся неотъемлемой частью проектной документации установлено требование о необходимости выполнения работ по установке окон, имеющих определенный товарный знак «NOVOTEX 58» без указания на возможность поставки эквивалентного товара, что свидетельствует о нарушении заказчиком, уполномоченным органом пункта 1 части 1 статьи 33 Федерального закона № </a:t>
            </a:r>
            <a:r>
              <a:rPr lang="ru-RU" i="1" dirty="0" smtClean="0"/>
              <a:t>44-ФЗ»</a:t>
            </a:r>
            <a:endParaRPr lang="ru-RU" i="1"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p:cNvSpPr txBox="1"/>
          <p:nvPr/>
        </p:nvSpPr>
        <p:spPr>
          <a:xfrm>
            <a:off x="1841500" y="5135502"/>
            <a:ext cx="9334500" cy="1384995"/>
          </a:xfrm>
          <a:prstGeom prst="rect">
            <a:avLst/>
          </a:prstGeom>
          <a:solidFill>
            <a:schemeClr val="accent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Calibri"/>
                <a:ea typeface="+mn-ea"/>
                <a:cs typeface="+mn-cs"/>
              </a:rPr>
              <a:t>При этом в составе 1й части заявки только согласие. Где и когда УЗ должен предложить «эквивалент»? И как это отобразить в контракте?</a:t>
            </a:r>
            <a:endParaRPr kumimoji="0" lang="ru-RU"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9604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Если при покупке </a:t>
            </a:r>
            <a:r>
              <a:rPr lang="ru-RU" dirty="0" err="1" smtClean="0"/>
              <a:t>кап.ремонта</a:t>
            </a:r>
            <a:r>
              <a:rPr lang="ru-RU" dirty="0" smtClean="0"/>
              <a:t> проект ограничивается только сметой? </a:t>
            </a:r>
            <a:endParaRPr lang="ru-RU" dirty="0"/>
          </a:p>
        </p:txBody>
      </p:sp>
      <p:sp>
        <p:nvSpPr>
          <p:cNvPr id="3" name="Объект 2"/>
          <p:cNvSpPr>
            <a:spLocks noGrp="1"/>
          </p:cNvSpPr>
          <p:nvPr>
            <p:ph idx="1"/>
          </p:nvPr>
        </p:nvSpPr>
        <p:spPr>
          <a:xfrm>
            <a:off x="838200" y="1434623"/>
            <a:ext cx="10515600" cy="2886075"/>
          </a:xfrm>
        </p:spPr>
        <p:txBody>
          <a:bodyPr/>
          <a:lstStyle/>
          <a:p>
            <a:pPr marL="0" indent="0" algn="ctr">
              <a:buNone/>
            </a:pPr>
            <a:r>
              <a:rPr lang="ru-RU" dirty="0" smtClean="0"/>
              <a:t>В </a:t>
            </a:r>
            <a:r>
              <a:rPr lang="ru-RU" dirty="0"/>
              <a:t>случае проведения капитального ремонта объектов капитального строительства, финансируемого с привлечением средств бюджетов бюджетной системы РФ, Заказчик вправе не разрабатывать проектную документацию в полном объеме, а ограничиться подготовкой раздела проектной документации «Смета на капитальный ремонт объекта капитального строительства</a:t>
            </a:r>
            <a:r>
              <a:rPr lang="ru-RU" dirty="0" smtClean="0"/>
              <a:t>» -</a:t>
            </a:r>
            <a:br>
              <a:rPr lang="ru-RU" dirty="0" smtClean="0"/>
            </a:br>
            <a:r>
              <a:rPr lang="ru-RU" dirty="0" smtClean="0"/>
              <a:t>см. ч.ч.1, 12.2 ст.48 </a:t>
            </a:r>
            <a:r>
              <a:rPr lang="ru-RU" dirty="0" err="1" smtClean="0"/>
              <a:t>ГрК</a:t>
            </a:r>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Рисунок 4"/>
          <p:cNvPicPr>
            <a:picLocks noChangeAspect="1"/>
          </p:cNvPicPr>
          <p:nvPr/>
        </p:nvPicPr>
        <p:blipFill>
          <a:blip r:embed="rId2"/>
          <a:stretch>
            <a:fillRect/>
          </a:stretch>
        </p:blipFill>
        <p:spPr>
          <a:xfrm>
            <a:off x="4127500" y="4303583"/>
            <a:ext cx="3606800" cy="2417892"/>
          </a:xfrm>
          <a:prstGeom prst="rect">
            <a:avLst/>
          </a:prstGeom>
        </p:spPr>
      </p:pic>
    </p:spTree>
    <p:extLst>
      <p:ext uri="{BB962C8B-B14F-4D97-AF65-F5344CB8AC3E}">
        <p14:creationId xmlns:p14="http://schemas.microsoft.com/office/powerpoint/2010/main" val="189622279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6763693" y="2161757"/>
            <a:ext cx="1144251" cy="1481137"/>
          </a:xfrm>
          <a:prstGeom prst="rect">
            <a:avLst/>
          </a:prstGeom>
        </p:spPr>
      </p:pic>
      <p:sp>
        <p:nvSpPr>
          <p:cNvPr id="2" name="Заголовок 1"/>
          <p:cNvSpPr>
            <a:spLocks noGrp="1"/>
          </p:cNvSpPr>
          <p:nvPr>
            <p:ph type="title"/>
          </p:nvPr>
        </p:nvSpPr>
        <p:spPr>
          <a:xfrm>
            <a:off x="838200" y="109060"/>
            <a:ext cx="9321800" cy="1325563"/>
          </a:xfrm>
        </p:spPr>
        <p:txBody>
          <a:bodyPr>
            <a:normAutofit fontScale="90000"/>
          </a:bodyPr>
          <a:lstStyle/>
          <a:p>
            <a:r>
              <a:rPr lang="ru-RU" dirty="0" smtClean="0"/>
              <a:t>РЕШЕНИЕ Санкт-Петербургского </a:t>
            </a:r>
            <a:r>
              <a:rPr lang="ru-RU" dirty="0"/>
              <a:t>УФАС </a:t>
            </a:r>
            <a:r>
              <a:rPr lang="ru-RU" dirty="0" smtClean="0"/>
              <a:t>России по </a:t>
            </a:r>
            <a:r>
              <a:rPr lang="ru-RU" dirty="0"/>
              <a:t>делу № </a:t>
            </a:r>
            <a:r>
              <a:rPr lang="ru-RU" dirty="0" smtClean="0"/>
              <a:t>44-3758/19 от 18.07.2019</a:t>
            </a:r>
            <a:endParaRPr lang="ru-RU" dirty="0"/>
          </a:p>
        </p:txBody>
      </p:sp>
      <p:sp>
        <p:nvSpPr>
          <p:cNvPr id="3" name="Объект 2"/>
          <p:cNvSpPr>
            <a:spLocks noGrp="1"/>
          </p:cNvSpPr>
          <p:nvPr>
            <p:ph idx="1"/>
          </p:nvPr>
        </p:nvSpPr>
        <p:spPr>
          <a:xfrm>
            <a:off x="266700" y="1252061"/>
            <a:ext cx="6496993" cy="5286852"/>
          </a:xfrm>
        </p:spPr>
        <p:txBody>
          <a:bodyPr>
            <a:normAutofit fontScale="77500" lnSpcReduction="20000"/>
          </a:bodyPr>
          <a:lstStyle/>
          <a:p>
            <a:pPr marL="0" indent="0">
              <a:buNone/>
            </a:pPr>
            <a:r>
              <a:rPr lang="ru-RU" dirty="0"/>
              <a:t>ЭА: </a:t>
            </a:r>
            <a:r>
              <a:rPr lang="ru-RU" b="1" dirty="0"/>
              <a:t>на выполнение работ по капитальному ремонту</a:t>
            </a:r>
          </a:p>
          <a:p>
            <a:pPr marL="0" indent="0">
              <a:buNone/>
            </a:pPr>
            <a:r>
              <a:rPr lang="ru-RU" dirty="0"/>
              <a:t>Суть решения</a:t>
            </a:r>
            <a:r>
              <a:rPr lang="ru-RU" dirty="0" smtClean="0"/>
              <a:t>: </a:t>
            </a:r>
          </a:p>
          <a:p>
            <a:pPr marL="0" indent="0">
              <a:buNone/>
            </a:pPr>
            <a:r>
              <a:rPr lang="ru-RU" sz="3200" i="1" dirty="0" smtClean="0"/>
              <a:t>«</a:t>
            </a:r>
            <a:r>
              <a:rPr lang="ru-RU" sz="3200" i="1" dirty="0"/>
              <a:t>В соответствии с ч.3.1 ст.66 Закона о контрактной системе первая часть заявки на участие в электронном аукционе в случае включения в документацию о закупке в соответствии с пунктом 8 части 1 статьи 33 настоящего Федерального закона проектной документации должна содержать исключительно согласие участника закупки на выполнение работ на условиях, предусмотренных документацией об электронном аукционе (такое согласие дается с использованием программно-аппаратных средств электронной площадки).»</a:t>
            </a:r>
          </a:p>
          <a:p>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Рисунок 4"/>
          <p:cNvPicPr>
            <a:picLocks noChangeAspect="1"/>
          </p:cNvPicPr>
          <p:nvPr/>
        </p:nvPicPr>
        <p:blipFill>
          <a:blip r:embed="rId3"/>
          <a:stretch>
            <a:fillRect/>
          </a:stretch>
        </p:blipFill>
        <p:spPr>
          <a:xfrm>
            <a:off x="7831744" y="1963023"/>
            <a:ext cx="4300912" cy="1932464"/>
          </a:xfrm>
          <a:prstGeom prst="rect">
            <a:avLst/>
          </a:prstGeom>
        </p:spPr>
      </p:pic>
      <p:pic>
        <p:nvPicPr>
          <p:cNvPr id="6" name="Рисунок 5"/>
          <p:cNvPicPr>
            <a:picLocks noChangeAspect="1"/>
          </p:cNvPicPr>
          <p:nvPr/>
        </p:nvPicPr>
        <p:blipFill>
          <a:blip r:embed="rId4"/>
          <a:stretch>
            <a:fillRect/>
          </a:stretch>
        </p:blipFill>
        <p:spPr>
          <a:xfrm>
            <a:off x="7907944" y="5279634"/>
            <a:ext cx="3699878" cy="755890"/>
          </a:xfrm>
          <a:prstGeom prst="rect">
            <a:avLst/>
          </a:prstGeom>
        </p:spPr>
      </p:pic>
      <p:pic>
        <p:nvPicPr>
          <p:cNvPr id="12" name="Рисунок 11"/>
          <p:cNvPicPr>
            <a:picLocks noChangeAspect="1"/>
          </p:cNvPicPr>
          <p:nvPr/>
        </p:nvPicPr>
        <p:blipFill>
          <a:blip r:embed="rId5"/>
          <a:stretch>
            <a:fillRect/>
          </a:stretch>
        </p:blipFill>
        <p:spPr>
          <a:xfrm>
            <a:off x="6773843" y="5133704"/>
            <a:ext cx="1047750" cy="1047750"/>
          </a:xfrm>
          <a:prstGeom prst="rect">
            <a:avLst/>
          </a:prstGeom>
        </p:spPr>
      </p:pic>
      <p:sp>
        <p:nvSpPr>
          <p:cNvPr id="13" name="TextBox 12"/>
          <p:cNvSpPr txBox="1"/>
          <p:nvPr/>
        </p:nvSpPr>
        <p:spPr>
          <a:xfrm>
            <a:off x="6914176" y="4165522"/>
            <a:ext cx="52184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uLnTx/>
                <a:uFillTx/>
                <a:latin typeface="Calibri"/>
                <a:ea typeface="+mn-ea"/>
                <a:cs typeface="+mn-cs"/>
              </a:rPr>
              <a:t>!!!В составе заявки только согласие!!!</a:t>
            </a:r>
            <a:endParaRPr kumimoji="0" lang="ru-RU"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059195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83948"/>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75094" y="179397"/>
            <a:ext cx="9045875" cy="1077314"/>
          </a:xfrm>
        </p:spPr>
        <p:txBody>
          <a:bodyPr>
            <a:noAutofit/>
          </a:bodyPr>
          <a:lstStyle/>
          <a:p>
            <a:pPr algn="l"/>
            <a:r>
              <a:rPr lang="ru-RU" sz="3000" dirty="0">
                <a:solidFill>
                  <a:srgbClr val="154676"/>
                </a:solidFill>
                <a:latin typeface="Century" panose="02040604050505020304" pitchFamily="18" charset="0"/>
                <a:ea typeface="Yu Gothic UI Semibold" panose="020B0700000000000000" pitchFamily="34" charset="-128"/>
              </a:rPr>
              <a:t>ОПРЕДЕЛЕНИЕ НМЦК - новая часть в ст. 22 Закона № </a:t>
            </a:r>
            <a:r>
              <a:rPr lang="ru-RU" sz="3000" dirty="0" smtClean="0">
                <a:solidFill>
                  <a:srgbClr val="154676"/>
                </a:solidFill>
                <a:latin typeface="Century" panose="02040604050505020304" pitchFamily="18" charset="0"/>
                <a:ea typeface="Yu Gothic UI Semibold" panose="020B0700000000000000" pitchFamily="34" charset="-128"/>
              </a:rPr>
              <a:t>44-ФЗ с </a:t>
            </a:r>
            <a:r>
              <a:rPr lang="ru-RU" sz="3000" dirty="0">
                <a:solidFill>
                  <a:srgbClr val="154676"/>
                </a:solidFill>
                <a:latin typeface="Century" panose="02040604050505020304" pitchFamily="18" charset="0"/>
                <a:ea typeface="Yu Gothic UI Semibold" panose="020B0700000000000000" pitchFamily="34" charset="-128"/>
              </a:rPr>
              <a:t>08.07.2019</a:t>
            </a:r>
          </a:p>
        </p:txBody>
      </p:sp>
      <p:sp>
        <p:nvSpPr>
          <p:cNvPr id="10" name="Прямоугольник 9"/>
          <p:cNvSpPr/>
          <p:nvPr/>
        </p:nvSpPr>
        <p:spPr>
          <a:xfrm>
            <a:off x="575093" y="1352160"/>
            <a:ext cx="11474032" cy="5755422"/>
          </a:xfrm>
          <a:prstGeom prst="rect">
            <a:avLst/>
          </a:prstGeom>
        </p:spPr>
        <p:txBody>
          <a:bodyPr wrap="square">
            <a:spAutoFit/>
          </a:bodyPr>
          <a:lstStyle/>
          <a:p>
            <a:pPr marL="333680" marR="0" lvl="0" indent="-333680" algn="l" defTabSz="828446" rtl="0" eaLnBrk="1" fontAlgn="auto" latinLnBrk="0" hangingPunct="1">
              <a:lnSpc>
                <a:spcPct val="100000"/>
              </a:lnSpc>
              <a:spcBef>
                <a:spcPts val="0"/>
              </a:spcBef>
              <a:spcAft>
                <a:spcPts val="571"/>
              </a:spcAft>
              <a:buClrTx/>
              <a:buSzTx/>
              <a:buFontTx/>
              <a:buNone/>
              <a:tabLst/>
              <a:defRPr/>
            </a:pPr>
            <a:r>
              <a:rPr kumimoji="0" lang="ru" sz="18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Часть 9.2. ст. 22 Закона № 44-ФЗ:</a:t>
            </a:r>
          </a:p>
          <a:p>
            <a:pPr marL="0" marR="0" lvl="0" indent="0" algn="l" defTabSz="828446" rtl="0" eaLnBrk="1" fontAlgn="auto" latinLnBrk="0" hangingPunct="1">
              <a:lnSpc>
                <a:spcPct val="100000"/>
              </a:lnSpc>
              <a:spcBef>
                <a:spcPts val="0"/>
              </a:spcBef>
              <a:spcAft>
                <a:spcPts val="1522"/>
              </a:spcAft>
              <a:buClrTx/>
              <a:buSzTx/>
              <a:buFontTx/>
              <a:buNone/>
              <a:tabLst/>
              <a:defRPr/>
            </a:pPr>
            <a:r>
              <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Определение НМЦК или цены контракта с ЕП предметом которых являются строительство, реконструкция, капитальный ремонт, снос ОКС, выполнение работ по сохранению ОКН, с использованием проектно-сметного метода осуществляется в порядке, установленном 44-ФЗ, исходя из сметной стоимости строительства, реконструкции, капитального ремонта объектов капитального строительства, определенной в соответствии со ст.8.3 № </a:t>
            </a:r>
            <a:r>
              <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ГрКРФ</a:t>
            </a: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r>
              <a:rPr kumimoji="0" lang="ru-RU" sz="18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Ст.8.3 </a:t>
            </a:r>
            <a:r>
              <a:rPr kumimoji="0" lang="ru-RU" sz="1800" b="1" i="0" u="sng" strike="noStrike" kern="1200" cap="none" spc="0" normalizeH="0" baseline="0" noProof="0" dirty="0" err="1" smtClean="0">
                <a:ln>
                  <a:noFill/>
                </a:ln>
                <a:solidFill>
                  <a:srgbClr val="154676"/>
                </a:solidFill>
                <a:effectLst/>
                <a:uLnTx/>
                <a:uFillTx/>
                <a:latin typeface="Arial" panose="020B0604020202020204" pitchFamily="34" charset="0"/>
                <a:ea typeface="+mn-ea"/>
                <a:cs typeface="Arial" panose="020B0604020202020204" pitchFamily="34" charset="0"/>
              </a:rPr>
              <a:t>ГрК</a:t>
            </a:r>
            <a:r>
              <a:rPr kumimoji="0" lang="ru-RU" sz="1800" b="1" i="0" u="sng"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a:t>
            </a:r>
          </a:p>
          <a:p>
            <a:pPr marL="0" marR="0" lvl="0" indent="0" algn="l" defTabSz="828446" rtl="0" eaLnBrk="1" fontAlgn="auto" latinLnBrk="0" hangingPunct="1">
              <a:lnSpc>
                <a:spcPct val="100000"/>
              </a:lnSpc>
              <a:spcBef>
                <a:spcPts val="0"/>
              </a:spcBef>
              <a:spcAft>
                <a:spcPts val="1522"/>
              </a:spcAft>
              <a:buClrTx/>
              <a:buSzTx/>
              <a:buFontTx/>
              <a:buNone/>
              <a:tabLst/>
              <a:defRPr/>
            </a:pPr>
            <a:r>
              <a:rPr kumimoji="0" lang="ru-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Сметная </a:t>
            </a:r>
            <a:r>
              <a:rPr kumimoji="0" lang="ru-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стоимость (СС) определяется с обязательным применением сметных нормативов, сведения о которых включены в федеральный реестр сметных нормативов, и сметных цен строительных ресурсов</a:t>
            </a:r>
            <a:r>
              <a:rPr kumimoji="0" lang="ru-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a:t>
            </a:r>
          </a:p>
          <a:p>
            <a:pPr marL="0" marR="0" lvl="0" indent="0" algn="l" defTabSz="828446" rtl="0" eaLnBrk="1" fontAlgn="auto" latinLnBrk="0" hangingPunct="1">
              <a:lnSpc>
                <a:spcPct val="100000"/>
              </a:lnSpc>
              <a:spcBef>
                <a:spcPts val="0"/>
              </a:spcBef>
              <a:spcAft>
                <a:spcPts val="1522"/>
              </a:spcAft>
              <a:buClrTx/>
              <a:buSzTx/>
              <a:buFontTx/>
              <a:buNone/>
              <a:tabLst/>
              <a:defRPr/>
            </a:pPr>
            <a:r>
              <a:rPr kumimoji="0" lang="ru-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СС используется при формировании НМЦК при условии, что определение СС в соответствии с </a:t>
            </a:r>
            <a:r>
              <a:rPr kumimoji="0" lang="ru-RU" sz="1800" b="0" i="0" u="none" strike="noStrike" kern="1200" cap="none" spc="0" normalizeH="0" baseline="0" noProof="0" dirty="0" err="1" smtClean="0">
                <a:ln>
                  <a:noFill/>
                </a:ln>
                <a:solidFill>
                  <a:srgbClr val="154676"/>
                </a:solidFill>
                <a:effectLst/>
                <a:uLnTx/>
                <a:uFillTx/>
                <a:latin typeface="Arial" panose="020B0604020202020204" pitchFamily="34" charset="0"/>
                <a:ea typeface="+mn-ea"/>
                <a:cs typeface="Arial" panose="020B0604020202020204" pitchFamily="34" charset="0"/>
              </a:rPr>
              <a:t>ГрК</a:t>
            </a:r>
            <a:r>
              <a:rPr kumimoji="0" lang="ru-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 является </a:t>
            </a:r>
            <a:r>
              <a:rPr kumimoji="0" lang="ru-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обязательным</a:t>
            </a:r>
          </a:p>
          <a:p>
            <a:pPr marL="0" marR="0" lvl="0" indent="0" algn="l" defTabSz="828446" rtl="0" eaLnBrk="1" fontAlgn="auto" latinLnBrk="0" hangingPunct="1">
              <a:lnSpc>
                <a:spcPct val="100000"/>
              </a:lnSpc>
              <a:spcBef>
                <a:spcPts val="0"/>
              </a:spcBef>
              <a:spcAft>
                <a:spcPts val="1522"/>
              </a:spcAft>
              <a:buClrTx/>
              <a:buSzTx/>
              <a:buFontTx/>
              <a:buNone/>
              <a:tabLst/>
              <a:defRPr/>
            </a:pPr>
            <a:r>
              <a:rPr kumimoji="0" lang="ru-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С </a:t>
            </a:r>
            <a:r>
              <a:rPr kumimoji="0" lang="ru-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При этом сметные нормативы и сметные цены строительных ресурсов, использованные при определении СС строительства, не подлежат применению при исполнении указанных контрактов или договоров, если иное не предусмотрено таким контрактом или таким договором.</a:t>
            </a: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207112"/>
            <a:ext cx="1069675" cy="482022"/>
          </a:xfrm>
          <a:prstGeom prst="rect">
            <a:avLst/>
          </a:prstGeom>
        </p:spPr>
      </p:pic>
    </p:spTree>
    <p:extLst>
      <p:ext uri="{BB962C8B-B14F-4D97-AF65-F5344CB8AC3E}">
        <p14:creationId xmlns:p14="http://schemas.microsoft.com/office/powerpoint/2010/main" val="82660865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83948"/>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75094" y="179397"/>
            <a:ext cx="9045875" cy="1077314"/>
          </a:xfrm>
        </p:spPr>
        <p:txBody>
          <a:bodyPr>
            <a:noAutofit/>
          </a:bodyPr>
          <a:lstStyle/>
          <a:p>
            <a:pPr algn="l"/>
            <a:r>
              <a:rPr lang="ru-RU" sz="3000" dirty="0">
                <a:solidFill>
                  <a:srgbClr val="154676"/>
                </a:solidFill>
                <a:latin typeface="Century" panose="02040604050505020304" pitchFamily="18" charset="0"/>
                <a:ea typeface="Yu Gothic UI Semibold" panose="020B0700000000000000" pitchFamily="34" charset="-128"/>
              </a:rPr>
              <a:t>Статья 110.2 Закона № 44-ФЗ в новой редакции с 08.07.2019</a:t>
            </a: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207112"/>
            <a:ext cx="1069675" cy="482022"/>
          </a:xfrm>
          <a:prstGeom prst="rect">
            <a:avLst/>
          </a:prstGeom>
        </p:spPr>
      </p:pic>
      <p:sp>
        <p:nvSpPr>
          <p:cNvPr id="14" name="Прямоугольник 13"/>
          <p:cNvSpPr/>
          <p:nvPr/>
        </p:nvSpPr>
        <p:spPr>
          <a:xfrm>
            <a:off x="657225" y="1493550"/>
            <a:ext cx="10963275" cy="3548350"/>
          </a:xfrm>
          <a:prstGeom prst="rect">
            <a:avLst/>
          </a:prstGeom>
        </p:spPr>
        <p:txBody>
          <a:bodyPr lIns="0" tIns="0" rIns="0" bIns="0">
            <a:noAutofit/>
          </a:bodyPr>
          <a:lstStyle/>
          <a:p>
            <a:pPr marL="0" marR="0" lvl="0" indent="0" algn="l" defTabSz="828446" rtl="0" eaLnBrk="1" fontAlgn="auto" latinLnBrk="0" hangingPunct="1">
              <a:lnSpc>
                <a:spcPts val="2169"/>
              </a:lnSpc>
              <a:spcBef>
                <a:spcPts val="190"/>
              </a:spcBef>
              <a:spcAft>
                <a:spcPts val="0"/>
              </a:spcAft>
              <a:buClrTx/>
              <a:buSzTx/>
              <a:buFontTx/>
              <a:buNone/>
              <a:tabLst/>
              <a:defRPr/>
            </a:pPr>
            <a:r>
              <a:rPr kumimoji="0" lang="ru" sz="20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6.1. </a:t>
            </a:r>
            <a:r>
              <a:rPr kumimoji="0" lang="ru" sz="20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Оплата выполненных работ</a:t>
            </a:r>
            <a:r>
              <a:rPr kumimoji="0" lang="ru" sz="20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осуществляется в пределах цены контрактов, предметом которых являются </a:t>
            </a:r>
            <a:r>
              <a:rPr kumimoji="0" lang="ru" sz="2000" b="0"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строительство, реконструкция</a:t>
            </a: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объектов </a:t>
            </a:r>
            <a:r>
              <a:rPr kumimoji="0" lang="ru" sz="20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капитального</a:t>
            </a:r>
          </a:p>
          <a:p>
            <a:pPr marL="0" marR="0" lvl="0" indent="0" algn="l" defTabSz="828446" rtl="0" eaLnBrk="1" fontAlgn="auto" latinLnBrk="0" hangingPunct="1">
              <a:lnSpc>
                <a:spcPts val="2169"/>
              </a:lnSpc>
              <a:spcBef>
                <a:spcPts val="0"/>
              </a:spcBef>
              <a:spcAft>
                <a:spcPts val="190"/>
              </a:spcAft>
              <a:buClrTx/>
              <a:buSzTx/>
              <a:buFontTx/>
              <a:buNone/>
              <a:tabLst/>
              <a:defRPr/>
            </a:pP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строительства, в </a:t>
            </a:r>
            <a:r>
              <a:rPr kumimoji="0" lang="ru" sz="20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соответствии с их сметой</a:t>
            </a:r>
            <a:r>
              <a:rPr kumimoji="0" lang="ru" sz="20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в сроки и в размерах, которые установлены таким контрактом или графиком оплаты выполненных по контракту работ (при наличии) с учетом графика выполнения строительно-монтажных работ и фактически выполненных подрядчиком работ.</a:t>
            </a:r>
          </a:p>
          <a:p>
            <a:pPr marL="0" marR="0" lvl="0" indent="0" algn="l" defTabSz="828446" rtl="0" eaLnBrk="1" fontAlgn="auto" latinLnBrk="0" hangingPunct="1">
              <a:lnSpc>
                <a:spcPts val="2169"/>
              </a:lnSpc>
              <a:spcBef>
                <a:spcPts val="0"/>
              </a:spcBef>
              <a:spcAft>
                <a:spcPts val="2093"/>
              </a:spcAft>
              <a:buClrTx/>
              <a:buSzTx/>
              <a:buFontTx/>
              <a:buNone/>
              <a:tabLst/>
              <a:defRPr/>
            </a:pP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При этом </a:t>
            </a:r>
            <a:r>
              <a:rPr kumimoji="0" lang="ru" sz="20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составление сметы такого контракта осуществляется в пределах цены контракта </a:t>
            </a:r>
            <a:r>
              <a:rPr kumimoji="0" lang="ru" sz="2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без использования</a:t>
            </a:r>
            <a:r>
              <a:rPr kumimoji="0" lang="ru"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предусмотренных проектной документацией в соответствии с Градостроительным кодексом Российской Федерации </a:t>
            </a:r>
            <a:r>
              <a:rPr kumimoji="0" lang="ru" sz="20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сметных нормативов</a:t>
            </a:r>
            <a:r>
              <a:rPr kumimoji="0" lang="ru" sz="20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сведения о которых включены в федеральный реестр сметных нормативов, и сметных цен строительных ресурсов.</a:t>
            </a:r>
          </a:p>
          <a:p>
            <a:pPr marL="0" marR="0" lvl="0" indent="0" algn="l" defTabSz="828446" rtl="0" eaLnBrk="1" fontAlgn="auto" latinLnBrk="0" hangingPunct="1">
              <a:lnSpc>
                <a:spcPts val="2169"/>
              </a:lnSpc>
              <a:spcBef>
                <a:spcPts val="0"/>
              </a:spcBef>
              <a:spcAft>
                <a:spcPts val="0"/>
              </a:spcAft>
              <a:buClrTx/>
              <a:buSzTx/>
              <a:buFontTx/>
              <a:buNone/>
              <a:tabLst/>
              <a:defRPr/>
            </a:pP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7. </a:t>
            </a:r>
            <a:r>
              <a:rPr kumimoji="0" lang="ru" sz="20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Методики составления сметы контракта,</a:t>
            </a:r>
            <a:r>
              <a:rPr kumimoji="0" lang="ru" sz="20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графика оплаты выполненных по контракту работ, графика выполнения строительно-монтажных работ утверждаются уполномоченным Правительством Российской Федерации федеральным органом исполнительной власти</a:t>
            </a:r>
            <a:r>
              <a:rPr kumimoji="0" lang="ru" sz="20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a:t>
            </a:r>
            <a:endPar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2" name="Прямоугольник 1"/>
          <p:cNvSpPr/>
          <p:nvPr/>
        </p:nvSpPr>
        <p:spPr>
          <a:xfrm>
            <a:off x="5035453" y="6080379"/>
            <a:ext cx="2121094" cy="369332"/>
          </a:xfrm>
          <a:prstGeom prst="rect">
            <a:avLst/>
          </a:prstGeom>
        </p:spPr>
        <p:txBody>
          <a:bodyPr wrap="none">
            <a:spAutoFit/>
          </a:bodyPr>
          <a:lstStyle/>
          <a:p>
            <a:pPr marL="0" marR="0" lvl="0" indent="0" algn="ctr" defTabSz="828446" rtl="0" eaLnBrk="1" fontAlgn="auto" latinLnBrk="0" hangingPunct="1">
              <a:lnSpc>
                <a:spcPct val="100000"/>
              </a:lnSpc>
              <a:spcBef>
                <a:spcPts val="761"/>
              </a:spcBef>
              <a:spcAft>
                <a:spcPts val="0"/>
              </a:spcAft>
              <a:buClrTx/>
              <a:buSzTx/>
              <a:buFontTx/>
              <a:buNone/>
              <a:tabLst/>
              <a:defRPr/>
            </a:pPr>
            <a:r>
              <a:rPr kumimoji="0" lang="ru" sz="1800" b="1" i="0" u="none" strike="noStrike" kern="1200" cap="none" spc="0" normalizeH="0" baseline="0" noProof="0" dirty="0">
                <a:ln>
                  <a:noFill/>
                </a:ln>
                <a:solidFill>
                  <a:srgbClr val="980100"/>
                </a:solidFill>
                <a:effectLst/>
                <a:uLnTx/>
                <a:uFillTx/>
                <a:latin typeface="Arial" panose="020B0604020202020204" pitchFamily="34" charset="0"/>
                <a:ea typeface="+mn-ea"/>
                <a:cs typeface="Arial" panose="020B0604020202020204" pitchFamily="34" charset="0"/>
              </a:rPr>
              <a:t>Ждём Минстрой!</a:t>
            </a:r>
          </a:p>
        </p:txBody>
      </p:sp>
    </p:spTree>
    <p:extLst>
      <p:ext uri="{BB962C8B-B14F-4D97-AF65-F5344CB8AC3E}">
        <p14:creationId xmlns:p14="http://schemas.microsoft.com/office/powerpoint/2010/main" val="74995864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83948"/>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75093" y="96496"/>
            <a:ext cx="9045875" cy="1077314"/>
          </a:xfrm>
        </p:spPr>
        <p:txBody>
          <a:bodyPr>
            <a:noAutofit/>
          </a:bodyPr>
          <a:lstStyle/>
          <a:p>
            <a:r>
              <a:rPr lang="ru-RU" sz="2000" dirty="0">
                <a:solidFill>
                  <a:srgbClr val="154676"/>
                </a:solidFill>
                <a:latin typeface="Century" panose="02040604050505020304" pitchFamily="18" charset="0"/>
                <a:ea typeface="Yu Gothic UI Semibold" panose="020B0700000000000000" pitchFamily="34" charset="-128"/>
              </a:rPr>
              <a:t>МИНИСТЕРСТВО СТРОИТЕЛЬСТВА И </a:t>
            </a:r>
            <a:r>
              <a:rPr lang="ru-RU" sz="2000" dirty="0" smtClean="0">
                <a:solidFill>
                  <a:srgbClr val="154676"/>
                </a:solidFill>
                <a:latin typeface="Century" panose="02040604050505020304" pitchFamily="18" charset="0"/>
                <a:ea typeface="Yu Gothic UI Semibold" panose="020B0700000000000000" pitchFamily="34" charset="-128"/>
              </a:rPr>
              <a:t>ЖИЛИЩНО-КОММУНАЛЬНОГО ХОЗЯЙСТВА </a:t>
            </a:r>
            <a:r>
              <a:rPr lang="ru-RU" sz="2000" dirty="0">
                <a:solidFill>
                  <a:srgbClr val="154676"/>
                </a:solidFill>
                <a:latin typeface="Century" panose="02040604050505020304" pitchFamily="18" charset="0"/>
                <a:ea typeface="Yu Gothic UI Semibold" panose="020B0700000000000000" pitchFamily="34" charset="-128"/>
              </a:rPr>
              <a:t>РОССИЙСКОЙ </a:t>
            </a:r>
            <a:r>
              <a:rPr lang="ru-RU" sz="2000" dirty="0" smtClean="0">
                <a:solidFill>
                  <a:srgbClr val="154676"/>
                </a:solidFill>
                <a:latin typeface="Century" panose="02040604050505020304" pitchFamily="18" charset="0"/>
                <a:ea typeface="Yu Gothic UI Semibold" panose="020B0700000000000000" pitchFamily="34" charset="-128"/>
              </a:rPr>
              <a:t>ФЕДЕРАЦИИ           </a:t>
            </a:r>
            <a:r>
              <a:rPr lang="ru-RU" sz="2000" dirty="0" smtClean="0">
                <a:solidFill>
                  <a:srgbClr val="C00000"/>
                </a:solidFill>
                <a:latin typeface="Century" panose="02040604050505020304" pitchFamily="18" charset="0"/>
                <a:ea typeface="Yu Gothic UI Semibold" panose="020B0700000000000000" pitchFamily="34" charset="-128"/>
              </a:rPr>
              <a:t>ПРОЕКТ</a:t>
            </a:r>
            <a:endParaRPr lang="ru-RU" sz="2000" dirty="0">
              <a:solidFill>
                <a:srgbClr val="C00000"/>
              </a:solidFill>
              <a:latin typeface="Century" panose="02040604050505020304" pitchFamily="18" charset="0"/>
              <a:ea typeface="Yu Gothic UI Semibold" panose="020B0700000000000000" pitchFamily="34" charset="-128"/>
            </a:endParaRP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207112"/>
            <a:ext cx="1069675" cy="482022"/>
          </a:xfrm>
          <a:prstGeom prst="rect">
            <a:avLst/>
          </a:prstGeom>
        </p:spPr>
      </p:pic>
      <p:pic>
        <p:nvPicPr>
          <p:cNvPr id="6" name="Рисунок 5"/>
          <p:cNvPicPr>
            <a:picLocks noChangeAspect="1"/>
          </p:cNvPicPr>
          <p:nvPr/>
        </p:nvPicPr>
        <p:blipFill rotWithShape="1">
          <a:blip r:embed="rId4"/>
          <a:srcRect l="7759" t="39655" r="67013" b="20840"/>
          <a:stretch/>
        </p:blipFill>
        <p:spPr>
          <a:xfrm>
            <a:off x="454324" y="1584465"/>
            <a:ext cx="11337625" cy="4993472"/>
          </a:xfrm>
          <a:prstGeom prst="rect">
            <a:avLst/>
          </a:prstGeom>
        </p:spPr>
      </p:pic>
    </p:spTree>
    <p:extLst>
      <p:ext uri="{BB962C8B-B14F-4D97-AF65-F5344CB8AC3E}">
        <p14:creationId xmlns:p14="http://schemas.microsoft.com/office/powerpoint/2010/main" val="253829632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83948"/>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75093" y="96496"/>
            <a:ext cx="9045875" cy="1077314"/>
          </a:xfrm>
        </p:spPr>
        <p:txBody>
          <a:bodyPr>
            <a:noAutofit/>
          </a:bodyPr>
          <a:lstStyle/>
          <a:p>
            <a:r>
              <a:rPr lang="ru-RU" sz="2000" dirty="0">
                <a:solidFill>
                  <a:srgbClr val="154676"/>
                </a:solidFill>
                <a:latin typeface="Century" panose="02040604050505020304" pitchFamily="18" charset="0"/>
                <a:ea typeface="Yu Gothic UI Semibold" panose="020B0700000000000000" pitchFamily="34" charset="-128"/>
              </a:rPr>
              <a:t>МИНИСТЕРСТВО СТРОИТЕЛЬСТВА И </a:t>
            </a:r>
            <a:r>
              <a:rPr lang="ru-RU" sz="2000" dirty="0" smtClean="0">
                <a:solidFill>
                  <a:srgbClr val="154676"/>
                </a:solidFill>
                <a:latin typeface="Century" panose="02040604050505020304" pitchFamily="18" charset="0"/>
                <a:ea typeface="Yu Gothic UI Semibold" panose="020B0700000000000000" pitchFamily="34" charset="-128"/>
              </a:rPr>
              <a:t>ЖИЛИЩНО-КОММУНАЛЬНОГО ХОЗЯЙСТВА </a:t>
            </a:r>
            <a:r>
              <a:rPr lang="ru-RU" sz="2000" dirty="0">
                <a:solidFill>
                  <a:srgbClr val="154676"/>
                </a:solidFill>
                <a:latin typeface="Century" panose="02040604050505020304" pitchFamily="18" charset="0"/>
                <a:ea typeface="Yu Gothic UI Semibold" panose="020B0700000000000000" pitchFamily="34" charset="-128"/>
              </a:rPr>
              <a:t>РОССИЙСКОЙ </a:t>
            </a:r>
            <a:r>
              <a:rPr lang="ru-RU" sz="2000" dirty="0" smtClean="0">
                <a:solidFill>
                  <a:srgbClr val="154676"/>
                </a:solidFill>
                <a:latin typeface="Century" panose="02040604050505020304" pitchFamily="18" charset="0"/>
                <a:ea typeface="Yu Gothic UI Semibold" panose="020B0700000000000000" pitchFamily="34" charset="-128"/>
              </a:rPr>
              <a:t>ФЕДЕРАЦИИ           </a:t>
            </a:r>
            <a:r>
              <a:rPr lang="ru-RU" sz="2000" dirty="0" smtClean="0">
                <a:solidFill>
                  <a:srgbClr val="C00000"/>
                </a:solidFill>
                <a:latin typeface="Century" panose="02040604050505020304" pitchFamily="18" charset="0"/>
                <a:ea typeface="Yu Gothic UI Semibold" panose="020B0700000000000000" pitchFamily="34" charset="-128"/>
              </a:rPr>
              <a:t>ПРОЕКТ</a:t>
            </a:r>
            <a:endParaRPr lang="ru-RU" sz="2000" dirty="0">
              <a:solidFill>
                <a:srgbClr val="C00000"/>
              </a:solidFill>
              <a:latin typeface="Century" panose="02040604050505020304" pitchFamily="18" charset="0"/>
              <a:ea typeface="Yu Gothic UI Semibold" panose="020B0700000000000000" pitchFamily="34" charset="-128"/>
            </a:endParaRP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3" name="Прямоугольник 2"/>
          <p:cNvSpPr/>
          <p:nvPr/>
        </p:nvSpPr>
        <p:spPr>
          <a:xfrm>
            <a:off x="298600" y="1438262"/>
            <a:ext cx="11594799" cy="557075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МЕТОДИКА СОСТАВЛЕНИЯ СМЕТЫ КОНТРАКТА</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Общие положения</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Настоящая Методика составления сметы контракта (далее - Методика) является обязательной для применения заказчиками при заключении контракта, начальная (максимальная) цена которого, в соответствии с законодательством Российской Федерации о контрактной системе в сфере закупок товаров, работ, услуг для обеспечения государственных и муниципальных нужд, формируется на основе сметной документации, разработанной с обязательным использованием сметных нормативов, сведения о которых включены в федеральный реестр сметных нормативов, и сметных цен строительных ресурсов</a:t>
            </a:r>
            <a:r>
              <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иных случаях Методика применяется по решению заказчика</a:t>
            </a:r>
            <a:r>
              <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2.8</a:t>
            </a:r>
            <a:r>
              <a:rPr kumimoji="0" lang="ru-RU"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Смета </a:t>
            </a:r>
            <a:r>
              <a:rPr kumimoji="0" lang="ru-RU"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контракта составляется заказчиком при заключении контракта в сроки, установленные действующим законодательством Российской Федерации для заключения контракта на основании проекта сметы контракта, размещенного в составе документации о закупке, извещении о закупке.</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Смета </a:t>
            </a:r>
            <a:r>
              <a:rPr kumimoji="0" lang="ru-RU"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контракта содержит графы, предусмотренные пунктами 2.7.1 - 2.7.5 Методики. </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При этом в графе "Цена (всего и на принятую единицу измерения)" в отношении каждого конструктивного решения (элемента), комплекса (вида) работ сметы контракта заказчиком указывается цена с учетом пропорционального снижения начальной (максимальной) цены контракта участником закупки, с которым заключается контракт.</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1454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2"/>
          <p:cNvSpPr>
            <a:spLocks noGrp="1"/>
          </p:cNvSpPr>
          <p:nvPr>
            <p:ph type="title"/>
          </p:nvPr>
        </p:nvSpPr>
        <p:spPr>
          <a:xfrm>
            <a:off x="789710" y="590436"/>
            <a:ext cx="9867206" cy="503237"/>
          </a:xfrm>
        </p:spPr>
        <p:txBody>
          <a:bodyPr>
            <a:noAutofit/>
          </a:bodyPr>
          <a:lstStyle/>
          <a:p>
            <a:r>
              <a:rPr lang="ru-RU" altLang="ru-RU" sz="2400" b="1" i="1" dirty="0"/>
              <a:t>Изменение </a:t>
            </a:r>
            <a:r>
              <a:rPr lang="ru-RU" altLang="ru-RU" sz="2400" b="1" i="1" dirty="0" smtClean="0"/>
              <a:t>плана-графика </a:t>
            </a:r>
            <a:r>
              <a:rPr lang="ru-RU" altLang="ru-RU" sz="2400" b="1" i="1" dirty="0" smtClean="0">
                <a:solidFill>
                  <a:srgbClr val="7030A0"/>
                </a:solidFill>
              </a:rPr>
              <a:t>(</a:t>
            </a:r>
            <a:r>
              <a:rPr lang="ru-RU" altLang="ru-RU" sz="2800" i="1" dirty="0">
                <a:solidFill>
                  <a:srgbClr val="7030A0"/>
                </a:solidFill>
              </a:rPr>
              <a:t>ПП РФ от 30.09.2019 № 1279)</a:t>
            </a:r>
            <a:endParaRPr lang="ru-RU" altLang="ru-RU" sz="2800" b="1" i="1" dirty="0">
              <a:solidFill>
                <a:srgbClr val="7030A0"/>
              </a:solidFill>
            </a:endParaRPr>
          </a:p>
        </p:txBody>
      </p:sp>
      <p:sp>
        <p:nvSpPr>
          <p:cNvPr id="4" name="Объект 3"/>
          <p:cNvSpPr>
            <a:spLocks noGrp="1"/>
          </p:cNvSpPr>
          <p:nvPr>
            <p:ph idx="1"/>
          </p:nvPr>
        </p:nvSpPr>
        <p:spPr>
          <a:xfrm>
            <a:off x="789710" y="1348855"/>
            <a:ext cx="10731730" cy="4895850"/>
          </a:xfrm>
          <a:extLst/>
        </p:spPr>
        <p:txBody>
          <a:bodyPr>
            <a:normAutofit/>
          </a:bodyPr>
          <a:lstStyle/>
          <a:p>
            <a:pPr algn="just">
              <a:buFont typeface="Wingdings" panose="05000000000000000000" pitchFamily="2" charset="2"/>
              <a:buChar char="ü"/>
              <a:defRPr/>
            </a:pPr>
            <a:r>
              <a:rPr lang="ru-RU" sz="3000" b="1" dirty="0" smtClean="0"/>
              <a:t>уточнения </a:t>
            </a:r>
            <a:r>
              <a:rPr lang="ru-RU" sz="3000" b="1" dirty="0"/>
              <a:t>информации об объекте закупки, в том числе путем выделения отдельных строк при детализации </a:t>
            </a:r>
            <a:r>
              <a:rPr lang="ru-RU" sz="3000" b="1" dirty="0" smtClean="0"/>
              <a:t>информации по форме плана-графика	;</a:t>
            </a:r>
            <a:endParaRPr lang="ru-RU" sz="3000" b="1" dirty="0"/>
          </a:p>
          <a:p>
            <a:pPr algn="just">
              <a:buFont typeface="Wingdings" panose="05000000000000000000" pitchFamily="2" charset="2"/>
              <a:buChar char="ü"/>
              <a:defRPr/>
            </a:pPr>
            <a:r>
              <a:rPr lang="ru-RU" sz="3000" b="1" dirty="0" smtClean="0"/>
              <a:t>исполнения </a:t>
            </a:r>
            <a:r>
              <a:rPr lang="ru-RU" sz="3000" b="1" dirty="0"/>
              <a:t>предписания органов </a:t>
            </a:r>
            <a:r>
              <a:rPr lang="ru-RU" sz="3000" b="1" dirty="0" smtClean="0"/>
              <a:t>контроля;</a:t>
            </a:r>
            <a:endParaRPr lang="ru-RU" sz="3000" b="1" dirty="0"/>
          </a:p>
          <a:p>
            <a:pPr algn="just">
              <a:buFont typeface="Wingdings" panose="05000000000000000000" pitchFamily="2" charset="2"/>
              <a:buChar char="ü"/>
              <a:defRPr/>
            </a:pPr>
            <a:r>
              <a:rPr lang="ru-RU" sz="3000" b="1" dirty="0" smtClean="0"/>
              <a:t>признание </a:t>
            </a:r>
            <a:r>
              <a:rPr lang="ru-RU" sz="3000" b="1" dirty="0"/>
              <a:t>определения поставщика (подрядчика, исполнителя) несостоявшимся;</a:t>
            </a:r>
          </a:p>
          <a:p>
            <a:pPr algn="just">
              <a:buFont typeface="Wingdings" panose="05000000000000000000" pitchFamily="2" charset="2"/>
              <a:buChar char="ü"/>
              <a:defRPr/>
            </a:pPr>
            <a:r>
              <a:rPr lang="ru-RU" sz="3000" b="1" dirty="0" smtClean="0"/>
              <a:t>расторжение </a:t>
            </a:r>
            <a:r>
              <a:rPr lang="ru-RU" sz="3000" b="1" dirty="0"/>
              <a:t>контракта;</a:t>
            </a:r>
          </a:p>
          <a:p>
            <a:pPr algn="just">
              <a:buFont typeface="Wingdings" panose="05000000000000000000" pitchFamily="2" charset="2"/>
              <a:buChar char="ü"/>
              <a:defRPr/>
            </a:pPr>
            <a:r>
              <a:rPr lang="ru-RU" sz="3000" b="1" dirty="0" smtClean="0"/>
              <a:t>возникновения </a:t>
            </a:r>
            <a:r>
              <a:rPr lang="ru-RU" sz="3000" b="1" dirty="0"/>
              <a:t>иных обстоятельств, предвидеть которые при утверждении плана-графика было невозможно.</a:t>
            </a:r>
          </a:p>
          <a:p>
            <a:pPr>
              <a:defRPr/>
            </a:pPr>
            <a:endParaRPr lang="ru-RU" sz="2000" dirty="0"/>
          </a:p>
        </p:txBody>
      </p:sp>
    </p:spTree>
    <p:extLst>
      <p:ext uri="{BB962C8B-B14F-4D97-AF65-F5344CB8AC3E}">
        <p14:creationId xmlns:p14="http://schemas.microsoft.com/office/powerpoint/2010/main" val="344850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0"/>
            <a:ext cx="12560060" cy="7065034"/>
          </a:xfrm>
          <a:prstGeom prst="rect">
            <a:avLst/>
          </a:prstGeom>
        </p:spPr>
      </p:pic>
      <p:pic>
        <p:nvPicPr>
          <p:cNvPr id="2" name="Рисунок 1"/>
          <p:cNvPicPr>
            <a:picLocks noChangeAspect="1"/>
          </p:cNvPicPr>
          <p:nvPr/>
        </p:nvPicPr>
        <p:blipFill rotWithShape="1">
          <a:blip r:embed="rId3"/>
          <a:srcRect l="7285" t="26221" r="66102" b="6201"/>
          <a:stretch/>
        </p:blipFill>
        <p:spPr>
          <a:xfrm>
            <a:off x="2035316" y="1304925"/>
            <a:ext cx="7775434" cy="555307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75093" y="50344"/>
            <a:ext cx="9045875" cy="1077314"/>
          </a:xfrm>
        </p:spPr>
        <p:txBody>
          <a:bodyPr>
            <a:noAutofit/>
          </a:bodyPr>
          <a:lstStyle/>
          <a:p>
            <a:r>
              <a:rPr lang="ru-RU" sz="2000" dirty="0">
                <a:solidFill>
                  <a:srgbClr val="154676"/>
                </a:solidFill>
                <a:latin typeface="Century" panose="02040604050505020304" pitchFamily="18" charset="0"/>
                <a:ea typeface="Yu Gothic UI Semibold" panose="020B0700000000000000" pitchFamily="34" charset="-128"/>
              </a:rPr>
              <a:t>МИНИСТЕРСТВО СТРОИТЕЛЬСТВА И </a:t>
            </a:r>
            <a:r>
              <a:rPr lang="ru-RU" sz="2000" dirty="0" smtClean="0">
                <a:solidFill>
                  <a:srgbClr val="154676"/>
                </a:solidFill>
                <a:latin typeface="Century" panose="02040604050505020304" pitchFamily="18" charset="0"/>
                <a:ea typeface="Yu Gothic UI Semibold" panose="020B0700000000000000" pitchFamily="34" charset="-128"/>
              </a:rPr>
              <a:t>ЖИЛИЩНО-КОММУНАЛЬНОГО ХОЗЯЙСТВА </a:t>
            </a:r>
            <a:r>
              <a:rPr lang="ru-RU" sz="2000" dirty="0">
                <a:solidFill>
                  <a:srgbClr val="154676"/>
                </a:solidFill>
                <a:latin typeface="Century" panose="02040604050505020304" pitchFamily="18" charset="0"/>
                <a:ea typeface="Yu Gothic UI Semibold" panose="020B0700000000000000" pitchFamily="34" charset="-128"/>
              </a:rPr>
              <a:t>РОССИЙСКОЙ </a:t>
            </a:r>
            <a:r>
              <a:rPr lang="ru-RU" sz="2000" dirty="0" smtClean="0">
                <a:solidFill>
                  <a:srgbClr val="154676"/>
                </a:solidFill>
                <a:latin typeface="Century" panose="02040604050505020304" pitchFamily="18" charset="0"/>
                <a:ea typeface="Yu Gothic UI Semibold" panose="020B0700000000000000" pitchFamily="34" charset="-128"/>
              </a:rPr>
              <a:t>ФЕДЕРАЦИИ           </a:t>
            </a:r>
            <a:r>
              <a:rPr lang="ru-RU" sz="2000" dirty="0" smtClean="0">
                <a:solidFill>
                  <a:srgbClr val="C00000"/>
                </a:solidFill>
                <a:latin typeface="Century" panose="02040604050505020304" pitchFamily="18" charset="0"/>
                <a:ea typeface="Yu Gothic UI Semibold" panose="020B0700000000000000" pitchFamily="34" charset="-128"/>
              </a:rPr>
              <a:t>ПРОЕКТ</a:t>
            </a:r>
            <a:endParaRPr lang="ru-RU" sz="2000" dirty="0">
              <a:solidFill>
                <a:srgbClr val="C00000"/>
              </a:solidFill>
              <a:latin typeface="Century" panose="02040604050505020304" pitchFamily="18" charset="0"/>
              <a:ea typeface="Yu Gothic UI Semibold" panose="020B0700000000000000" pitchFamily="34" charset="-128"/>
            </a:endParaRP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6" name="Прямоугольник 5"/>
          <p:cNvSpPr/>
          <p:nvPr/>
        </p:nvSpPr>
        <p:spPr>
          <a:xfrm>
            <a:off x="7410091" y="4733030"/>
            <a:ext cx="3781425" cy="195438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Заказчик                          _________________________________________</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(должность, подпись, инициалы, фамилия)</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mn-cs"/>
              </a:rPr>
              <a:t>Подрядчик                         </a:t>
            </a: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_________________________________________</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(должность, подпись, инициалы, фамилия)</a:t>
            </a:r>
          </a:p>
        </p:txBody>
      </p:sp>
    </p:spTree>
    <p:extLst>
      <p:ext uri="{BB962C8B-B14F-4D97-AF65-F5344CB8AC3E}">
        <p14:creationId xmlns:p14="http://schemas.microsoft.com/office/powerpoint/2010/main" val="308328437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0"/>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75093" y="50344"/>
            <a:ext cx="9045875" cy="1077314"/>
          </a:xfrm>
        </p:spPr>
        <p:txBody>
          <a:bodyPr>
            <a:noAutofit/>
          </a:bodyPr>
          <a:lstStyle/>
          <a:p>
            <a:r>
              <a:rPr lang="ru-RU" sz="2000" dirty="0">
                <a:solidFill>
                  <a:srgbClr val="154676"/>
                </a:solidFill>
                <a:latin typeface="Century" panose="02040604050505020304" pitchFamily="18" charset="0"/>
                <a:ea typeface="Yu Gothic UI Semibold" panose="020B0700000000000000" pitchFamily="34" charset="-128"/>
              </a:rPr>
              <a:t>МИНИСТЕРСТВО СТРОИТЕЛЬСТВА И </a:t>
            </a:r>
            <a:r>
              <a:rPr lang="ru-RU" sz="2000" dirty="0" smtClean="0">
                <a:solidFill>
                  <a:srgbClr val="154676"/>
                </a:solidFill>
                <a:latin typeface="Century" panose="02040604050505020304" pitchFamily="18" charset="0"/>
                <a:ea typeface="Yu Gothic UI Semibold" panose="020B0700000000000000" pitchFamily="34" charset="-128"/>
              </a:rPr>
              <a:t>ЖИЛИЩНО-КОММУНАЛЬНОГО ХОЗЯЙСТВА </a:t>
            </a:r>
            <a:r>
              <a:rPr lang="ru-RU" sz="2000" dirty="0">
                <a:solidFill>
                  <a:srgbClr val="154676"/>
                </a:solidFill>
                <a:latin typeface="Century" panose="02040604050505020304" pitchFamily="18" charset="0"/>
                <a:ea typeface="Yu Gothic UI Semibold" panose="020B0700000000000000" pitchFamily="34" charset="-128"/>
              </a:rPr>
              <a:t>РОССИЙСКОЙ </a:t>
            </a:r>
            <a:r>
              <a:rPr lang="ru-RU" sz="2000" dirty="0" smtClean="0">
                <a:solidFill>
                  <a:srgbClr val="154676"/>
                </a:solidFill>
                <a:latin typeface="Century" panose="02040604050505020304" pitchFamily="18" charset="0"/>
                <a:ea typeface="Yu Gothic UI Semibold" panose="020B0700000000000000" pitchFamily="34" charset="-128"/>
              </a:rPr>
              <a:t>ФЕДЕРАЦИИ           </a:t>
            </a:r>
            <a:r>
              <a:rPr lang="ru-RU" sz="2000" dirty="0" smtClean="0">
                <a:solidFill>
                  <a:srgbClr val="C00000"/>
                </a:solidFill>
                <a:latin typeface="Century" panose="02040604050505020304" pitchFamily="18" charset="0"/>
                <a:ea typeface="Yu Gothic UI Semibold" panose="020B0700000000000000" pitchFamily="34" charset="-128"/>
              </a:rPr>
              <a:t>ПРОЕКТ</a:t>
            </a:r>
            <a:endParaRPr lang="ru-RU" sz="2000" dirty="0">
              <a:solidFill>
                <a:srgbClr val="C00000"/>
              </a:solidFill>
              <a:latin typeface="Century" panose="02040604050505020304" pitchFamily="18" charset="0"/>
              <a:ea typeface="Yu Gothic UI Semibold" panose="020B0700000000000000" pitchFamily="34" charset="-128"/>
            </a:endParaRP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4" name="Рисунок 3"/>
          <p:cNvPicPr>
            <a:picLocks noChangeAspect="1"/>
          </p:cNvPicPr>
          <p:nvPr/>
        </p:nvPicPr>
        <p:blipFill rotWithShape="1">
          <a:blip r:embed="rId3"/>
          <a:srcRect l="6881" t="21828" r="67070" b="10501"/>
          <a:stretch/>
        </p:blipFill>
        <p:spPr>
          <a:xfrm>
            <a:off x="1524000" y="1284469"/>
            <a:ext cx="7440045" cy="5436070"/>
          </a:xfrm>
          <a:prstGeom prst="rect">
            <a:avLst/>
          </a:prstGeom>
        </p:spPr>
      </p:pic>
      <p:sp>
        <p:nvSpPr>
          <p:cNvPr id="11" name="Прямоугольник 10"/>
          <p:cNvSpPr/>
          <p:nvPr/>
        </p:nvSpPr>
        <p:spPr>
          <a:xfrm>
            <a:off x="7444274" y="4692585"/>
            <a:ext cx="3781425" cy="195438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Заказчик                          _________________________________________</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(должность, подпись, инициалы, фамилия)</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mn-cs"/>
              </a:rPr>
              <a:t>Подрядчик                         </a:t>
            </a: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_________________________________________</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(должность, подпись, инициалы, фамилия)</a:t>
            </a:r>
          </a:p>
        </p:txBody>
      </p:sp>
    </p:spTree>
    <p:extLst>
      <p:ext uri="{BB962C8B-B14F-4D97-AF65-F5344CB8AC3E}">
        <p14:creationId xmlns:p14="http://schemas.microsoft.com/office/powerpoint/2010/main" val="12752573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54" y="2975452"/>
            <a:ext cx="10030694" cy="1366528"/>
          </a:xfrm>
          <a:prstGeom prst="rect">
            <a:avLst/>
          </a:prstGeom>
        </p:spPr>
        <p:txBody>
          <a:bodyPr wrap="square">
            <a:spAutoFit/>
          </a:bodyPr>
          <a:lstStyle/>
          <a:p>
            <a:pPr algn="ctr">
              <a:lnSpc>
                <a:spcPct val="115000"/>
              </a:lnSpc>
              <a:spcAft>
                <a:spcPts val="0"/>
              </a:spcAft>
            </a:pPr>
            <a:r>
              <a:rPr lang="ru-RU"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Как правильно осуществить закупку у единственного поставщика (подрядчика, </a:t>
            </a:r>
            <a:r>
              <a:rPr lang="ru-RU" dirty="0" smtClean="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исполнителя</a:t>
            </a:r>
            <a:r>
              <a:rPr lang="ru-RU"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 согласно п. 9 ч. 1 ст. 93 Федерального закона № 44-ФЗ. Проблемы, возникающие при проведении предварительного отбора согласно </a:t>
            </a:r>
            <a:r>
              <a:rPr lang="ru-RU" dirty="0" smtClean="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ст</a:t>
            </a:r>
            <a:r>
              <a:rPr lang="ru-RU"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 80, 81 Федерального закона № 44-ФЗ и возможные пути их решения</a:t>
            </a:r>
            <a:endParaRPr lang="ru-RU" i="1" dirty="0">
              <a:solidFill>
                <a:srgbClr val="15467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Заголовок 1"/>
          <p:cNvSpPr>
            <a:spLocks noGrp="1"/>
          </p:cNvSpPr>
          <p:nvPr>
            <p:ph type="ctrTitle"/>
          </p:nvPr>
        </p:nvSpPr>
        <p:spPr>
          <a:xfrm>
            <a:off x="613757" y="1894766"/>
            <a:ext cx="10964488" cy="1108997"/>
          </a:xfrm>
        </p:spPr>
        <p:txBody>
          <a:bodyPr>
            <a:noAutofit/>
          </a:bodyPr>
          <a:lstStyle/>
          <a:p>
            <a:pPr fontAlgn="base">
              <a:lnSpc>
                <a:spcPct val="100000"/>
              </a:lnSpc>
              <a:spcAft>
                <a:spcPct val="0"/>
              </a:spcAft>
            </a:pPr>
            <a:r>
              <a:rPr lang="ru-RU" sz="3600" b="1" dirty="0">
                <a:solidFill>
                  <a:srgbClr val="154676"/>
                </a:solidFill>
                <a:latin typeface="Century" panose="02040604050505020304" pitchFamily="18" charset="0"/>
                <a:ea typeface="Yu Gothic UI Semibold" panose="020B0700000000000000" pitchFamily="34" charset="-128"/>
              </a:rPr>
              <a:t>Как подготовиться к непредсказуемому: актуальность закупок с неопределенным объемом в случае ЧС</a:t>
            </a:r>
          </a:p>
        </p:txBody>
      </p:sp>
    </p:spTree>
    <p:extLst>
      <p:ext uri="{BB962C8B-B14F-4D97-AF65-F5344CB8AC3E}">
        <p14:creationId xmlns:p14="http://schemas.microsoft.com/office/powerpoint/2010/main" val="19342343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5" y="81149"/>
            <a:ext cx="12560060" cy="7065034"/>
          </a:xfrm>
          <a:prstGeom prst="rect">
            <a:avLst/>
          </a:prstGeom>
        </p:spPr>
      </p:pic>
      <p:sp>
        <p:nvSpPr>
          <p:cNvPr id="7" name="Заголовок 6"/>
          <p:cNvSpPr>
            <a:spLocks noGrp="1"/>
          </p:cNvSpPr>
          <p:nvPr>
            <p:ph type="ctrTitle"/>
          </p:nvPr>
        </p:nvSpPr>
        <p:spPr>
          <a:xfrm>
            <a:off x="575091" y="633164"/>
            <a:ext cx="10654884" cy="485554"/>
          </a:xfrm>
        </p:spPr>
        <p:txBody>
          <a:bodyPr>
            <a:noAutofit/>
          </a:bodyPr>
          <a:lstStyle/>
          <a:p>
            <a:pPr algn="l"/>
            <a:r>
              <a:rPr lang="ru-RU" sz="2800" cap="all" dirty="0" smtClean="0">
                <a:solidFill>
                  <a:srgbClr val="154676"/>
                </a:solidFill>
                <a:latin typeface="Century" panose="02040604050505020304" pitchFamily="18" charset="0"/>
                <a:ea typeface="Yu Gothic UI Semibold" panose="020B0700000000000000" pitchFamily="34" charset="-128"/>
              </a:rPr>
              <a:t>ЧС</a:t>
            </a:r>
            <a:endParaRPr lang="ru-RU" sz="2800" cap="all" dirty="0">
              <a:solidFill>
                <a:srgbClr val="154676"/>
              </a:solidFill>
              <a:latin typeface="Century" panose="02040604050505020304" pitchFamily="18" charset="0"/>
              <a:ea typeface="Yu Gothic UI Semibold" panose="020B0700000000000000" pitchFamily="34" charset="-128"/>
            </a:endParaRP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14" name="Прямоугольник 13"/>
          <p:cNvSpPr/>
          <p:nvPr/>
        </p:nvSpPr>
        <p:spPr>
          <a:xfrm>
            <a:off x="575093" y="1466060"/>
            <a:ext cx="10963275" cy="2117725"/>
          </a:xfrm>
          <a:prstGeom prst="rect">
            <a:avLst/>
          </a:prstGeom>
        </p:spPr>
        <p:txBody>
          <a:bodyPr lIns="0" tIns="0" rIns="0" bIns="0">
            <a:noAutofit/>
          </a:bodyPr>
          <a:lstStyle/>
          <a:p>
            <a:pPr marL="0" marR="0" lvl="0" indent="0" algn="l" defTabSz="828446" rtl="0" eaLnBrk="1" fontAlgn="auto" latinLnBrk="0" hangingPunct="1">
              <a:lnSpc>
                <a:spcPct val="100000"/>
              </a:lnSpc>
              <a:spcBef>
                <a:spcPts val="761"/>
              </a:spcBef>
              <a:spcAft>
                <a:spcPts val="1712"/>
              </a:spcAft>
              <a:buClrTx/>
              <a:buSzTx/>
              <a:buFontTx/>
              <a:buNone/>
              <a:tabLst/>
              <a:defRPr/>
            </a:pPr>
            <a:endPar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4" name="Прямоугольник 3"/>
          <p:cNvSpPr/>
          <p:nvPr/>
        </p:nvSpPr>
        <p:spPr>
          <a:xfrm>
            <a:off x="5049784" y="3244334"/>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 sz="1800" b="1"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091" y="6149962"/>
            <a:ext cx="1069675" cy="482022"/>
          </a:xfrm>
          <a:prstGeom prst="rect">
            <a:avLst/>
          </a:prstGeom>
        </p:spPr>
      </p:pic>
      <p:sp>
        <p:nvSpPr>
          <p:cNvPr id="2" name="Прямоугольник 1"/>
          <p:cNvSpPr/>
          <p:nvPr/>
        </p:nvSpPr>
        <p:spPr>
          <a:xfrm>
            <a:off x="575091" y="1523350"/>
            <a:ext cx="11378784" cy="1220847"/>
          </a:xfrm>
          <a:prstGeom prst="rect">
            <a:avLst/>
          </a:prstGeom>
        </p:spPr>
        <p:txBody>
          <a:bodyPr wrap="square">
            <a:spAutoFit/>
          </a:bodyPr>
          <a:lstStyle/>
          <a:p>
            <a:pPr marL="701878" marR="667360" lvl="0" indent="0" algn="l" defTabSz="828446" rtl="0" eaLnBrk="1" fontAlgn="auto" latinLnBrk="0" hangingPunct="1">
              <a:lnSpc>
                <a:spcPts val="2169"/>
              </a:lnSpc>
              <a:spcBef>
                <a:spcPts val="0"/>
              </a:spcBef>
              <a:spcAft>
                <a:spcPts val="0"/>
              </a:spcAft>
              <a:buClrTx/>
              <a:buSzTx/>
              <a:buFontTx/>
              <a:buNone/>
              <a:tabLst/>
              <a:defRPr/>
            </a:pPr>
            <a:endParaRPr kumimoji="0" lang="ru" sz="1800" b="0" i="0" u="none" strike="noStrike" kern="1200" cap="none" spc="0" normalizeH="0" baseline="0" noProof="0" dirty="0" smtClean="0">
              <a:ln>
                <a:noFill/>
              </a:ln>
              <a:solidFill>
                <a:prstClr val="black"/>
              </a:solidFill>
              <a:effectLst/>
              <a:uLnTx/>
              <a:uFillTx/>
              <a:latin typeface="Times New Roman"/>
              <a:ea typeface="+mn-ea"/>
              <a:cs typeface="+mn-cs"/>
            </a:endParaRPr>
          </a:p>
          <a:p>
            <a:pPr marL="701878" marR="667360" lvl="0" indent="0" algn="l" defTabSz="828446" rtl="0" eaLnBrk="1" fontAlgn="auto" latinLnBrk="0" hangingPunct="1">
              <a:lnSpc>
                <a:spcPts val="2169"/>
              </a:lnSpc>
              <a:spcBef>
                <a:spcPts val="0"/>
              </a:spcBef>
              <a:spcAft>
                <a:spcPts val="0"/>
              </a:spcAft>
              <a:buClrTx/>
              <a:buSzTx/>
              <a:buFontTx/>
              <a:buNone/>
              <a:tabLst/>
              <a:defRPr/>
            </a:pPr>
            <a:endParaRPr kumimoji="0" lang="ru" sz="1800" b="0" i="0" u="none" strike="noStrike" kern="1200" cap="none" spc="0" normalizeH="0" baseline="0" noProof="0" dirty="0">
              <a:ln>
                <a:noFill/>
              </a:ln>
              <a:solidFill>
                <a:prstClr val="black"/>
              </a:solidFill>
              <a:effectLst/>
              <a:uLnTx/>
              <a:uFillTx/>
              <a:latin typeface="Times New Roman"/>
              <a:ea typeface="+mn-ea"/>
              <a:cs typeface="+mn-cs"/>
            </a:endParaRPr>
          </a:p>
          <a:p>
            <a:pPr marL="276149" marR="0" lvl="0" indent="-276149" algn="l" defTabSz="828446" rtl="0" eaLnBrk="1" fontAlgn="auto" latinLnBrk="0" hangingPunct="1">
              <a:lnSpc>
                <a:spcPts val="1900"/>
              </a:lnSpc>
              <a:spcBef>
                <a:spcPts val="2473"/>
              </a:spcBef>
              <a:spcAft>
                <a:spcPts val="571"/>
              </a:spcAft>
              <a:buClrTx/>
              <a:buSzTx/>
              <a:buFontTx/>
              <a:buNone/>
              <a:tabLst/>
              <a:defRPr/>
            </a:pPr>
            <a:endParaRPr kumimoji="0" lang="ru-RU" sz="1800" b="0" i="0" u="none" strike="noStrike" kern="1200" cap="none" spc="0" normalizeH="0" baseline="0" noProof="0" dirty="0">
              <a:ln>
                <a:noFill/>
              </a:ln>
              <a:solidFill>
                <a:srgbClr val="154676"/>
              </a:solidFill>
              <a:effectLst/>
              <a:uLnTx/>
              <a:uFillTx/>
              <a:latin typeface="Arial"/>
              <a:ea typeface="+mn-ea"/>
              <a:cs typeface="+mn-cs"/>
            </a:endParaRPr>
          </a:p>
        </p:txBody>
      </p:sp>
      <p:pic>
        <p:nvPicPr>
          <p:cNvPr id="6" name="Рисунок 5"/>
          <p:cNvPicPr>
            <a:picLocks noChangeAspect="1"/>
          </p:cNvPicPr>
          <p:nvPr/>
        </p:nvPicPr>
        <p:blipFill>
          <a:blip r:embed="rId4"/>
          <a:stretch>
            <a:fillRect/>
          </a:stretch>
        </p:blipFill>
        <p:spPr>
          <a:xfrm>
            <a:off x="439717" y="1832266"/>
            <a:ext cx="5653592" cy="3764350"/>
          </a:xfrm>
          <a:prstGeom prst="rect">
            <a:avLst/>
          </a:prstGeom>
        </p:spPr>
      </p:pic>
      <p:pic>
        <p:nvPicPr>
          <p:cNvPr id="11" name="Рисунок 10"/>
          <p:cNvPicPr>
            <a:picLocks noChangeAspect="1"/>
          </p:cNvPicPr>
          <p:nvPr/>
        </p:nvPicPr>
        <p:blipFill>
          <a:blip r:embed="rId5"/>
          <a:stretch>
            <a:fillRect/>
          </a:stretch>
        </p:blipFill>
        <p:spPr>
          <a:xfrm>
            <a:off x="6707531" y="1832266"/>
            <a:ext cx="5088735" cy="3764350"/>
          </a:xfrm>
          <a:prstGeom prst="rect">
            <a:avLst/>
          </a:prstGeom>
        </p:spPr>
      </p:pic>
    </p:spTree>
    <p:extLst>
      <p:ext uri="{BB962C8B-B14F-4D97-AF65-F5344CB8AC3E}">
        <p14:creationId xmlns:p14="http://schemas.microsoft.com/office/powerpoint/2010/main" val="11982228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5" y="81149"/>
            <a:ext cx="12560060" cy="7065034"/>
          </a:xfrm>
          <a:prstGeom prst="rect">
            <a:avLst/>
          </a:prstGeom>
        </p:spPr>
      </p:pic>
      <p:sp>
        <p:nvSpPr>
          <p:cNvPr id="7" name="Заголовок 6"/>
          <p:cNvSpPr>
            <a:spLocks noGrp="1"/>
          </p:cNvSpPr>
          <p:nvPr>
            <p:ph type="ctrTitle"/>
          </p:nvPr>
        </p:nvSpPr>
        <p:spPr>
          <a:xfrm>
            <a:off x="575091" y="633164"/>
            <a:ext cx="10654884" cy="485554"/>
          </a:xfrm>
        </p:spPr>
        <p:txBody>
          <a:bodyPr>
            <a:noAutofit/>
          </a:bodyPr>
          <a:lstStyle/>
          <a:p>
            <a:pPr algn="l"/>
            <a:r>
              <a:rPr lang="ru-RU" sz="2800" cap="all" dirty="0" smtClean="0">
                <a:solidFill>
                  <a:srgbClr val="154676"/>
                </a:solidFill>
                <a:latin typeface="Century" panose="02040604050505020304" pitchFamily="18" charset="0"/>
                <a:ea typeface="Yu Gothic UI Semibold" panose="020B0700000000000000" pitchFamily="34" charset="-128"/>
              </a:rPr>
              <a:t>ЧС</a:t>
            </a:r>
            <a:endParaRPr lang="ru-RU" sz="2800" cap="all" dirty="0">
              <a:solidFill>
                <a:srgbClr val="154676"/>
              </a:solidFill>
              <a:latin typeface="Century" panose="02040604050505020304" pitchFamily="18" charset="0"/>
              <a:ea typeface="Yu Gothic UI Semibold" panose="020B0700000000000000" pitchFamily="34" charset="-128"/>
            </a:endParaRP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14" name="Прямоугольник 13"/>
          <p:cNvSpPr/>
          <p:nvPr/>
        </p:nvSpPr>
        <p:spPr>
          <a:xfrm>
            <a:off x="575093" y="1466060"/>
            <a:ext cx="10963275" cy="2117725"/>
          </a:xfrm>
          <a:prstGeom prst="rect">
            <a:avLst/>
          </a:prstGeom>
        </p:spPr>
        <p:txBody>
          <a:bodyPr lIns="0" tIns="0" rIns="0" bIns="0">
            <a:noAutofit/>
          </a:bodyPr>
          <a:lstStyle/>
          <a:p>
            <a:pPr marL="0" marR="0" lvl="0" indent="0" algn="l" defTabSz="828446" rtl="0" eaLnBrk="1" fontAlgn="auto" latinLnBrk="0" hangingPunct="1">
              <a:lnSpc>
                <a:spcPct val="100000"/>
              </a:lnSpc>
              <a:spcBef>
                <a:spcPts val="761"/>
              </a:spcBef>
              <a:spcAft>
                <a:spcPts val="1712"/>
              </a:spcAft>
              <a:buClrTx/>
              <a:buSzTx/>
              <a:buFontTx/>
              <a:buNone/>
              <a:tabLst/>
              <a:defRPr/>
            </a:pPr>
            <a:endPar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4" name="Прямоугольник 3"/>
          <p:cNvSpPr/>
          <p:nvPr/>
        </p:nvSpPr>
        <p:spPr>
          <a:xfrm>
            <a:off x="5049784" y="3244334"/>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 sz="1800" b="1"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091" y="6149962"/>
            <a:ext cx="1069675" cy="482022"/>
          </a:xfrm>
          <a:prstGeom prst="rect">
            <a:avLst/>
          </a:prstGeom>
        </p:spPr>
      </p:pic>
      <p:sp>
        <p:nvSpPr>
          <p:cNvPr id="2" name="Прямоугольник 1"/>
          <p:cNvSpPr/>
          <p:nvPr/>
        </p:nvSpPr>
        <p:spPr>
          <a:xfrm>
            <a:off x="575091" y="1523350"/>
            <a:ext cx="11378784" cy="1220847"/>
          </a:xfrm>
          <a:prstGeom prst="rect">
            <a:avLst/>
          </a:prstGeom>
        </p:spPr>
        <p:txBody>
          <a:bodyPr wrap="square">
            <a:spAutoFit/>
          </a:bodyPr>
          <a:lstStyle/>
          <a:p>
            <a:pPr marL="701878" marR="667360" lvl="0" indent="0" algn="l" defTabSz="828446" rtl="0" eaLnBrk="1" fontAlgn="auto" latinLnBrk="0" hangingPunct="1">
              <a:lnSpc>
                <a:spcPts val="2169"/>
              </a:lnSpc>
              <a:spcBef>
                <a:spcPts val="0"/>
              </a:spcBef>
              <a:spcAft>
                <a:spcPts val="0"/>
              </a:spcAft>
              <a:buClrTx/>
              <a:buSzTx/>
              <a:buFontTx/>
              <a:buNone/>
              <a:tabLst/>
              <a:defRPr/>
            </a:pPr>
            <a:endParaRPr kumimoji="0" lang="ru" sz="1800" b="0" i="0" u="none" strike="noStrike" kern="1200" cap="none" spc="0" normalizeH="0" baseline="0" noProof="0" dirty="0" smtClean="0">
              <a:ln>
                <a:noFill/>
              </a:ln>
              <a:solidFill>
                <a:prstClr val="black"/>
              </a:solidFill>
              <a:effectLst/>
              <a:uLnTx/>
              <a:uFillTx/>
              <a:latin typeface="Times New Roman"/>
              <a:ea typeface="+mn-ea"/>
              <a:cs typeface="+mn-cs"/>
            </a:endParaRPr>
          </a:p>
          <a:p>
            <a:pPr marL="701878" marR="667360" lvl="0" indent="0" algn="l" defTabSz="828446" rtl="0" eaLnBrk="1" fontAlgn="auto" latinLnBrk="0" hangingPunct="1">
              <a:lnSpc>
                <a:spcPts val="2169"/>
              </a:lnSpc>
              <a:spcBef>
                <a:spcPts val="0"/>
              </a:spcBef>
              <a:spcAft>
                <a:spcPts val="0"/>
              </a:spcAft>
              <a:buClrTx/>
              <a:buSzTx/>
              <a:buFontTx/>
              <a:buNone/>
              <a:tabLst/>
              <a:defRPr/>
            </a:pPr>
            <a:endParaRPr kumimoji="0" lang="ru" sz="1800" b="0" i="0" u="none" strike="noStrike" kern="1200" cap="none" spc="0" normalizeH="0" baseline="0" noProof="0" dirty="0">
              <a:ln>
                <a:noFill/>
              </a:ln>
              <a:solidFill>
                <a:prstClr val="black"/>
              </a:solidFill>
              <a:effectLst/>
              <a:uLnTx/>
              <a:uFillTx/>
              <a:latin typeface="Times New Roman"/>
              <a:ea typeface="+mn-ea"/>
              <a:cs typeface="+mn-cs"/>
            </a:endParaRPr>
          </a:p>
          <a:p>
            <a:pPr marL="276149" marR="0" lvl="0" indent="-276149" algn="l" defTabSz="828446" rtl="0" eaLnBrk="1" fontAlgn="auto" latinLnBrk="0" hangingPunct="1">
              <a:lnSpc>
                <a:spcPts val="1900"/>
              </a:lnSpc>
              <a:spcBef>
                <a:spcPts val="2473"/>
              </a:spcBef>
              <a:spcAft>
                <a:spcPts val="571"/>
              </a:spcAft>
              <a:buClrTx/>
              <a:buSzTx/>
              <a:buFontTx/>
              <a:buNone/>
              <a:tabLst/>
              <a:defRPr/>
            </a:pPr>
            <a:endParaRPr kumimoji="0" lang="ru-RU" sz="1800" b="0" i="0" u="none" strike="noStrike" kern="1200" cap="none" spc="0" normalizeH="0" baseline="0" noProof="0" dirty="0">
              <a:ln>
                <a:noFill/>
              </a:ln>
              <a:solidFill>
                <a:srgbClr val="154676"/>
              </a:solidFill>
              <a:effectLst/>
              <a:uLnTx/>
              <a:uFillTx/>
              <a:latin typeface="Arial"/>
              <a:ea typeface="+mn-ea"/>
              <a:cs typeface="+mn-cs"/>
            </a:endParaRPr>
          </a:p>
        </p:txBody>
      </p:sp>
      <p:pic>
        <p:nvPicPr>
          <p:cNvPr id="5" name="Рисунок 4"/>
          <p:cNvPicPr>
            <a:picLocks noChangeAspect="1"/>
          </p:cNvPicPr>
          <p:nvPr/>
        </p:nvPicPr>
        <p:blipFill>
          <a:blip r:embed="rId4"/>
          <a:stretch>
            <a:fillRect/>
          </a:stretch>
        </p:blipFill>
        <p:spPr>
          <a:xfrm>
            <a:off x="575091" y="1909366"/>
            <a:ext cx="5394627" cy="3576638"/>
          </a:xfrm>
          <a:prstGeom prst="rect">
            <a:avLst/>
          </a:prstGeom>
        </p:spPr>
      </p:pic>
      <p:pic>
        <p:nvPicPr>
          <p:cNvPr id="11" name="Рисунок 10"/>
          <p:cNvPicPr>
            <a:picLocks noChangeAspect="1"/>
          </p:cNvPicPr>
          <p:nvPr/>
        </p:nvPicPr>
        <p:blipFill>
          <a:blip r:embed="rId5"/>
          <a:stretch>
            <a:fillRect/>
          </a:stretch>
        </p:blipFill>
        <p:spPr>
          <a:xfrm>
            <a:off x="6334124" y="1909366"/>
            <a:ext cx="5364957" cy="3576638"/>
          </a:xfrm>
          <a:prstGeom prst="rect">
            <a:avLst/>
          </a:prstGeom>
        </p:spPr>
      </p:pic>
    </p:spTree>
    <p:extLst>
      <p:ext uri="{BB962C8B-B14F-4D97-AF65-F5344CB8AC3E}">
        <p14:creationId xmlns:p14="http://schemas.microsoft.com/office/powerpoint/2010/main" val="125661509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5" y="81149"/>
            <a:ext cx="12560060" cy="7065034"/>
          </a:xfrm>
          <a:prstGeom prst="rect">
            <a:avLst/>
          </a:prstGeom>
        </p:spPr>
      </p:pic>
      <p:sp>
        <p:nvSpPr>
          <p:cNvPr id="7" name="Заголовок 6"/>
          <p:cNvSpPr>
            <a:spLocks noGrp="1"/>
          </p:cNvSpPr>
          <p:nvPr>
            <p:ph type="ctrTitle"/>
          </p:nvPr>
        </p:nvSpPr>
        <p:spPr>
          <a:xfrm>
            <a:off x="575091" y="633164"/>
            <a:ext cx="10654884" cy="485554"/>
          </a:xfrm>
        </p:spPr>
        <p:txBody>
          <a:bodyPr>
            <a:noAutofit/>
          </a:bodyPr>
          <a:lstStyle/>
          <a:p>
            <a:pPr algn="l"/>
            <a:r>
              <a:rPr lang="ru-RU" sz="3000" dirty="0">
                <a:solidFill>
                  <a:srgbClr val="154676"/>
                </a:solidFill>
                <a:latin typeface="Century"/>
              </a:rPr>
              <a:t>Наводнение в Иркутской области (2019)</a:t>
            </a:r>
            <a:endParaRPr lang="ru-RU" sz="2800" cap="all" dirty="0">
              <a:solidFill>
                <a:srgbClr val="154676"/>
              </a:solidFill>
              <a:latin typeface="Century" panose="02040604050505020304" pitchFamily="18" charset="0"/>
              <a:ea typeface="Yu Gothic UI Semibold" panose="020B0700000000000000" pitchFamily="34" charset="-128"/>
            </a:endParaRPr>
          </a:p>
        </p:txBody>
      </p:sp>
      <p:sp>
        <p:nvSpPr>
          <p:cNvPr id="10" name="Прямоугольник 9"/>
          <p:cNvSpPr/>
          <p:nvPr/>
        </p:nvSpPr>
        <p:spPr>
          <a:xfrm>
            <a:off x="575093" y="1352160"/>
            <a:ext cx="11474032" cy="838691"/>
          </a:xfrm>
          <a:prstGeom prst="rect">
            <a:avLst/>
          </a:prstGeom>
        </p:spPr>
        <p:txBody>
          <a:bodyPr wrap="square">
            <a:spAutoFit/>
          </a:bodyPr>
          <a:lstStyle/>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828446" rtl="0" eaLnBrk="1" fontAlgn="auto" latinLnBrk="0" hangingPunct="1">
              <a:lnSpc>
                <a:spcPct val="100000"/>
              </a:lnSpc>
              <a:spcBef>
                <a:spcPts val="0"/>
              </a:spcBef>
              <a:spcAft>
                <a:spcPts val="1522"/>
              </a:spcAft>
              <a:buClrTx/>
              <a:buSzTx/>
              <a:buFontTx/>
              <a:buNone/>
              <a:tabLst/>
              <a:defRPr/>
            </a:pPr>
            <a:endParaRPr kumimoji="0" lang="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14" name="Прямоугольник 13"/>
          <p:cNvSpPr/>
          <p:nvPr/>
        </p:nvSpPr>
        <p:spPr>
          <a:xfrm>
            <a:off x="575093" y="1466060"/>
            <a:ext cx="10963275" cy="2117725"/>
          </a:xfrm>
          <a:prstGeom prst="rect">
            <a:avLst/>
          </a:prstGeom>
        </p:spPr>
        <p:txBody>
          <a:bodyPr lIns="0" tIns="0" rIns="0" bIns="0">
            <a:noAutofit/>
          </a:bodyPr>
          <a:lstStyle/>
          <a:p>
            <a:pPr marL="0" marR="0" lvl="0" indent="0" algn="l" defTabSz="828446" rtl="0" eaLnBrk="1" fontAlgn="auto" latinLnBrk="0" hangingPunct="1">
              <a:lnSpc>
                <a:spcPct val="100000"/>
              </a:lnSpc>
              <a:spcBef>
                <a:spcPts val="761"/>
              </a:spcBef>
              <a:spcAft>
                <a:spcPts val="1712"/>
              </a:spcAft>
              <a:buClrTx/>
              <a:buSzTx/>
              <a:buFontTx/>
              <a:buNone/>
              <a:tabLst/>
              <a:defRPr/>
            </a:pPr>
            <a:endParaRPr kumimoji="0" lang="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sp>
        <p:nvSpPr>
          <p:cNvPr id="4" name="Прямоугольник 3"/>
          <p:cNvSpPr/>
          <p:nvPr/>
        </p:nvSpPr>
        <p:spPr>
          <a:xfrm>
            <a:off x="5049784" y="3244334"/>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 sz="1800" b="1"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091" y="6149962"/>
            <a:ext cx="1069675" cy="482022"/>
          </a:xfrm>
          <a:prstGeom prst="rect">
            <a:avLst/>
          </a:prstGeom>
        </p:spPr>
      </p:pic>
      <p:sp>
        <p:nvSpPr>
          <p:cNvPr id="2" name="Прямоугольник 1"/>
          <p:cNvSpPr/>
          <p:nvPr/>
        </p:nvSpPr>
        <p:spPr>
          <a:xfrm>
            <a:off x="575091" y="1523350"/>
            <a:ext cx="11378784" cy="1220847"/>
          </a:xfrm>
          <a:prstGeom prst="rect">
            <a:avLst/>
          </a:prstGeom>
        </p:spPr>
        <p:txBody>
          <a:bodyPr wrap="square">
            <a:spAutoFit/>
          </a:bodyPr>
          <a:lstStyle/>
          <a:p>
            <a:pPr marL="701878" marR="667360" lvl="0" indent="0" algn="l" defTabSz="828446" rtl="0" eaLnBrk="1" fontAlgn="auto" latinLnBrk="0" hangingPunct="1">
              <a:lnSpc>
                <a:spcPts val="2169"/>
              </a:lnSpc>
              <a:spcBef>
                <a:spcPts val="0"/>
              </a:spcBef>
              <a:spcAft>
                <a:spcPts val="0"/>
              </a:spcAft>
              <a:buClrTx/>
              <a:buSzTx/>
              <a:buFontTx/>
              <a:buNone/>
              <a:tabLst/>
              <a:defRPr/>
            </a:pPr>
            <a:endParaRPr kumimoji="0" lang="ru" sz="1800" b="0" i="0" u="none" strike="noStrike" kern="1200" cap="none" spc="0" normalizeH="0" baseline="0" noProof="0" dirty="0" smtClean="0">
              <a:ln>
                <a:noFill/>
              </a:ln>
              <a:solidFill>
                <a:prstClr val="black"/>
              </a:solidFill>
              <a:effectLst/>
              <a:uLnTx/>
              <a:uFillTx/>
              <a:latin typeface="Times New Roman"/>
              <a:ea typeface="+mn-ea"/>
              <a:cs typeface="+mn-cs"/>
            </a:endParaRPr>
          </a:p>
          <a:p>
            <a:pPr marL="701878" marR="667360" lvl="0" indent="0" algn="l" defTabSz="828446" rtl="0" eaLnBrk="1" fontAlgn="auto" latinLnBrk="0" hangingPunct="1">
              <a:lnSpc>
                <a:spcPts val="2169"/>
              </a:lnSpc>
              <a:spcBef>
                <a:spcPts val="0"/>
              </a:spcBef>
              <a:spcAft>
                <a:spcPts val="0"/>
              </a:spcAft>
              <a:buClrTx/>
              <a:buSzTx/>
              <a:buFontTx/>
              <a:buNone/>
              <a:tabLst/>
              <a:defRPr/>
            </a:pPr>
            <a:endParaRPr kumimoji="0" lang="ru" sz="1800" b="0" i="0" u="none" strike="noStrike" kern="1200" cap="none" spc="0" normalizeH="0" baseline="0" noProof="0" dirty="0">
              <a:ln>
                <a:noFill/>
              </a:ln>
              <a:solidFill>
                <a:prstClr val="black"/>
              </a:solidFill>
              <a:effectLst/>
              <a:uLnTx/>
              <a:uFillTx/>
              <a:latin typeface="Times New Roman"/>
              <a:ea typeface="+mn-ea"/>
              <a:cs typeface="+mn-cs"/>
            </a:endParaRPr>
          </a:p>
          <a:p>
            <a:pPr marL="276149" marR="0" lvl="0" indent="-276149" algn="l" defTabSz="828446" rtl="0" eaLnBrk="1" fontAlgn="auto" latinLnBrk="0" hangingPunct="1">
              <a:lnSpc>
                <a:spcPts val="1900"/>
              </a:lnSpc>
              <a:spcBef>
                <a:spcPts val="2473"/>
              </a:spcBef>
              <a:spcAft>
                <a:spcPts val="571"/>
              </a:spcAft>
              <a:buClrTx/>
              <a:buSzTx/>
              <a:buFontTx/>
              <a:buNone/>
              <a:tabLst/>
              <a:defRPr/>
            </a:pPr>
            <a:endParaRPr kumimoji="0" lang="ru-RU" sz="1800" b="0" i="0" u="none" strike="noStrike" kern="1200" cap="none" spc="0" normalizeH="0" baseline="0" noProof="0" dirty="0">
              <a:ln>
                <a:noFill/>
              </a:ln>
              <a:solidFill>
                <a:srgbClr val="154676"/>
              </a:solidFill>
              <a:effectLst/>
              <a:uLnTx/>
              <a:uFillTx/>
              <a:latin typeface="Arial"/>
              <a:ea typeface="+mn-ea"/>
              <a:cs typeface="+mn-cs"/>
            </a:endParaRPr>
          </a:p>
        </p:txBody>
      </p:sp>
      <p:pic>
        <p:nvPicPr>
          <p:cNvPr id="12" name="Рисунок 11"/>
          <p:cNvPicPr>
            <a:picLocks noChangeAspect="1"/>
          </p:cNvPicPr>
          <p:nvPr/>
        </p:nvPicPr>
        <p:blipFill>
          <a:blip r:embed="rId4"/>
          <a:stretch>
            <a:fillRect/>
          </a:stretch>
        </p:blipFill>
        <p:spPr>
          <a:xfrm>
            <a:off x="238661" y="1849640"/>
            <a:ext cx="5937134" cy="3670509"/>
          </a:xfrm>
          <a:prstGeom prst="rect">
            <a:avLst/>
          </a:prstGeom>
        </p:spPr>
      </p:pic>
      <p:pic>
        <p:nvPicPr>
          <p:cNvPr id="13" name="Рисунок 12"/>
          <p:cNvPicPr>
            <a:picLocks noChangeAspect="1"/>
          </p:cNvPicPr>
          <p:nvPr/>
        </p:nvPicPr>
        <p:blipFill>
          <a:blip r:embed="rId5"/>
          <a:stretch>
            <a:fillRect/>
          </a:stretch>
        </p:blipFill>
        <p:spPr>
          <a:xfrm>
            <a:off x="6649132" y="2204651"/>
            <a:ext cx="5263085" cy="2960485"/>
          </a:xfrm>
          <a:prstGeom prst="rect">
            <a:avLst/>
          </a:prstGeom>
        </p:spPr>
      </p:pic>
    </p:spTree>
    <p:extLst>
      <p:ext uri="{BB962C8B-B14F-4D97-AF65-F5344CB8AC3E}">
        <p14:creationId xmlns:p14="http://schemas.microsoft.com/office/powerpoint/2010/main" val="220848941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Текст 12"/>
          <p:cNvSpPr>
            <a:spLocks noGrp="1"/>
          </p:cNvSpPr>
          <p:nvPr>
            <p:ph type="body" idx="1"/>
          </p:nvPr>
        </p:nvSpPr>
        <p:spPr>
          <a:xfrm>
            <a:off x="748411" y="1271522"/>
            <a:ext cx="5156200" cy="407810"/>
          </a:xfrm>
        </p:spPr>
        <p:txBody>
          <a:bodyPr>
            <a:normAutofit/>
          </a:bodyPr>
          <a:lstStyle/>
          <a:p>
            <a:r>
              <a:rPr lang="ru-RU" sz="2000" dirty="0"/>
              <a:t>Космический снимок 19 июня 2019 </a:t>
            </a:r>
            <a:r>
              <a:rPr lang="ru-RU" sz="2000" dirty="0" smtClean="0"/>
              <a:t>года</a:t>
            </a:r>
            <a:endParaRPr lang="ru-RU" sz="2000" dirty="0"/>
          </a:p>
        </p:txBody>
      </p:sp>
      <p:pic>
        <p:nvPicPr>
          <p:cNvPr id="17" name="Объект 16"/>
          <p:cNvPicPr>
            <a:picLocks noGrp="1" noChangeAspect="1"/>
          </p:cNvPicPr>
          <p:nvPr>
            <p:ph sz="half" idx="2"/>
          </p:nvPr>
        </p:nvPicPr>
        <p:blipFill>
          <a:blip r:embed="rId2"/>
          <a:stretch>
            <a:fillRect/>
          </a:stretch>
        </p:blipFill>
        <p:spPr>
          <a:xfrm>
            <a:off x="1706130" y="1797557"/>
            <a:ext cx="3642276" cy="5040000"/>
          </a:xfrm>
          <a:prstGeom prst="rect">
            <a:avLst/>
          </a:prstGeom>
        </p:spPr>
      </p:pic>
      <p:sp>
        <p:nvSpPr>
          <p:cNvPr id="15" name="Текст 14"/>
          <p:cNvSpPr>
            <a:spLocks noGrp="1"/>
          </p:cNvSpPr>
          <p:nvPr>
            <p:ph type="body" sz="quarter" idx="3"/>
          </p:nvPr>
        </p:nvSpPr>
        <p:spPr>
          <a:xfrm>
            <a:off x="6172198" y="1271522"/>
            <a:ext cx="5181601" cy="407810"/>
          </a:xfrm>
        </p:spPr>
        <p:txBody>
          <a:bodyPr>
            <a:normAutofit/>
          </a:bodyPr>
          <a:lstStyle/>
          <a:p>
            <a:r>
              <a:rPr lang="ru-RU" sz="2000" dirty="0"/>
              <a:t>Космический снимок 29 июня 2019 года</a:t>
            </a:r>
          </a:p>
        </p:txBody>
      </p:sp>
      <p:pic>
        <p:nvPicPr>
          <p:cNvPr id="20" name="Объект 19"/>
          <p:cNvPicPr>
            <a:picLocks noGrp="1" noChangeAspect="1"/>
          </p:cNvPicPr>
          <p:nvPr>
            <p:ph sz="quarter" idx="4"/>
          </p:nvPr>
        </p:nvPicPr>
        <p:blipFill>
          <a:blip r:embed="rId3"/>
          <a:stretch>
            <a:fillRect/>
          </a:stretch>
        </p:blipFill>
        <p:spPr>
          <a:xfrm>
            <a:off x="7090442" y="1797557"/>
            <a:ext cx="3642276" cy="5040000"/>
          </a:xfrm>
          <a:prstGeom prst="rect">
            <a:avLst/>
          </a:prstGeom>
        </p:spPr>
      </p:pic>
      <p:sp>
        <p:nvSpPr>
          <p:cNvPr id="22" name="Заголовок 1"/>
          <p:cNvSpPr>
            <a:spLocks noGrp="1"/>
          </p:cNvSpPr>
          <p:nvPr>
            <p:ph type="title"/>
          </p:nvPr>
        </p:nvSpPr>
        <p:spPr>
          <a:xfrm>
            <a:off x="819727" y="365760"/>
            <a:ext cx="9518073" cy="787537"/>
          </a:xfrm>
        </p:spPr>
        <p:txBody>
          <a:bodyPr>
            <a:normAutofit/>
          </a:bodyPr>
          <a:lstStyle/>
          <a:p>
            <a:r>
              <a:rPr lang="ru-RU" sz="3000" dirty="0">
                <a:solidFill>
                  <a:srgbClr val="154676"/>
                </a:solidFill>
              </a:rPr>
              <a:t>Наводнение в Иркутской области (2019)</a:t>
            </a:r>
          </a:p>
        </p:txBody>
      </p:sp>
    </p:spTree>
    <p:extLst>
      <p:ext uri="{BB962C8B-B14F-4D97-AF65-F5344CB8AC3E}">
        <p14:creationId xmlns:p14="http://schemas.microsoft.com/office/powerpoint/2010/main" val="294221391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Наводнение в Иркутской области (2019)</a:t>
            </a:r>
          </a:p>
        </p:txBody>
      </p:sp>
      <p:sp>
        <p:nvSpPr>
          <p:cNvPr id="7" name="Объект 6"/>
          <p:cNvSpPr>
            <a:spLocks noGrp="1"/>
          </p:cNvSpPr>
          <p:nvPr>
            <p:ph idx="1"/>
          </p:nvPr>
        </p:nvSpPr>
        <p:spPr>
          <a:xfrm>
            <a:off x="313267" y="1346200"/>
            <a:ext cx="11047460" cy="4833937"/>
          </a:xfrm>
        </p:spPr>
        <p:txBody>
          <a:bodyPr>
            <a:normAutofit fontScale="47500" lnSpcReduction="20000"/>
          </a:bodyPr>
          <a:lstStyle/>
          <a:p>
            <a:pPr algn="ctr">
              <a:lnSpc>
                <a:spcPct val="107000"/>
              </a:lnSpc>
              <a:spcAft>
                <a:spcPts val="800"/>
              </a:spcAft>
            </a:pPr>
            <a:r>
              <a:rPr lang="ru-RU" sz="3600" b="1" dirty="0">
                <a:latin typeface="Calibri" panose="020F0502020204030204" pitchFamily="34" charset="0"/>
                <a:ea typeface="Calibri" panose="020F0502020204030204" pitchFamily="34" charset="0"/>
                <a:cs typeface="Times New Roman" panose="02020603050405020304" pitchFamily="18" charset="0"/>
              </a:rPr>
              <a:t>Режим ЧС из-за паводков будет действовать в Иркутской области до октября 2020 года</a:t>
            </a:r>
          </a:p>
          <a:p>
            <a:endParaRPr lang="ru-RU" dirty="0" smtClean="0"/>
          </a:p>
          <a:p>
            <a:r>
              <a:rPr lang="ru-RU" sz="5100" b="1" dirty="0" smtClean="0">
                <a:solidFill>
                  <a:srgbClr val="FF0000"/>
                </a:solidFill>
                <a:latin typeface="Times New Roman" panose="02020603050405020304" pitchFamily="18" charset="0"/>
                <a:cs typeface="Times New Roman" panose="02020603050405020304" pitchFamily="18" charset="0"/>
              </a:rPr>
              <a:t>Из </a:t>
            </a:r>
            <a:r>
              <a:rPr lang="ru-RU" sz="5100" b="1" dirty="0">
                <a:solidFill>
                  <a:srgbClr val="FF0000"/>
                </a:solidFill>
                <a:latin typeface="Times New Roman" panose="02020603050405020304" pitchFamily="18" charset="0"/>
                <a:cs typeface="Times New Roman" panose="02020603050405020304" pitchFamily="18" charset="0"/>
              </a:rPr>
              <a:t>зон подтопления эвакуировали почти 2600 </a:t>
            </a:r>
            <a:r>
              <a:rPr lang="ru-RU" sz="5100" b="1" dirty="0" smtClean="0">
                <a:solidFill>
                  <a:srgbClr val="FF0000"/>
                </a:solidFill>
                <a:latin typeface="Times New Roman" panose="02020603050405020304" pitchFamily="18" charset="0"/>
                <a:cs typeface="Times New Roman" panose="02020603050405020304" pitchFamily="18" charset="0"/>
              </a:rPr>
              <a:t>человек;</a:t>
            </a:r>
            <a:endParaRPr lang="ru-RU" sz="51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пострадали </a:t>
            </a:r>
            <a:r>
              <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районов, </a:t>
            </a: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135 </a:t>
            </a:r>
            <a:r>
              <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населённых пунктов, это 11 169 </a:t>
            </a: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домов;</a:t>
            </a:r>
          </a:p>
          <a:p>
            <a:pPr>
              <a:lnSpc>
                <a:spcPct val="107000"/>
              </a:lnSpc>
              <a:spcAft>
                <a:spcPts val="800"/>
              </a:spcAft>
            </a:pP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Пострадало </a:t>
            </a:r>
            <a:r>
              <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102 социальных объекта, 42 объекта образования, </a:t>
            </a:r>
            <a:endPar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25</a:t>
            </a:r>
            <a:r>
              <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здравоохранения, </a:t>
            </a:r>
            <a:endPar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35 </a:t>
            </a:r>
            <a:r>
              <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объектов культуры, </a:t>
            </a:r>
            <a:endPar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повреждены </a:t>
            </a:r>
            <a:r>
              <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56 участков автодорог, </a:t>
            </a:r>
            <a:endPar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23 </a:t>
            </a:r>
            <a:r>
              <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r>
              <a:rPr lang="ru-RU" sz="5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моста;</a:t>
            </a:r>
            <a:endParaRPr lang="ru-RU" sz="5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ru-RU" sz="5100" b="1" dirty="0" smtClean="0">
                <a:solidFill>
                  <a:srgbClr val="FF0000"/>
                </a:solidFill>
                <a:latin typeface="Times New Roman" panose="02020603050405020304" pitchFamily="18" charset="0"/>
                <a:cs typeface="Times New Roman" panose="02020603050405020304" pitchFamily="18" charset="0"/>
              </a:rPr>
              <a:t>Власти </a:t>
            </a:r>
            <a:r>
              <a:rPr lang="ru-RU" sz="5100" b="1" dirty="0">
                <a:solidFill>
                  <a:srgbClr val="FF0000"/>
                </a:solidFill>
                <a:latin typeface="Times New Roman" panose="02020603050405020304" pitchFamily="18" charset="0"/>
                <a:cs typeface="Times New Roman" panose="02020603050405020304" pitchFamily="18" charset="0"/>
              </a:rPr>
              <a:t>Иркутской области оценили ущерб в 31,2 миллиарда рублей</a:t>
            </a:r>
          </a:p>
        </p:txBody>
      </p:sp>
    </p:spTree>
    <p:extLst>
      <p:ext uri="{BB962C8B-B14F-4D97-AF65-F5344CB8AC3E}">
        <p14:creationId xmlns:p14="http://schemas.microsoft.com/office/powerpoint/2010/main" val="29630867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77752" y="1196752"/>
            <a:ext cx="8603600"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a:ea typeface="+mn-ea"/>
                <a:cs typeface="+mn-cs"/>
              </a:rPr>
              <a:t>Закупки определенных товаров, работ, услуг</a:t>
            </a:r>
            <a:r>
              <a:rPr kumimoji="0" lang="ru-RU" sz="1800" b="0" i="0" u="none" strike="noStrike" kern="1200" cap="none" spc="0" normalizeH="0" baseline="0" noProof="0" dirty="0">
                <a:ln>
                  <a:noFill/>
                </a:ln>
                <a:solidFill>
                  <a:prstClr val="black"/>
                </a:solidFill>
                <a:effectLst/>
                <a:uLnTx/>
                <a:uFillTx/>
                <a:latin typeface="Arial"/>
                <a:ea typeface="+mn-ea"/>
                <a:cs typeface="+mn-cs"/>
              </a:rPr>
              <a:t> вследствие аварии, иных чрезвычайных ситуаций природного или техногенного характера, </a:t>
            </a:r>
            <a:r>
              <a:rPr kumimoji="0" lang="ru-RU" sz="1800" b="1" i="0" u="none" strike="noStrike" kern="1200" cap="none" spc="0" normalizeH="0" baseline="0" noProof="0" dirty="0">
                <a:ln>
                  <a:noFill/>
                </a:ln>
                <a:solidFill>
                  <a:prstClr val="black"/>
                </a:solidFill>
                <a:effectLst/>
                <a:uLnTx/>
                <a:uFillTx/>
                <a:latin typeface="Arial"/>
                <a:ea typeface="+mn-ea"/>
                <a:cs typeface="+mn-cs"/>
              </a:rPr>
              <a:t>непреодолимой силы, в случае возникновения</a:t>
            </a:r>
            <a:r>
              <a:rPr kumimoji="0" lang="ru-RU" sz="1800" b="0" i="0" u="none" strike="noStrike" kern="1200" cap="none" spc="0" normalizeH="0" baseline="0" noProof="0" dirty="0">
                <a:ln>
                  <a:noFill/>
                </a:ln>
                <a:solidFill>
                  <a:prstClr val="black"/>
                </a:solidFill>
                <a:effectLst/>
                <a:uLnTx/>
                <a:uFillTx/>
                <a:latin typeface="Arial"/>
                <a:ea typeface="+mn-ea"/>
                <a:cs typeface="+mn-cs"/>
              </a:rPr>
              <a:t> </a:t>
            </a:r>
            <a:r>
              <a:rPr kumimoji="0" lang="ru-RU" sz="1800" b="1" i="0" u="none" strike="noStrike" kern="1200" cap="none" spc="0" normalizeH="0" baseline="0" noProof="0" dirty="0">
                <a:ln>
                  <a:noFill/>
                </a:ln>
                <a:solidFill>
                  <a:prstClr val="black"/>
                </a:solidFill>
                <a:effectLst/>
                <a:uLnTx/>
                <a:uFillTx/>
                <a:latin typeface="Arial"/>
                <a:ea typeface="+mn-ea"/>
                <a:cs typeface="+mn-cs"/>
              </a:rPr>
              <a:t>необходимости в оказании медицинской помощи в экстренной форме либо в оказании медицинской помощи в неотложной форме, </a:t>
            </a:r>
            <a:r>
              <a:rPr kumimoji="0" lang="ru-RU" sz="1800" b="0" i="0" u="none" strike="noStrike" kern="1200" cap="none" spc="0" normalizeH="0" baseline="0" noProof="0" dirty="0">
                <a:ln>
                  <a:noFill/>
                </a:ln>
                <a:solidFill>
                  <a:prstClr val="black"/>
                </a:solidFill>
                <a:effectLst/>
                <a:uLnTx/>
                <a:uFillTx/>
                <a:latin typeface="Arial"/>
                <a:ea typeface="+mn-ea"/>
                <a:cs typeface="+mn-cs"/>
              </a:rPr>
              <a:t>в том числе при заключении федеральным органом исполнительной власти контракта с иностранной организацией на лечение гражданина Российской Федерации за пределами территории Российской Федерации </a:t>
            </a:r>
            <a:r>
              <a:rPr kumimoji="0" lang="ru-RU" sz="1800" b="1" i="0" u="none" strike="noStrike" kern="1200" cap="none" spc="0" normalizeH="0" baseline="0" noProof="0" dirty="0">
                <a:ln>
                  <a:noFill/>
                </a:ln>
                <a:solidFill>
                  <a:prstClr val="black"/>
                </a:solidFill>
                <a:effectLst/>
                <a:uLnTx/>
                <a:uFillTx/>
                <a:latin typeface="Arial"/>
                <a:ea typeface="+mn-ea"/>
                <a:cs typeface="+mn-cs"/>
              </a:rPr>
              <a:t>(при условии, что такие товары, работы, услуги </a:t>
            </a:r>
            <a:r>
              <a:rPr kumimoji="0" lang="ru-RU" sz="1800" b="1" i="0" u="none" strike="noStrike" kern="1200" cap="none" spc="0" normalizeH="0" baseline="0" noProof="0" dirty="0">
                <a:ln>
                  <a:noFill/>
                </a:ln>
                <a:solidFill>
                  <a:srgbClr val="FF0000"/>
                </a:solidFill>
                <a:effectLst/>
                <a:uLnTx/>
                <a:uFillTx/>
                <a:latin typeface="Arial"/>
                <a:ea typeface="+mn-ea"/>
                <a:cs typeface="+mn-cs"/>
              </a:rPr>
              <a:t>не включены </a:t>
            </a:r>
            <a:r>
              <a:rPr kumimoji="0" lang="ru-RU" sz="1800" b="1" i="0" u="none" strike="noStrike" kern="1200" cap="none" spc="0" normalizeH="0" baseline="0" noProof="0" dirty="0">
                <a:ln>
                  <a:noFill/>
                </a:ln>
                <a:solidFill>
                  <a:prstClr val="black"/>
                </a:solidFill>
                <a:effectLst/>
                <a:uLnTx/>
                <a:uFillTx/>
                <a:latin typeface="Arial"/>
                <a:ea typeface="+mn-ea"/>
                <a:cs typeface="+mn-cs"/>
              </a:rPr>
              <a:t>в утвержденный Правительством Российской Федерации </a:t>
            </a:r>
            <a:r>
              <a:rPr kumimoji="0" lang="ru-RU" sz="1800" b="1" i="0" u="none" strike="noStrike" kern="1200" cap="none" spc="0" normalizeH="0" baseline="0" noProof="0" dirty="0">
                <a:ln>
                  <a:noFill/>
                </a:ln>
                <a:solidFill>
                  <a:prstClr val="black"/>
                </a:solidFill>
                <a:effectLst/>
                <a:uLnTx/>
                <a:uFillTx/>
                <a:latin typeface="Arial"/>
                <a:ea typeface="+mn-ea"/>
                <a:cs typeface="+mn-cs"/>
                <a:hlinkClick r:id="rId3"/>
              </a:rPr>
              <a:t>перечень</a:t>
            </a:r>
            <a:r>
              <a:rPr kumimoji="0" lang="ru-RU" sz="1800" b="1" i="0" u="none" strike="noStrike" kern="1200" cap="none" spc="0" normalizeH="0" baseline="0" noProof="0" dirty="0">
                <a:ln>
                  <a:noFill/>
                </a:ln>
                <a:solidFill>
                  <a:prstClr val="black"/>
                </a:solidFill>
                <a:effectLst/>
                <a:uLnTx/>
                <a:uFillTx/>
                <a:latin typeface="Arial"/>
                <a:ea typeface="+mn-ea"/>
                <a:cs typeface="+mn-cs"/>
              </a:rPr>
              <a:t> товаров, работ, услуг, необходимых для оказания гуманитарной помощи либо ликвидации последствий чрезвычайных ситуаций природного или техногенного характера) </a:t>
            </a:r>
            <a:r>
              <a:rPr kumimoji="0" lang="ru-RU" sz="1800" b="0" i="0" u="none" strike="noStrike" kern="1200" cap="none" spc="0" normalizeH="0" baseline="0" noProof="0" dirty="0">
                <a:ln>
                  <a:noFill/>
                </a:ln>
                <a:solidFill>
                  <a:prstClr val="black"/>
                </a:solidFill>
                <a:effectLst/>
                <a:uLnTx/>
                <a:uFillTx/>
                <a:latin typeface="Arial"/>
                <a:ea typeface="+mn-ea"/>
                <a:cs typeface="+mn-cs"/>
              </a:rPr>
              <a:t>и применение иных способов определения поставщика (подрядчика, исполнителя), требующих затрат времени, нецелесообразно. </a:t>
            </a:r>
          </a:p>
        </p:txBody>
      </p:sp>
      <p:sp>
        <p:nvSpPr>
          <p:cNvPr id="3" name="TextBox 2"/>
          <p:cNvSpPr txBox="1"/>
          <p:nvPr/>
        </p:nvSpPr>
        <p:spPr>
          <a:xfrm>
            <a:off x="1697824" y="476672"/>
            <a:ext cx="3366050" cy="369332"/>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Arial"/>
                <a:ea typeface="+mn-ea"/>
                <a:cs typeface="+mn-cs"/>
              </a:rPr>
              <a:t>Закон №44- ФЗ п.9 ч.1 ст. 93</a:t>
            </a:r>
          </a:p>
        </p:txBody>
      </p:sp>
      <p:sp>
        <p:nvSpPr>
          <p:cNvPr id="4" name="Прямоугольник 3"/>
          <p:cNvSpPr/>
          <p:nvPr/>
        </p:nvSpPr>
        <p:spPr>
          <a:xfrm>
            <a:off x="1185333" y="5517233"/>
            <a:ext cx="9482667"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Arial"/>
                <a:ea typeface="+mn-ea"/>
                <a:cs typeface="+mn-cs"/>
              </a:rPr>
              <a:t>Заказчик вправе заключить в соответствии с настоящим пунктом контракт на поставку товара, выполнение работы или оказание услуги соответственно в количестве, объеме, которые необходимы для ликвидации последствий, возникших вследствие аварии, иных чрезвычайных ситуаций природного или техногенного характера, непреодолимой силы, либо </a:t>
            </a:r>
            <a:r>
              <a:rPr kumimoji="0" lang="ru-RU" sz="1200" b="1" i="0" u="none" strike="noStrike" kern="1200" cap="none" spc="0" normalizeH="0" baseline="0" noProof="0" dirty="0">
                <a:ln>
                  <a:noFill/>
                </a:ln>
                <a:solidFill>
                  <a:prstClr val="black"/>
                </a:solidFill>
                <a:effectLst/>
                <a:uLnTx/>
                <a:uFillTx/>
                <a:latin typeface="Arial"/>
                <a:ea typeface="+mn-ea"/>
                <a:cs typeface="+mn-cs"/>
              </a:rPr>
              <a:t>для оказания медицинской помощи в экстренной форме или неотложной форме</a:t>
            </a:r>
            <a:r>
              <a:rPr kumimoji="0" lang="ru-RU" sz="1200" b="0" i="0" u="none" strike="noStrike" kern="1200" cap="none" spc="0" normalizeH="0" baseline="0" noProof="0" dirty="0">
                <a:ln>
                  <a:noFill/>
                </a:ln>
                <a:solidFill>
                  <a:prstClr val="black"/>
                </a:solidFill>
                <a:effectLst/>
                <a:uLnTx/>
                <a:uFillTx/>
                <a:latin typeface="Arial"/>
                <a:ea typeface="+mn-ea"/>
                <a:cs typeface="+mn-cs"/>
              </a:rPr>
              <a:t>;</a:t>
            </a:r>
          </a:p>
        </p:txBody>
      </p:sp>
      <p:sp>
        <p:nvSpPr>
          <p:cNvPr id="5" name="Заголовок 4"/>
          <p:cNvSpPr>
            <a:spLocks noGrp="1"/>
          </p:cNvSpPr>
          <p:nvPr>
            <p:ph type="title"/>
          </p:nvPr>
        </p:nvSpPr>
        <p:spPr/>
        <p:txBody>
          <a:bodyPr/>
          <a:lstStyle/>
          <a:p>
            <a:endParaRPr lang="ru-RU" dirty="0"/>
          </a:p>
        </p:txBody>
      </p:sp>
      <p:sp>
        <p:nvSpPr>
          <p:cNvPr id="6" name="Объект 5"/>
          <p:cNvSpPr>
            <a:spLocks noGrp="1"/>
          </p:cNvSpPr>
          <p:nvPr>
            <p:ph sz="half" idx="1"/>
          </p:nvPr>
        </p:nvSpPr>
        <p:spPr>
          <a:xfrm>
            <a:off x="846667" y="1825625"/>
            <a:ext cx="4815979" cy="4351338"/>
          </a:xfrm>
        </p:spPr>
        <p:txBody>
          <a:bodyPr/>
          <a:lstStyle/>
          <a:p>
            <a:endParaRPr lang="ru-RU" dirty="0"/>
          </a:p>
        </p:txBody>
      </p:sp>
      <p:sp>
        <p:nvSpPr>
          <p:cNvPr id="7" name="Объект 6"/>
          <p:cNvSpPr>
            <a:spLocks noGrp="1"/>
          </p:cNvSpPr>
          <p:nvPr>
            <p:ph sz="half" idx="2"/>
          </p:nvPr>
        </p:nvSpPr>
        <p:spPr/>
        <p:txBody>
          <a:bodyPr/>
          <a:lstStyle/>
          <a:p>
            <a:endParaRPr lang="ru-RU" dirty="0"/>
          </a:p>
        </p:txBody>
      </p:sp>
    </p:spTree>
    <p:extLst>
      <p:ext uri="{BB962C8B-B14F-4D97-AF65-F5344CB8AC3E}">
        <p14:creationId xmlns:p14="http://schemas.microsoft.com/office/powerpoint/2010/main" val="322142485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p:txBody>
          <a:bodyPr>
            <a:normAutofit fontScale="90000"/>
          </a:bodyPr>
          <a:lstStyle/>
          <a:p>
            <a:r>
              <a:rPr lang="ru-RU" sz="2400" dirty="0"/>
              <a:t>Для принятия решения об осуществлении закупки на основании п. 9 ч. 1 ст. 93 Федерального закона, заказчик:</a:t>
            </a:r>
          </a:p>
        </p:txBody>
      </p:sp>
      <p:sp>
        <p:nvSpPr>
          <p:cNvPr id="86019" name="Объект 2"/>
          <p:cNvSpPr>
            <a:spLocks noGrp="1"/>
          </p:cNvSpPr>
          <p:nvPr>
            <p:ph idx="1"/>
          </p:nvPr>
        </p:nvSpPr>
        <p:spPr/>
        <p:txBody>
          <a:bodyPr>
            <a:normAutofit lnSpcReduction="10000"/>
          </a:bodyPr>
          <a:lstStyle/>
          <a:p>
            <a:pPr algn="just"/>
            <a:r>
              <a:rPr lang="ru-RU" sz="1800" dirty="0"/>
              <a:t>1) </a:t>
            </a:r>
            <a:r>
              <a:rPr lang="ru-RU" sz="1800" b="1" dirty="0"/>
              <a:t>документально подтверждает факт аварии</a:t>
            </a:r>
            <a:r>
              <a:rPr lang="ru-RU" sz="1800" dirty="0"/>
              <a:t>, иных чрезвычайных ситуаций природного или техногенного характера, непреодолимой силы, в случае возникновения необходимости в оказании медицинской помощи в экстренной форме либо в оказании медицинской помощи в неотложной форме Таким подтверждением, кроме заключения (протокола заседания, акта, решения) комиссии по предупреждению и ликвидации чрезвычайных ситуаций и обеспечению пожарной безопасности заказчика, медицинской комиссии, могут являться документы, оформленные уполномоченными органами государственной власти и иными организациями</a:t>
            </a:r>
            <a:r>
              <a:rPr lang="ru-RU" sz="1800" dirty="0" smtClean="0"/>
              <a:t>.</a:t>
            </a:r>
          </a:p>
          <a:p>
            <a:pPr algn="just"/>
            <a:endParaRPr lang="ru-RU" sz="1800" dirty="0"/>
          </a:p>
          <a:p>
            <a:pPr algn="just"/>
            <a:r>
              <a:rPr lang="ru-RU" sz="1800" dirty="0"/>
              <a:t>2) </a:t>
            </a:r>
            <a:r>
              <a:rPr lang="ru-RU" sz="1800" b="1" dirty="0"/>
              <a:t>уточняет, не включен ли объект предполагаемой закупки в перечень</a:t>
            </a:r>
            <a:r>
              <a:rPr lang="ru-RU" sz="1800" dirty="0"/>
              <a:t>, утвержденный  распоряжением Правительства Российской Федерации от 30 сентября 2013 г. № 1765-р</a:t>
            </a:r>
            <a:r>
              <a:rPr lang="ru-RU" sz="1800" dirty="0" smtClean="0"/>
              <a:t>;</a:t>
            </a:r>
          </a:p>
          <a:p>
            <a:pPr algn="just"/>
            <a:endParaRPr lang="ru-RU" sz="1800" dirty="0"/>
          </a:p>
          <a:p>
            <a:pPr algn="just"/>
            <a:r>
              <a:rPr lang="ru-RU" sz="1800" dirty="0"/>
              <a:t>3)  </a:t>
            </a:r>
            <a:r>
              <a:rPr lang="ru-RU" sz="1800" b="1" dirty="0"/>
              <a:t>определяет объем товаров (работ, услуг), </a:t>
            </a:r>
            <a:r>
              <a:rPr lang="ru-RU" sz="1800" dirty="0"/>
              <a:t>которые необходимы для ликвидации последствий, возникших вследствие аварии, иных чрезвычайных ситуаций природного или техногенного характера, непреодолимой силы, либо для оказания медицинской помощи в экстренной форме или неотложной форме.</a:t>
            </a:r>
          </a:p>
          <a:p>
            <a:pPr marL="0" indent="0" algn="ctr">
              <a:buNone/>
            </a:pPr>
            <a:endParaRPr lang="ru-RU" sz="1800" dirty="0"/>
          </a:p>
        </p:txBody>
      </p:sp>
    </p:spTree>
    <p:extLst>
      <p:ext uri="{BB962C8B-B14F-4D97-AF65-F5344CB8AC3E}">
        <p14:creationId xmlns:p14="http://schemas.microsoft.com/office/powerpoint/2010/main" val="390575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2"/>
          <p:cNvSpPr>
            <a:spLocks noGrp="1"/>
          </p:cNvSpPr>
          <p:nvPr>
            <p:ph type="title"/>
          </p:nvPr>
        </p:nvSpPr>
        <p:spPr>
          <a:xfrm>
            <a:off x="789710" y="590436"/>
            <a:ext cx="9867206" cy="503237"/>
          </a:xfrm>
        </p:spPr>
        <p:txBody>
          <a:bodyPr>
            <a:noAutofit/>
          </a:bodyPr>
          <a:lstStyle/>
          <a:p>
            <a:r>
              <a:rPr lang="ru-RU" altLang="ru-RU" sz="2800" b="1" i="1" dirty="0" smtClean="0"/>
              <a:t>Прядок размещения </a:t>
            </a:r>
            <a:r>
              <a:rPr lang="ru-RU" altLang="ru-RU" sz="3200" b="1" i="1" dirty="0" smtClean="0">
                <a:solidFill>
                  <a:srgbClr val="7030A0"/>
                </a:solidFill>
              </a:rPr>
              <a:t>(</a:t>
            </a:r>
            <a:r>
              <a:rPr lang="ru-RU" altLang="ru-RU" sz="2800" b="1" i="1" dirty="0" smtClean="0">
                <a:solidFill>
                  <a:srgbClr val="7030A0"/>
                </a:solidFill>
              </a:rPr>
              <a:t>ПП РФ от 30.09.2019 № 1279)</a:t>
            </a:r>
            <a:endParaRPr lang="ru-RU" altLang="ru-RU" sz="2800" b="1" i="1" dirty="0">
              <a:solidFill>
                <a:srgbClr val="7030A0"/>
              </a:solidFill>
            </a:endParaRPr>
          </a:p>
        </p:txBody>
      </p:sp>
      <p:sp>
        <p:nvSpPr>
          <p:cNvPr id="4" name="Объект 3"/>
          <p:cNvSpPr>
            <a:spLocks noGrp="1"/>
          </p:cNvSpPr>
          <p:nvPr>
            <p:ph idx="1"/>
          </p:nvPr>
        </p:nvSpPr>
        <p:spPr>
          <a:xfrm>
            <a:off x="789710" y="1348855"/>
            <a:ext cx="10731730" cy="4895850"/>
          </a:xfrm>
          <a:extLst/>
        </p:spPr>
        <p:txBody>
          <a:bodyPr>
            <a:normAutofit/>
          </a:bodyPr>
          <a:lstStyle/>
          <a:p>
            <a:pPr algn="just"/>
            <a:r>
              <a:rPr lang="ru-RU" sz="3000" b="1" dirty="0" smtClean="0"/>
              <a:t>Федеральные заказчики - </a:t>
            </a:r>
            <a:r>
              <a:rPr lang="ru-RU" sz="2400" b="1" dirty="0">
                <a:latin typeface="Times New Roman" panose="02020603050405020304" pitchFamily="18" charset="0"/>
              </a:rPr>
              <a:t>формируют, утверждают планы-графики в государственной интегрированной информационной системе управления общественными финансами </a:t>
            </a:r>
            <a:r>
              <a:rPr lang="ru-RU" sz="2400" b="1" dirty="0">
                <a:solidFill>
                  <a:srgbClr val="7030A0"/>
                </a:solidFill>
                <a:latin typeface="Times New Roman" panose="02020603050405020304" pitchFamily="18" charset="0"/>
              </a:rPr>
              <a:t>"Электронный бюджет</a:t>
            </a:r>
            <a:r>
              <a:rPr lang="ru-RU" sz="2400" b="1" dirty="0" smtClean="0">
                <a:solidFill>
                  <a:srgbClr val="7030A0"/>
                </a:solidFill>
                <a:latin typeface="Times New Roman" panose="02020603050405020304" pitchFamily="18" charset="0"/>
              </a:rPr>
              <a:t>", </a:t>
            </a:r>
            <a:r>
              <a:rPr lang="ru-RU" sz="2400" b="1" dirty="0">
                <a:latin typeface="Times New Roman" panose="02020603050405020304" pitchFamily="18" charset="0"/>
              </a:rPr>
              <a:t>размещают планы-графики в </a:t>
            </a:r>
            <a:r>
              <a:rPr lang="ru-RU" sz="2400" b="1" dirty="0" smtClean="0">
                <a:latin typeface="Times New Roman" panose="02020603050405020304" pitchFamily="18" charset="0"/>
              </a:rPr>
              <a:t>ЕИС посредством </a:t>
            </a:r>
            <a:r>
              <a:rPr lang="ru-RU" sz="2400" b="1" dirty="0">
                <a:latin typeface="Times New Roman" panose="02020603050405020304" pitchFamily="18" charset="0"/>
              </a:rPr>
              <a:t>информационного взаимодействия системы "Электронный бюджет" с </a:t>
            </a:r>
            <a:r>
              <a:rPr lang="ru-RU" sz="2400" b="1" dirty="0" smtClean="0">
                <a:latin typeface="Times New Roman" panose="02020603050405020304" pitchFamily="18" charset="0"/>
              </a:rPr>
              <a:t>ЕИС.</a:t>
            </a:r>
            <a:endParaRPr lang="ru-RU" sz="2400" b="1" dirty="0">
              <a:latin typeface="Times New Roman" panose="02020603050405020304" pitchFamily="18" charset="0"/>
            </a:endParaRPr>
          </a:p>
          <a:p>
            <a:pPr algn="just"/>
            <a:r>
              <a:rPr lang="ru-RU" sz="3000" b="1" dirty="0" smtClean="0"/>
              <a:t>Государственные заказчики субъекта РФ и муниципальные заказчики - </a:t>
            </a:r>
            <a:r>
              <a:rPr lang="ru-RU" sz="2400" b="1" dirty="0">
                <a:latin typeface="Times New Roman" panose="02020603050405020304" pitchFamily="18" charset="0"/>
              </a:rPr>
              <a:t>формируют, утверждают и размещают планы-графики в </a:t>
            </a:r>
            <a:r>
              <a:rPr lang="ru-RU" sz="2400" b="1" dirty="0" smtClean="0">
                <a:latin typeface="Times New Roman" panose="02020603050405020304" pitchFamily="18" charset="0"/>
              </a:rPr>
              <a:t>ЕИС путем </a:t>
            </a:r>
            <a:r>
              <a:rPr lang="ru-RU" sz="2400" b="1" dirty="0">
                <a:latin typeface="Times New Roman" panose="02020603050405020304" pitchFamily="18" charset="0"/>
              </a:rPr>
              <a:t>заполнения экранных форм веб-интерфейса </a:t>
            </a:r>
            <a:r>
              <a:rPr lang="ru-RU" sz="2400" b="1" dirty="0" smtClean="0">
                <a:latin typeface="Times New Roman" panose="02020603050405020304" pitchFamily="18" charset="0"/>
              </a:rPr>
              <a:t>ЕИС </a:t>
            </a:r>
            <a:r>
              <a:rPr lang="ru-RU" sz="2400" b="1" dirty="0">
                <a:latin typeface="Times New Roman" panose="02020603050405020304" pitchFamily="18" charset="0"/>
              </a:rPr>
              <a:t>или посредством информационного взаимодействия </a:t>
            </a:r>
            <a:r>
              <a:rPr lang="ru-RU" sz="2400" b="1" dirty="0" smtClean="0">
                <a:latin typeface="Times New Roman" panose="02020603050405020304" pitchFamily="18" charset="0"/>
              </a:rPr>
              <a:t>ЕИС с </a:t>
            </a:r>
            <a:r>
              <a:rPr lang="ru-RU" sz="2400" b="1" dirty="0">
                <a:latin typeface="Times New Roman" panose="02020603050405020304" pitchFamily="18" charset="0"/>
              </a:rPr>
              <a:t>региональными и муниципальными информационными системами в сфере </a:t>
            </a:r>
            <a:r>
              <a:rPr lang="ru-RU" sz="2400" b="1" dirty="0" smtClean="0">
                <a:latin typeface="Times New Roman" panose="02020603050405020304" pitchFamily="18" charset="0"/>
              </a:rPr>
              <a:t>закупок.</a:t>
            </a:r>
            <a:endParaRPr lang="ru-RU" sz="2400" b="1" dirty="0">
              <a:latin typeface="Times New Roman" panose="02020603050405020304" pitchFamily="18" charset="0"/>
            </a:endParaRPr>
          </a:p>
          <a:p>
            <a:pPr algn="just">
              <a:buFont typeface="Wingdings" panose="05000000000000000000" pitchFamily="2" charset="2"/>
              <a:buChar char="ü"/>
              <a:defRPr/>
            </a:pPr>
            <a:endParaRPr lang="ru-RU" sz="3000" b="1" dirty="0"/>
          </a:p>
          <a:p>
            <a:pPr>
              <a:defRPr/>
            </a:pPr>
            <a:endParaRPr lang="ru-RU" sz="2000" dirty="0"/>
          </a:p>
        </p:txBody>
      </p:sp>
    </p:spTree>
    <p:extLst>
      <p:ext uri="{BB962C8B-B14F-4D97-AF65-F5344CB8AC3E}">
        <p14:creationId xmlns:p14="http://schemas.microsoft.com/office/powerpoint/2010/main" val="25501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p:txBody>
          <a:bodyPr>
            <a:noAutofit/>
          </a:bodyPr>
          <a:lstStyle/>
          <a:p>
            <a:r>
              <a:rPr lang="ru-RU" sz="2400" dirty="0"/>
              <a:t>В случае принятия решения об осуществлении закупки на основании п. 9 ч. 1 ст. 93 Федерального закона, заказчик:</a:t>
            </a:r>
          </a:p>
        </p:txBody>
      </p:sp>
      <p:sp>
        <p:nvSpPr>
          <p:cNvPr id="86019" name="Объект 2"/>
          <p:cNvSpPr>
            <a:spLocks noGrp="1"/>
          </p:cNvSpPr>
          <p:nvPr>
            <p:ph idx="1"/>
          </p:nvPr>
        </p:nvSpPr>
        <p:spPr/>
        <p:txBody>
          <a:bodyPr>
            <a:normAutofit fontScale="92500" lnSpcReduction="10000"/>
          </a:bodyPr>
          <a:lstStyle/>
          <a:p>
            <a:pPr algn="just"/>
            <a:r>
              <a:rPr lang="ru-RU" sz="2000" dirty="0"/>
              <a:t>1) </a:t>
            </a:r>
            <a:r>
              <a:rPr lang="ru-RU" sz="2200" dirty="0"/>
              <a:t>в документально оформленном отчете обосновывает невозможность или нецелесообразность использования иных способов определения поставщика (подрядчика, исполнителя), а также цену контракта и иные существенные условия контракта</a:t>
            </a:r>
            <a:r>
              <a:rPr lang="ru-RU" sz="2200" dirty="0" smtClean="0"/>
              <a:t>;</a:t>
            </a:r>
          </a:p>
          <a:p>
            <a:pPr algn="just"/>
            <a:endParaRPr lang="ru-RU" sz="2200" dirty="0"/>
          </a:p>
          <a:p>
            <a:pPr algn="just"/>
            <a:r>
              <a:rPr lang="ru-RU" sz="2200" dirty="0"/>
              <a:t>2) вносит и размещает в ЕИС  изменения в план – закупок, план-график закупок; </a:t>
            </a:r>
            <a:endParaRPr lang="ru-RU" sz="2200" dirty="0" smtClean="0"/>
          </a:p>
          <a:p>
            <a:pPr algn="just"/>
            <a:endParaRPr lang="ru-RU" sz="2200" dirty="0"/>
          </a:p>
          <a:p>
            <a:pPr algn="just"/>
            <a:r>
              <a:rPr lang="ru-RU" sz="2200" dirty="0"/>
              <a:t>3) включает в проект контракта условия, предусмотренные ст. 34 Федерального закона</a:t>
            </a:r>
            <a:r>
              <a:rPr lang="ru-RU" sz="2200" b="1" dirty="0"/>
              <a:t>, а также расчет и обоснование цены контракта</a:t>
            </a:r>
            <a:r>
              <a:rPr lang="ru-RU" sz="2200" b="1" dirty="0" smtClean="0"/>
              <a:t>;</a:t>
            </a:r>
          </a:p>
          <a:p>
            <a:pPr algn="just"/>
            <a:endParaRPr lang="ru-RU" sz="2200" b="1" dirty="0"/>
          </a:p>
          <a:p>
            <a:pPr algn="just"/>
            <a:r>
              <a:rPr lang="ru-RU" sz="2200" dirty="0"/>
              <a:t>4) заключает контракт с единственным поставщиком (подрядчиком, исполнителем) не ранее чем на следующий день после даты публикации в ЕИС  изменений в план закупок, план-график закупок</a:t>
            </a:r>
          </a:p>
        </p:txBody>
      </p:sp>
    </p:spTree>
    <p:extLst>
      <p:ext uri="{BB962C8B-B14F-4D97-AF65-F5344CB8AC3E}">
        <p14:creationId xmlns:p14="http://schemas.microsoft.com/office/powerpoint/2010/main" val="145981287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39642" y="194770"/>
            <a:ext cx="1415772"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ч. 2 ст. 93</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4" name="Прямоугольник 3"/>
          <p:cNvSpPr/>
          <p:nvPr/>
        </p:nvSpPr>
        <p:spPr>
          <a:xfrm>
            <a:off x="606829" y="1579244"/>
            <a:ext cx="11238807" cy="5139869"/>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Century"/>
                <a:ea typeface="+mn-ea"/>
                <a:cs typeface="+mn-cs"/>
              </a:rPr>
              <a:t>При осуществлении закупки у единственного поставщика (подрядчика, исполнителя) в случаях, предусмотренных пунктами: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6) </a:t>
            </a:r>
            <a:r>
              <a:rPr kumimoji="0" lang="ru-RU" sz="1600" b="0" i="0" u="none" strike="noStrike" kern="1200" cap="none" spc="0" normalizeH="0" baseline="0" noProof="0" dirty="0">
                <a:ln>
                  <a:noFill/>
                </a:ln>
                <a:solidFill>
                  <a:prstClr val="black"/>
                </a:solidFill>
                <a:effectLst/>
                <a:uLnTx/>
                <a:uFillTx/>
                <a:latin typeface="Century"/>
                <a:ea typeface="+mn-ea"/>
                <a:cs typeface="+mn-cs"/>
              </a:rPr>
              <a:t>закупка работы или услуги, выполнение или оказание которых может осуществляться только ОИВ в соответствии с его полномочиями либо подведомственными ему ГУ, ГУП с  соответствующими полномочиями; </a:t>
            </a:r>
            <a:endParaRPr kumimoji="0" lang="ru-RU" sz="1600" b="0" i="0" u="none" strike="noStrike" kern="1200" cap="none" spc="0" normalizeH="0" baseline="0" noProof="0" dirty="0">
              <a:ln>
                <a:noFill/>
              </a:ln>
              <a:solidFill>
                <a:srgbClr val="C00000"/>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Century"/>
                <a:ea typeface="+mn-ea"/>
                <a:cs typeface="+mn-cs"/>
              </a:rPr>
              <a:t>9) закупки определенных ТРУ вследствие аварии, иных ЧС природного или техногенного характера, непреодолимой силы, в случае возникновения необходимости в оказании экстренной медицинской помощи, в том числе при заключении ФОИВ контракта с иностранной организацией на лечение гражданина РФ за пределами территории РФ;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34) </a:t>
            </a:r>
            <a:r>
              <a:rPr kumimoji="0" lang="ru-RU" sz="1600" b="0" i="0" u="none" strike="noStrike" kern="1200" cap="none" spc="0" normalizeH="0" baseline="0" noProof="0" dirty="0">
                <a:ln>
                  <a:noFill/>
                </a:ln>
                <a:solidFill>
                  <a:prstClr val="black"/>
                </a:solidFill>
                <a:effectLst/>
                <a:uLnTx/>
                <a:uFillTx/>
                <a:latin typeface="Century"/>
                <a:ea typeface="+mn-ea"/>
                <a:cs typeface="+mn-cs"/>
              </a:rPr>
              <a:t>заключение ФОИВ контракта с иностранной организацией на лечение гражданина РФ за пределами территории РФ.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50) </a:t>
            </a:r>
            <a:r>
              <a:rPr kumimoji="0" lang="ru-RU" sz="1600" b="0" i="0" u="none" strike="noStrike" kern="1200" cap="none" spc="0" normalizeH="0" baseline="0" noProof="0" dirty="0">
                <a:ln>
                  <a:noFill/>
                </a:ln>
                <a:solidFill>
                  <a:prstClr val="black"/>
                </a:solidFill>
                <a:effectLst/>
                <a:uLnTx/>
                <a:uFillTx/>
                <a:latin typeface="Century"/>
                <a:ea typeface="+mn-ea"/>
                <a:cs typeface="+mn-cs"/>
              </a:rPr>
              <a:t>осуществление закупки транспортных услуг и связанных с их обеспечением дополнительных услуг в случае необходимости выполнения воинских перевозок (железнодорожных, морских, речных, воздушных и автомобильных) при возникновении угрозы военной безопасности РФ и (или) для обеспечения участия Вооруженных Сил РФ, других войск в операциях по поддержанию или восстановлению международного мира и безопасности за пределами РФ </a:t>
            </a:r>
            <a:br>
              <a:rPr kumimoji="0" lang="ru-RU" sz="1600" b="0" i="0" u="none" strike="noStrike" kern="1200" cap="none" spc="0" normalizeH="0" baseline="0" noProof="0" dirty="0">
                <a:ln>
                  <a:noFill/>
                </a:ln>
                <a:solidFill>
                  <a:prstClr val="black"/>
                </a:solidFill>
                <a:effectLst/>
                <a:uLnTx/>
                <a:uFillTx/>
                <a:latin typeface="Century"/>
                <a:ea typeface="+mn-ea"/>
                <a:cs typeface="+mn-cs"/>
              </a:rPr>
            </a:br>
            <a:r>
              <a:rPr kumimoji="0" lang="ru-RU" sz="1600" b="0" i="0" u="none" strike="noStrike" kern="1200" cap="none" spc="0" normalizeH="0" baseline="0" noProof="0" dirty="0">
                <a:ln>
                  <a:noFill/>
                </a:ln>
                <a:solidFill>
                  <a:prstClr val="black"/>
                </a:solidFill>
                <a:effectLst/>
                <a:uLnTx/>
                <a:uFillTx/>
                <a:latin typeface="Century"/>
                <a:ea typeface="+mn-ea"/>
                <a:cs typeface="+mn-cs"/>
              </a:rPr>
              <a:t>заказчик </a:t>
            </a:r>
            <a:r>
              <a:rPr kumimoji="0" lang="ru-RU" sz="1600" b="0" i="0" u="none" strike="noStrike" kern="1200" cap="none" spc="0" normalizeH="0" baseline="0" noProof="0" dirty="0">
                <a:ln>
                  <a:noFill/>
                </a:ln>
                <a:solidFill>
                  <a:srgbClr val="FF0000"/>
                </a:solidFill>
                <a:effectLst/>
                <a:uLnTx/>
                <a:uFillTx/>
                <a:latin typeface="Century"/>
                <a:ea typeface="+mn-ea"/>
                <a:cs typeface="+mn-cs"/>
              </a:rPr>
              <a:t>обязан</a:t>
            </a:r>
            <a:r>
              <a:rPr kumimoji="0" lang="ru-RU" sz="1600" b="0" i="0" u="none" strike="noStrike" kern="1200" cap="none" spc="0" normalizeH="0" baseline="0" noProof="0" dirty="0">
                <a:ln>
                  <a:noFill/>
                </a:ln>
                <a:solidFill>
                  <a:prstClr val="black"/>
                </a:solidFill>
                <a:effectLst/>
                <a:uLnTx/>
                <a:uFillTx/>
                <a:latin typeface="Century"/>
                <a:ea typeface="+mn-ea"/>
                <a:cs typeface="+mn-cs"/>
              </a:rPr>
              <a:t> уведомить в срок </a:t>
            </a:r>
            <a:r>
              <a:rPr kumimoji="0" lang="ru-RU" sz="1600" b="0" i="0" u="none" strike="noStrike" kern="1200" cap="none" spc="0" normalizeH="0" baseline="0" noProof="0" dirty="0">
                <a:ln>
                  <a:noFill/>
                </a:ln>
                <a:solidFill>
                  <a:srgbClr val="C00000"/>
                </a:solidFill>
                <a:effectLst/>
                <a:uLnTx/>
                <a:uFillTx/>
                <a:latin typeface="Century"/>
                <a:ea typeface="+mn-ea"/>
                <a:cs typeface="+mn-cs"/>
              </a:rPr>
              <a:t>не позднее 1 рабочего дня</a:t>
            </a:r>
            <a:r>
              <a:rPr kumimoji="0" lang="ru-RU" sz="1600" b="0" i="0" u="none" strike="noStrike" kern="1200" cap="none" spc="0" normalizeH="0" baseline="0" noProof="0" dirty="0">
                <a:ln>
                  <a:noFill/>
                </a:ln>
                <a:solidFill>
                  <a:prstClr val="black"/>
                </a:solidFill>
                <a:effectLst/>
                <a:uLnTx/>
                <a:uFillTx/>
                <a:latin typeface="Century"/>
                <a:ea typeface="+mn-ea"/>
                <a:cs typeface="+mn-cs"/>
              </a:rPr>
              <a:t> с даты заключения контракта контрольный орган в сфере закупок о такой закупке.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К этому уведомлению прилагается копия заключенного в соответствии с настоящим пунктом контракта с обоснованием его заключения</a:t>
            </a:r>
            <a:r>
              <a:rPr kumimoji="0" lang="ru-RU" sz="1600" b="0" i="0" u="none" strike="noStrike" kern="1200" cap="none" spc="0" normalizeH="0" baseline="0" noProof="0" dirty="0">
                <a:ln>
                  <a:noFill/>
                </a:ln>
                <a:solidFill>
                  <a:prstClr val="black"/>
                </a:solidFill>
                <a:effectLst/>
                <a:uLnTx/>
                <a:uFillTx/>
                <a:latin typeface="Century"/>
                <a:ea typeface="+mn-ea"/>
                <a:cs typeface="+mn-cs"/>
              </a:rPr>
              <a:t>. (копия акта обследования аварии или копия документа, составленного заказчиком и подтверждающего обстоятельство, на основании которого заключен контракт)</a:t>
            </a:r>
          </a:p>
        </p:txBody>
      </p:sp>
      <p:sp>
        <p:nvSpPr>
          <p:cNvPr id="3" name="Скругленный прямоугольник 2"/>
          <p:cNvSpPr/>
          <p:nvPr/>
        </p:nvSpPr>
        <p:spPr>
          <a:xfrm>
            <a:off x="3249756" y="291490"/>
            <a:ext cx="8595879" cy="10551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Century"/>
                <a:ea typeface="+mn-ea"/>
                <a:cs typeface="+mn-cs"/>
              </a:rPr>
              <a:t>Уведомление  органа, уполномоченного на осуществление контроля в сфере закупок</a:t>
            </a:r>
          </a:p>
        </p:txBody>
      </p:sp>
      <p:sp>
        <p:nvSpPr>
          <p:cNvPr id="5" name="Заголовок 4"/>
          <p:cNvSpPr>
            <a:spLocks noGrp="1"/>
          </p:cNvSpPr>
          <p:nvPr>
            <p:ph type="title"/>
          </p:nvPr>
        </p:nvSpPr>
        <p:spPr/>
        <p:txBody>
          <a:bodyPr/>
          <a:lstStyle/>
          <a:p>
            <a:endParaRPr lang="ru-RU"/>
          </a:p>
        </p:txBody>
      </p:sp>
      <p:sp>
        <p:nvSpPr>
          <p:cNvPr id="6" name="Объект 5"/>
          <p:cNvSpPr>
            <a:spLocks noGrp="1"/>
          </p:cNvSpPr>
          <p:nvPr>
            <p:ph idx="1"/>
          </p:nvPr>
        </p:nvSpPr>
        <p:spPr/>
        <p:txBody>
          <a:bodyPr/>
          <a:lstStyle/>
          <a:p>
            <a:endParaRPr lang="ru-RU"/>
          </a:p>
        </p:txBody>
      </p:sp>
    </p:spTree>
    <p:extLst>
      <p:ext uri="{BB962C8B-B14F-4D97-AF65-F5344CB8AC3E}">
        <p14:creationId xmlns:p14="http://schemas.microsoft.com/office/powerpoint/2010/main" val="156603086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229600" cy="663352"/>
          </a:xfrm>
        </p:spPr>
        <p:txBody>
          <a:bodyPr>
            <a:normAutofit/>
          </a:bodyPr>
          <a:lstStyle/>
          <a:p>
            <a:r>
              <a:rPr lang="ru-RU" sz="3200" dirty="0"/>
              <a:t>Заказчик обязан         </a:t>
            </a:r>
            <a:r>
              <a:rPr lang="ru-RU" sz="3200" dirty="0">
                <a:solidFill>
                  <a:srgbClr val="FF0000"/>
                </a:solidFill>
              </a:rPr>
              <a:t>с 31 июля 2019 г.</a:t>
            </a:r>
          </a:p>
        </p:txBody>
      </p:sp>
      <p:sp>
        <p:nvSpPr>
          <p:cNvPr id="4" name="TextBox 3"/>
          <p:cNvSpPr txBox="1"/>
          <p:nvPr/>
        </p:nvSpPr>
        <p:spPr>
          <a:xfrm>
            <a:off x="1701253" y="188640"/>
            <a:ext cx="20184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Часть 4 ст. 93</a:t>
            </a:r>
          </a:p>
        </p:txBody>
      </p:sp>
      <p:pic>
        <p:nvPicPr>
          <p:cNvPr id="1026" name="Picture 2" descr="Картинки по запросу обоснование нмцк по 44 фз, картинки"/>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63839" y="4806571"/>
            <a:ext cx="349849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отчет- обоснование закупки у ед. поставщика по 44 фз, карти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253" y="1395108"/>
            <a:ext cx="3192289" cy="226481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212079" y="1261172"/>
            <a:ext cx="6001789" cy="276617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ct val="20000"/>
              </a:spcBef>
              <a:spcAft>
                <a:spcPts val="0"/>
              </a:spcAft>
              <a:buClr>
                <a:srgbClr val="4F81BD"/>
              </a:buClr>
              <a:buSzPct val="85000"/>
              <a:buFont typeface="Wingdings" panose="05000000000000000000" pitchFamily="2" charset="2"/>
              <a:buChar char="§"/>
              <a:tabLst/>
              <a:defRPr/>
            </a:pPr>
            <a:r>
              <a:rPr kumimoji="0" lang="ru-R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определить и обосновать цену контракта в порядке, установленном настоящим Федеральным </a:t>
            </a:r>
            <a:r>
              <a:rPr kumimoji="0" lang="ru-RU"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законом</a:t>
            </a:r>
          </a:p>
          <a:p>
            <a:pPr marL="457200" marR="0" lvl="0" indent="-457200" algn="l" defTabSz="914400" rtl="0" eaLnBrk="1" fontAlgn="auto" latinLnBrk="0" hangingPunct="1">
              <a:lnSpc>
                <a:spcPct val="100000"/>
              </a:lnSpc>
              <a:spcBef>
                <a:spcPct val="20000"/>
              </a:spcBef>
              <a:spcAft>
                <a:spcPts val="0"/>
              </a:spcAft>
              <a:buClr>
                <a:srgbClr val="4F81BD"/>
              </a:buClr>
              <a:buSzPct val="85000"/>
              <a:buFont typeface="Wingdings" panose="05000000000000000000" pitchFamily="2" charset="2"/>
              <a:buChar char="§"/>
              <a:tabLst/>
              <a:defRPr/>
            </a:pPr>
            <a:r>
              <a:rPr kumimoji="0" lang="ru-R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Контракт должен содержать обоснование </a:t>
            </a:r>
            <a:r>
              <a:rPr kumimoji="0" lang="ru-RU"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цены </a:t>
            </a:r>
            <a:r>
              <a:rPr kumimoji="0" lang="ru-RU"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контракта</a:t>
            </a:r>
            <a:endParaRPr kumimoji="0" lang="ru-RU" sz="2800" b="0" i="0" u="none" strike="noStrike" kern="1200" cap="none" spc="0" normalizeH="0" baseline="0" noProof="0" dirty="0">
              <a:ln>
                <a:noFill/>
              </a:ln>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Прямоугольник 5"/>
          <p:cNvSpPr/>
          <p:nvPr/>
        </p:nvSpPr>
        <p:spPr>
          <a:xfrm>
            <a:off x="1886961" y="5251721"/>
            <a:ext cx="2820871" cy="7019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20000"/>
              </a:spcBef>
              <a:spcAft>
                <a:spcPts val="0"/>
              </a:spcAft>
              <a:buClr>
                <a:srgbClr val="4F81BD"/>
              </a:buClr>
              <a:buSzPct val="85000"/>
              <a:buFontTx/>
              <a:buNone/>
              <a:tabLst/>
              <a:defRPr/>
            </a:pPr>
            <a:r>
              <a:rPr kumimoji="0" lang="ru-RU"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ВАЖНО! ОТЧЕТ!</a:t>
            </a:r>
            <a:endParaRPr kumimoji="0" lang="ru-RU"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Прямоугольник 6"/>
          <p:cNvSpPr/>
          <p:nvPr/>
        </p:nvSpPr>
        <p:spPr>
          <a:xfrm>
            <a:off x="1689409" y="4167791"/>
            <a:ext cx="8813181" cy="5760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
                <a:srgbClr val="4F81BD"/>
              </a:buClr>
              <a:buSzPct val="85000"/>
              <a:buFontTx/>
              <a:buNone/>
              <a:tabLst/>
              <a:defRPr/>
            </a:pPr>
            <a:r>
              <a:rPr kumimoji="0" lang="ru-RU"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п.п.3,6,</a:t>
            </a:r>
            <a:r>
              <a:rPr kumimoji="0" lang="ru-RU" sz="6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9</a:t>
            </a:r>
            <a:r>
              <a:rPr kumimoji="0" lang="ru-RU"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,11,12,18,22,23,30-32,34,35,37 – 41, 46, 49.</a:t>
            </a:r>
          </a:p>
        </p:txBody>
      </p:sp>
      <p:sp>
        <p:nvSpPr>
          <p:cNvPr id="9" name="Прямоугольник 8"/>
          <p:cNvSpPr/>
          <p:nvPr/>
        </p:nvSpPr>
        <p:spPr>
          <a:xfrm>
            <a:off x="5375920" y="181382"/>
            <a:ext cx="5148064"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№71-ФЗ от 1.05.2019</a:t>
            </a:r>
          </a:p>
        </p:txBody>
      </p:sp>
      <p:cxnSp>
        <p:nvCxnSpPr>
          <p:cNvPr id="8" name="Прямая соединительная линия 7"/>
          <p:cNvCxnSpPr/>
          <p:nvPr/>
        </p:nvCxnSpPr>
        <p:spPr>
          <a:xfrm>
            <a:off x="3491345" y="5162204"/>
            <a:ext cx="889462" cy="9725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3491345" y="5162205"/>
            <a:ext cx="964277" cy="972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66771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127" y="365760"/>
            <a:ext cx="9739484" cy="787537"/>
          </a:xfrm>
        </p:spPr>
        <p:txBody>
          <a:bodyPr>
            <a:normAutofit/>
          </a:bodyPr>
          <a:lstStyle/>
          <a:p>
            <a:r>
              <a:rPr lang="ru-RU" b="1" dirty="0" smtClean="0"/>
              <a:t>Техническое обследование</a:t>
            </a:r>
            <a:endParaRPr lang="ru-RU" b="1" dirty="0"/>
          </a:p>
        </p:txBody>
      </p:sp>
      <p:sp>
        <p:nvSpPr>
          <p:cNvPr id="4" name="Прямоугольник 3"/>
          <p:cNvSpPr/>
          <p:nvPr/>
        </p:nvSpPr>
        <p:spPr>
          <a:xfrm>
            <a:off x="845127" y="1325581"/>
            <a:ext cx="10274321" cy="1167384"/>
          </a:xfrm>
          <a:prstGeom prst="rect">
            <a:avLst/>
          </a:prstGeom>
        </p:spPr>
        <p:txBody>
          <a:bodyPr lIns="0" tIns="0" rIns="0" bIns="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200" b="0" i="0" u="none" strike="noStrike" kern="1200" cap="none" spc="0" normalizeH="0" baseline="0" noProof="0" dirty="0">
              <a:ln>
                <a:noFill/>
              </a:ln>
              <a:solidFill>
                <a:prstClr val="black"/>
              </a:solidFill>
              <a:effectLst/>
              <a:uLnTx/>
              <a:uFillTx/>
              <a:latin typeface="Century"/>
              <a:ea typeface="+mn-ea"/>
              <a:cs typeface="+mn-cs"/>
            </a:endParaRPr>
          </a:p>
        </p:txBody>
      </p:sp>
      <p:pic>
        <p:nvPicPr>
          <p:cNvPr id="3" name="Рисунок 2"/>
          <p:cNvPicPr>
            <a:picLocks noChangeAspect="1"/>
          </p:cNvPicPr>
          <p:nvPr/>
        </p:nvPicPr>
        <p:blipFill>
          <a:blip r:embed="rId2"/>
          <a:stretch>
            <a:fillRect/>
          </a:stretch>
        </p:blipFill>
        <p:spPr>
          <a:xfrm>
            <a:off x="211090" y="1055717"/>
            <a:ext cx="8355026" cy="2484110"/>
          </a:xfrm>
          <a:prstGeom prst="rect">
            <a:avLst/>
          </a:prstGeom>
        </p:spPr>
      </p:pic>
      <p:pic>
        <p:nvPicPr>
          <p:cNvPr id="6" name="Рисунок 5"/>
          <p:cNvPicPr>
            <a:picLocks noChangeAspect="1"/>
          </p:cNvPicPr>
          <p:nvPr/>
        </p:nvPicPr>
        <p:blipFill>
          <a:blip r:embed="rId3"/>
          <a:stretch>
            <a:fillRect/>
          </a:stretch>
        </p:blipFill>
        <p:spPr>
          <a:xfrm>
            <a:off x="1971310" y="1984087"/>
            <a:ext cx="9782175" cy="1800225"/>
          </a:xfrm>
          <a:prstGeom prst="rect">
            <a:avLst/>
          </a:prstGeom>
        </p:spPr>
      </p:pic>
      <p:pic>
        <p:nvPicPr>
          <p:cNvPr id="7" name="Рисунок 6"/>
          <p:cNvPicPr>
            <a:picLocks noChangeAspect="1"/>
          </p:cNvPicPr>
          <p:nvPr/>
        </p:nvPicPr>
        <p:blipFill>
          <a:blip r:embed="rId4"/>
          <a:stretch>
            <a:fillRect/>
          </a:stretch>
        </p:blipFill>
        <p:spPr>
          <a:xfrm>
            <a:off x="485410" y="3513290"/>
            <a:ext cx="8408223" cy="1774212"/>
          </a:xfrm>
          <a:prstGeom prst="rect">
            <a:avLst/>
          </a:prstGeom>
        </p:spPr>
      </p:pic>
      <p:pic>
        <p:nvPicPr>
          <p:cNvPr id="9" name="Рисунок 8"/>
          <p:cNvPicPr>
            <a:picLocks noChangeAspect="1"/>
          </p:cNvPicPr>
          <p:nvPr/>
        </p:nvPicPr>
        <p:blipFill>
          <a:blip r:embed="rId5"/>
          <a:stretch>
            <a:fillRect/>
          </a:stretch>
        </p:blipFill>
        <p:spPr>
          <a:xfrm>
            <a:off x="4880573" y="4852958"/>
            <a:ext cx="6238875" cy="1352550"/>
          </a:xfrm>
          <a:prstGeom prst="rect">
            <a:avLst/>
          </a:prstGeom>
        </p:spPr>
      </p:pic>
    </p:spTree>
    <p:extLst>
      <p:ext uri="{BB962C8B-B14F-4D97-AF65-F5344CB8AC3E}">
        <p14:creationId xmlns:p14="http://schemas.microsoft.com/office/powerpoint/2010/main" val="4269086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127" y="365760"/>
            <a:ext cx="9739484" cy="787537"/>
          </a:xfrm>
        </p:spPr>
        <p:txBody>
          <a:bodyPr>
            <a:normAutofit/>
          </a:bodyPr>
          <a:lstStyle/>
          <a:p>
            <a:r>
              <a:rPr lang="ru-RU" b="1" dirty="0" smtClean="0"/>
              <a:t>Обмеры, обследования</a:t>
            </a:r>
            <a:endParaRPr lang="ru-RU" b="1" dirty="0"/>
          </a:p>
        </p:txBody>
      </p:sp>
      <p:sp>
        <p:nvSpPr>
          <p:cNvPr id="4" name="Прямоугольник 3"/>
          <p:cNvSpPr/>
          <p:nvPr/>
        </p:nvSpPr>
        <p:spPr>
          <a:xfrm>
            <a:off x="845127" y="1325581"/>
            <a:ext cx="10274321" cy="1167384"/>
          </a:xfrm>
          <a:prstGeom prst="rect">
            <a:avLst/>
          </a:prstGeom>
        </p:spPr>
        <p:txBody>
          <a:bodyPr lIns="0" tIns="0" rIns="0" bIns="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200" b="0" i="0" u="none" strike="noStrike" kern="1200" cap="none" spc="0" normalizeH="0" baseline="0" noProof="0" dirty="0">
              <a:ln>
                <a:noFill/>
              </a:ln>
              <a:solidFill>
                <a:prstClr val="black"/>
              </a:solidFill>
              <a:effectLst/>
              <a:uLnTx/>
              <a:uFillTx/>
              <a:latin typeface="Century"/>
              <a:ea typeface="+mn-ea"/>
              <a:cs typeface="+mn-cs"/>
            </a:endParaRPr>
          </a:p>
        </p:txBody>
      </p:sp>
      <p:pic>
        <p:nvPicPr>
          <p:cNvPr id="5" name="Рисунок 4"/>
          <p:cNvPicPr>
            <a:picLocks noChangeAspect="1"/>
          </p:cNvPicPr>
          <p:nvPr/>
        </p:nvPicPr>
        <p:blipFill>
          <a:blip r:embed="rId2"/>
          <a:stretch>
            <a:fillRect/>
          </a:stretch>
        </p:blipFill>
        <p:spPr>
          <a:xfrm>
            <a:off x="236999" y="1250766"/>
            <a:ext cx="7734907" cy="1887949"/>
          </a:xfrm>
          <a:prstGeom prst="rect">
            <a:avLst/>
          </a:prstGeom>
        </p:spPr>
      </p:pic>
      <p:pic>
        <p:nvPicPr>
          <p:cNvPr id="8" name="Рисунок 7"/>
          <p:cNvPicPr>
            <a:picLocks noChangeAspect="1"/>
          </p:cNvPicPr>
          <p:nvPr/>
        </p:nvPicPr>
        <p:blipFill>
          <a:blip r:embed="rId3"/>
          <a:stretch>
            <a:fillRect/>
          </a:stretch>
        </p:blipFill>
        <p:spPr>
          <a:xfrm>
            <a:off x="3962961" y="1903552"/>
            <a:ext cx="7467038" cy="1578398"/>
          </a:xfrm>
          <a:prstGeom prst="rect">
            <a:avLst/>
          </a:prstGeom>
        </p:spPr>
      </p:pic>
      <p:pic>
        <p:nvPicPr>
          <p:cNvPr id="10" name="Рисунок 9"/>
          <p:cNvPicPr>
            <a:picLocks noChangeAspect="1"/>
          </p:cNvPicPr>
          <p:nvPr/>
        </p:nvPicPr>
        <p:blipFill>
          <a:blip r:embed="rId4"/>
          <a:stretch>
            <a:fillRect/>
          </a:stretch>
        </p:blipFill>
        <p:spPr>
          <a:xfrm>
            <a:off x="1458926" y="3236184"/>
            <a:ext cx="5540390" cy="3240392"/>
          </a:xfrm>
          <a:prstGeom prst="rect">
            <a:avLst/>
          </a:prstGeom>
          <a:ln>
            <a:solidFill>
              <a:schemeClr val="tx1"/>
            </a:solidFill>
          </a:ln>
        </p:spPr>
      </p:pic>
    </p:spTree>
    <p:extLst>
      <p:ext uri="{BB962C8B-B14F-4D97-AF65-F5344CB8AC3E}">
        <p14:creationId xmlns:p14="http://schemas.microsoft.com/office/powerpoint/2010/main" val="2117489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127" y="365760"/>
            <a:ext cx="9739484" cy="787537"/>
          </a:xfrm>
        </p:spPr>
        <p:txBody>
          <a:bodyPr>
            <a:normAutofit/>
          </a:bodyPr>
          <a:lstStyle/>
          <a:p>
            <a:r>
              <a:rPr lang="ru-RU" b="1" dirty="0" smtClean="0"/>
              <a:t>Аварийно-восстановительные работы</a:t>
            </a:r>
            <a:endParaRPr lang="ru-RU" b="1" dirty="0"/>
          </a:p>
        </p:txBody>
      </p:sp>
      <p:sp>
        <p:nvSpPr>
          <p:cNvPr id="4" name="Прямоугольник 3"/>
          <p:cNvSpPr/>
          <p:nvPr/>
        </p:nvSpPr>
        <p:spPr>
          <a:xfrm>
            <a:off x="845127" y="1325581"/>
            <a:ext cx="10274321" cy="1525684"/>
          </a:xfrm>
          <a:prstGeom prst="rect">
            <a:avLst/>
          </a:prstGeom>
          <a:ln>
            <a:solidFill>
              <a:schemeClr val="tx1"/>
            </a:solidFill>
          </a:ln>
        </p:spPr>
        <p:txBody>
          <a:bodyPr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МУНИЦИПАЛЬНЫЙ КОНТРАКТ №20/ЧС</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на  аварийно-восстановительные работы водозаборных сооружений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Century"/>
                <a:ea typeface="+mn-ea"/>
                <a:cs typeface="+mn-cs"/>
              </a:rPr>
              <a:t>Нижнеудинского</a:t>
            </a:r>
            <a:r>
              <a:rPr kumimoji="0" lang="ru-RU" sz="1800" b="0" i="0" u="none" strike="noStrike" kern="1200" cap="none" spc="0" normalizeH="0" baseline="0" noProof="0" dirty="0">
                <a:ln>
                  <a:noFill/>
                </a:ln>
                <a:solidFill>
                  <a:prstClr val="black"/>
                </a:solidFill>
                <a:effectLst/>
                <a:uLnTx/>
                <a:uFillTx/>
                <a:latin typeface="Century"/>
                <a:ea typeface="+mn-ea"/>
                <a:cs typeface="+mn-cs"/>
              </a:rPr>
              <a:t> муниципального образования (ограждение, инженерные сети, вертикальная планировка, замена оборудования</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от «07» августа 2019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г.</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3" name="Прямоугольник 2"/>
          <p:cNvSpPr/>
          <p:nvPr/>
        </p:nvSpPr>
        <p:spPr>
          <a:xfrm>
            <a:off x="2690552" y="4115191"/>
            <a:ext cx="6428509" cy="2215991"/>
          </a:xfrm>
          <a:prstGeom prst="rect">
            <a:avLst/>
          </a:prstGeom>
          <a:ln>
            <a:solidFill>
              <a:schemeClr val="tx1"/>
            </a:solidFill>
          </a:ln>
        </p:spPr>
        <p:txBody>
          <a:bodyPr wrap="square">
            <a:spAutoFit/>
          </a:bodyPr>
          <a:lstStyle/>
          <a:p>
            <a:pPr marL="0" marR="0" lvl="0" indent="342900" algn="just"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Неотъемлемыми частями Контракта являются:</a:t>
            </a:r>
            <a:endParaRPr kumimoji="0" lang="ru-RU"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342900" algn="just"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hlinkClick r:id="rId2" action="ppaction://hlinkfile"/>
              </a:rPr>
              <a:t>Приложение 1</a:t>
            </a: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«Техническое задание»</a:t>
            </a:r>
            <a:endParaRPr kumimoji="0" lang="ru-RU"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342900" algn="just"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hlinkClick r:id="rId3" action="ppaction://hlinkfile"/>
              </a:rPr>
              <a:t>Приложение 2</a:t>
            </a: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«График выполнения работ»</a:t>
            </a:r>
            <a:endParaRPr kumimoji="0" lang="ru-RU"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342900" algn="just"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Приложение 3 – «Сводный сметный расчет»</a:t>
            </a:r>
            <a:endParaRPr kumimoji="0" lang="ru-RU"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342900" algn="just"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ru-RU"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Приложение 4 - «Локальные ресурсные сметные расчеты</a:t>
            </a:r>
            <a:r>
              <a:rPr kumimoji="0" lang="ru-RU"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ru-RU"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
        <p:nvSpPr>
          <p:cNvPr id="6" name="Прямоугольник 5"/>
          <p:cNvSpPr/>
          <p:nvPr/>
        </p:nvSpPr>
        <p:spPr>
          <a:xfrm>
            <a:off x="845126" y="3118513"/>
            <a:ext cx="10274321" cy="729430"/>
          </a:xfrm>
          <a:prstGeom prst="rect">
            <a:avLst/>
          </a:prstGeom>
          <a:ln>
            <a:solidFill>
              <a:schemeClr val="tx1"/>
            </a:solidFill>
          </a:ln>
        </p:spPr>
        <p:txBody>
          <a:bodyPr wrap="square">
            <a:spAutoFit/>
          </a:bodyPr>
          <a:lstStyle/>
          <a:p>
            <a:pPr marL="0" marR="0" lvl="0" indent="34290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6.3. Гарантийный срок на выполняемые Работы составляет 3 года с даты подписания Сторонами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hlinkClick r:id="rId3" action="ppaction://hlinkfile"/>
              </a:rPr>
              <a:t>акта</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сдачи-приемки Работ </a:t>
            </a:r>
            <a:endParaRPr kumimoji="0" lang="ru-RU"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85318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30" y="83948"/>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75094" y="179397"/>
            <a:ext cx="9045875" cy="1077314"/>
          </a:xfrm>
        </p:spPr>
        <p:txBody>
          <a:bodyPr>
            <a:noAutofit/>
          </a:bodyPr>
          <a:lstStyle/>
          <a:p>
            <a:pPr algn="l"/>
            <a:r>
              <a:rPr lang="ru-RU" sz="3000" dirty="0">
                <a:solidFill>
                  <a:srgbClr val="154676"/>
                </a:solidFill>
                <a:latin typeface="Century" panose="02040604050505020304" pitchFamily="18" charset="0"/>
                <a:ea typeface="Yu Gothic UI Semibold" panose="020B0700000000000000" pitchFamily="34" charset="-128"/>
              </a:rPr>
              <a:t>ПОСЛЕДНИЕ ИЗМЕНЕНИЯ В 44-ФЗ</a:t>
            </a:r>
            <a:br>
              <a:rPr lang="ru-RU" sz="3000" dirty="0">
                <a:solidFill>
                  <a:srgbClr val="154676"/>
                </a:solidFill>
                <a:latin typeface="Century" panose="02040604050505020304" pitchFamily="18" charset="0"/>
                <a:ea typeface="Yu Gothic UI Semibold" panose="020B0700000000000000" pitchFamily="34" charset="-128"/>
              </a:rPr>
            </a:br>
            <a:r>
              <a:rPr lang="ru-RU" sz="3000" dirty="0">
                <a:solidFill>
                  <a:srgbClr val="154676"/>
                </a:solidFill>
                <a:latin typeface="Century" panose="02040604050505020304" pitchFamily="18" charset="0"/>
                <a:ea typeface="Yu Gothic UI Semibold" panose="020B0700000000000000" pitchFamily="34" charset="-128"/>
              </a:rPr>
              <a:t>В ЧАСТИ СТРОИТЕЛЬНЫХ ЗАКУПОК</a:t>
            </a:r>
          </a:p>
        </p:txBody>
      </p:sp>
      <p:sp>
        <p:nvSpPr>
          <p:cNvPr id="10" name="Прямоугольник 9"/>
          <p:cNvSpPr/>
          <p:nvPr/>
        </p:nvSpPr>
        <p:spPr>
          <a:xfrm>
            <a:off x="575094" y="1636761"/>
            <a:ext cx="10422644"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 1 июля 2019 можно закупать работы «без объема</a:t>
            </a:r>
            <a:r>
              <a:rPr kumimoji="0" lang="ru-RU" sz="2400" b="1" i="0" u="sng"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1" i="0" u="sng"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юридически - это рамочные договоры (ст. 429.1 ГК РФ)</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RU" sz="24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надо </a:t>
            </a: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обосновать </a:t>
            </a:r>
            <a:r>
              <a:rPr kumimoji="0" lang="ru-RU" sz="2400" b="0" i="0" u="none" strike="noStrike" kern="1200" cap="none" spc="0" normalizeH="0" baseline="0" noProof="0" dirty="0" err="1">
                <a:ln>
                  <a:noFill/>
                </a:ln>
                <a:solidFill>
                  <a:srgbClr val="154676"/>
                </a:solidFill>
                <a:effectLst/>
                <a:uLnTx/>
                <a:uFillTx/>
                <a:latin typeface="Arial" panose="020B0604020202020204" pitchFamily="34" charset="0"/>
                <a:ea typeface="+mn-ea"/>
                <a:cs typeface="Arial" panose="020B0604020202020204" pitchFamily="34" charset="0"/>
              </a:rPr>
              <a:t>ед</a:t>
            </a: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/расценки, но предельный объем (максимальную цену) по договору обосновывать не надо (бюджет)</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RU" sz="24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максимальная </a:t>
            </a: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цена договора остается неизменной (НМЦ = цена итогового контракта)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RU" sz="24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торгуется </a:t>
            </a: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сумма </a:t>
            </a:r>
            <a:r>
              <a:rPr kumimoji="0" lang="ru-RU" sz="2400" b="0" i="0" u="none" strike="noStrike" kern="1200" cap="none" spc="0" normalizeH="0" baseline="0" noProof="0" dirty="0" err="1">
                <a:ln>
                  <a:noFill/>
                </a:ln>
                <a:solidFill>
                  <a:srgbClr val="154676"/>
                </a:solidFill>
                <a:effectLst/>
                <a:uLnTx/>
                <a:uFillTx/>
                <a:latin typeface="Arial" panose="020B0604020202020204" pitchFamily="34" charset="0"/>
                <a:ea typeface="+mn-ea"/>
                <a:cs typeface="Arial" panose="020B0604020202020204" pitchFamily="34" charset="0"/>
              </a:rPr>
              <a:t>ед</a:t>
            </a: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/расценок. Все они снижаются на единый коэффициент снижения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a:t>
            </a:r>
            <a:r>
              <a:rPr kumimoji="0" lang="ru-RU" sz="24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полезно</a:t>
            </a: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например, для мелких непредсказуемых </a:t>
            </a:r>
            <a:r>
              <a:rPr kumimoji="0" lang="ru-RU" sz="24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работ, ЧС.</a:t>
            </a:r>
            <a:endPar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1"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Tree>
    <p:extLst>
      <p:ext uri="{BB962C8B-B14F-4D97-AF65-F5344CB8AC3E}">
        <p14:creationId xmlns:p14="http://schemas.microsoft.com/office/powerpoint/2010/main" val="427097894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8130" y="608952"/>
            <a:ext cx="9327292" cy="512305"/>
          </a:xfrm>
        </p:spPr>
        <p:txBody>
          <a:bodyPr>
            <a:normAutofit/>
          </a:bodyPr>
          <a:lstStyle/>
          <a:p>
            <a:r>
              <a:rPr lang="ru-RU" sz="2800" dirty="0"/>
              <a:t>Предварительный </a:t>
            </a:r>
            <a:r>
              <a:rPr lang="ru-RU" sz="2800" dirty="0" smtClean="0"/>
              <a:t>отбор</a:t>
            </a:r>
            <a:endParaRPr lang="ru-RU" dirty="0"/>
          </a:p>
        </p:txBody>
      </p:sp>
      <p:sp>
        <p:nvSpPr>
          <p:cNvPr id="3" name="Объект 2"/>
          <p:cNvSpPr>
            <a:spLocks noGrp="1"/>
          </p:cNvSpPr>
          <p:nvPr>
            <p:ph idx="1"/>
          </p:nvPr>
        </p:nvSpPr>
        <p:spPr>
          <a:xfrm>
            <a:off x="648130" y="1303344"/>
            <a:ext cx="11106066" cy="4806509"/>
          </a:xfrm>
        </p:spPr>
        <p:txBody>
          <a:bodyPr>
            <a:normAutofit fontScale="92500" lnSpcReduction="20000"/>
          </a:bodyPr>
          <a:lstStyle/>
          <a:p>
            <a:pPr marL="457200" indent="-457200">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Проводится в целях своевременного оказания гуманитарной помощи либо ликвидации последствий чрезвычайных ситуаций природного или техногенного характера </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 результатам предварительного отбора </a:t>
            </a:r>
            <a:r>
              <a:rPr lang="ru-RU" sz="2800" b="1" dirty="0">
                <a:latin typeface="Times New Roman" panose="02020603050405020304" pitchFamily="18" charset="0"/>
                <a:cs typeface="Times New Roman" panose="02020603050405020304" pitchFamily="18" charset="0"/>
              </a:rPr>
              <a:t>составляется перечень </a:t>
            </a:r>
            <a:r>
              <a:rPr lang="ru-RU" sz="2800" dirty="0">
                <a:latin typeface="Times New Roman" panose="02020603050405020304" pitchFamily="18" charset="0"/>
                <a:cs typeface="Times New Roman" panose="02020603050405020304" pitchFamily="18" charset="0"/>
              </a:rPr>
              <a:t>поставщиков, подрядчиков, исполнителей в целях последующего осуществления закупок у них товаров, работ, услуг путем проведения запроса котировок</a:t>
            </a:r>
          </a:p>
          <a:p>
            <a:pPr marL="457200" indent="-457200">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Перечень поставщиков подлежит ежегодному обновлению путем проведения предварительного отбора. </a:t>
            </a:r>
          </a:p>
          <a:p>
            <a:pPr marL="457200" lvl="0" indent="-457200">
              <a:buClr>
                <a:srgbClr val="CCCC99"/>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Закупка производится только в отношении товаров (работ, услуг), предусмотренных Правительством РФ (Распоряжение Правительства РФ от 30.09.2013 N 1765-р (ред. от 17.12.2015)</a:t>
            </a:r>
          </a:p>
          <a:p>
            <a:pPr marL="457200" lvl="0" indent="-457200">
              <a:buClr>
                <a:srgbClr val="CCCC99"/>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В случае, если возникает потребность в товарах, работах, услугах, не предусмотренных этим перечнем, закупки данных товаров, работ, услуг осуществляются в соответствии с 44-ФЗ</a:t>
            </a:r>
          </a:p>
          <a:p>
            <a:pPr marL="457200" indent="-457200">
              <a:buFont typeface="Arial" panose="020B0604020202020204" pitchFamily="34" charset="0"/>
              <a:buChar char="•"/>
            </a:pPr>
            <a:endParaRPr lang="ru-RU" sz="2800" dirty="0">
              <a:latin typeface="Times New Roman" panose="02020603050405020304" pitchFamily="18" charset="0"/>
              <a:cs typeface="Times New Roman" panose="02020603050405020304" pitchFamily="18" charset="0"/>
            </a:endParaRPr>
          </a:p>
          <a:p>
            <a:endParaRPr lang="ru-RU" sz="8600" dirty="0"/>
          </a:p>
          <a:p>
            <a:endParaRPr lang="ru-RU" dirty="0"/>
          </a:p>
        </p:txBody>
      </p:sp>
    </p:spTree>
    <p:extLst>
      <p:ext uri="{BB962C8B-B14F-4D97-AF65-F5344CB8AC3E}">
        <p14:creationId xmlns:p14="http://schemas.microsoft.com/office/powerpoint/2010/main" val="411977590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8130" y="509200"/>
            <a:ext cx="9327292" cy="512305"/>
          </a:xfrm>
        </p:spPr>
        <p:txBody>
          <a:bodyPr>
            <a:normAutofit fontScale="90000"/>
          </a:bodyPr>
          <a:lstStyle/>
          <a:p>
            <a:r>
              <a:rPr lang="ru-RU" sz="2800" dirty="0"/>
              <a:t>Для ведения работ по ликвидации чрезвычайных ситуаций привлекаются</a:t>
            </a:r>
            <a:endParaRPr lang="ru-RU" dirty="0"/>
          </a:p>
        </p:txBody>
      </p:sp>
      <p:sp>
        <p:nvSpPr>
          <p:cNvPr id="3" name="Объект 2"/>
          <p:cNvSpPr>
            <a:spLocks noGrp="1"/>
          </p:cNvSpPr>
          <p:nvPr>
            <p:ph idx="1"/>
          </p:nvPr>
        </p:nvSpPr>
        <p:spPr>
          <a:xfrm>
            <a:off x="648130" y="1303344"/>
            <a:ext cx="11106066" cy="4806509"/>
          </a:xfrm>
        </p:spPr>
        <p:txBody>
          <a:bodyPr>
            <a:normAutofit fontScale="92500" lnSpcReduction="20000"/>
          </a:bodyPr>
          <a:lstStyle/>
          <a:p>
            <a:r>
              <a:rPr lang="ru-RU" sz="2800" b="1" dirty="0">
                <a:latin typeface="Times New Roman" panose="02020603050405020304" pitchFamily="18" charset="0"/>
                <a:cs typeface="Times New Roman" panose="02020603050405020304" pitchFamily="18" charset="0"/>
              </a:rPr>
              <a:t>соединения и части войск гражданской обороны, подразделения поисково-спасательной службы и Государственной противопожарной службы МЧС России центрального подчинения, авиация МЧС России </a:t>
            </a:r>
          </a:p>
          <a:p>
            <a:r>
              <a:rPr lang="ru-RU" sz="2800" dirty="0">
                <a:latin typeface="Times New Roman" panose="02020603050405020304" pitchFamily="18" charset="0"/>
                <a:cs typeface="Times New Roman" panose="02020603050405020304" pitchFamily="18" charset="0"/>
              </a:rPr>
              <a:t>решением Министра Российской Федерации по делам гражданской обороны, чрезвычайным ситуациям и ликвидации последствий стихийных бедствий или начальников региональных центров (ГОЧС) с немедленным докладом по команде;</a:t>
            </a:r>
          </a:p>
          <a:p>
            <a:r>
              <a:rPr lang="ru-RU" sz="2800" b="1" dirty="0">
                <a:latin typeface="Times New Roman" panose="02020603050405020304" pitchFamily="18" charset="0"/>
                <a:cs typeface="Times New Roman" panose="02020603050405020304" pitchFamily="18" charset="0"/>
              </a:rPr>
              <a:t>территориальные поисково-спасательные службы, муниципальные противопожарные подразделения</a:t>
            </a:r>
          </a:p>
          <a:p>
            <a:r>
              <a:rPr lang="ru-RU" sz="2800" dirty="0">
                <a:latin typeface="Times New Roman" panose="02020603050405020304" pitchFamily="18" charset="0"/>
                <a:cs typeface="Times New Roman" panose="02020603050405020304" pitchFamily="18" charset="0"/>
              </a:rPr>
              <a:t>решением руководителя соответствующей территориальной комиссии по чрезвычайным ситуациям;</a:t>
            </a:r>
          </a:p>
          <a:p>
            <a:r>
              <a:rPr lang="ru-RU" sz="2800" b="1" dirty="0">
                <a:latin typeface="Times New Roman" panose="02020603050405020304" pitchFamily="18" charset="0"/>
                <a:cs typeface="Times New Roman" panose="02020603050405020304" pitchFamily="18" charset="0"/>
              </a:rPr>
              <a:t>силы и средства функциональных подсистем </a:t>
            </a:r>
          </a:p>
          <a:p>
            <a:r>
              <a:rPr lang="ru-RU" sz="2800" dirty="0">
                <a:latin typeface="Times New Roman" panose="02020603050405020304" pitchFamily="18" charset="0"/>
                <a:cs typeface="Times New Roman" panose="02020603050405020304" pitchFamily="18" charset="0"/>
              </a:rPr>
              <a:t>решениями соответствующих руководителей федеральных органов исполнительной власти, их региональных органов, объектов и организаций.</a:t>
            </a:r>
          </a:p>
          <a:p>
            <a:endParaRPr lang="ru-RU" sz="2800" dirty="0">
              <a:latin typeface="Times New Roman" panose="02020603050405020304" pitchFamily="18" charset="0"/>
              <a:cs typeface="Times New Roman" panose="02020603050405020304" pitchFamily="18" charset="0"/>
            </a:endParaRPr>
          </a:p>
          <a:p>
            <a:endParaRPr lang="ru-RU" sz="2800" dirty="0"/>
          </a:p>
          <a:p>
            <a:endParaRPr lang="ru-RU" sz="8600" dirty="0"/>
          </a:p>
          <a:p>
            <a:endParaRPr lang="ru-RU" dirty="0"/>
          </a:p>
        </p:txBody>
      </p:sp>
    </p:spTree>
    <p:extLst>
      <p:ext uri="{BB962C8B-B14F-4D97-AF65-F5344CB8AC3E}">
        <p14:creationId xmlns:p14="http://schemas.microsoft.com/office/powerpoint/2010/main" val="416903898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p:txBody>
          <a:bodyPr/>
          <a:lstStyle/>
          <a:p>
            <a:r>
              <a:rPr lang="ru-RU" dirty="0" smtClean="0"/>
              <a:t>Важно!</a:t>
            </a:r>
          </a:p>
        </p:txBody>
      </p:sp>
      <p:sp>
        <p:nvSpPr>
          <p:cNvPr id="86019" name="Объект 2"/>
          <p:cNvSpPr>
            <a:spLocks noGrp="1"/>
          </p:cNvSpPr>
          <p:nvPr>
            <p:ph idx="1"/>
          </p:nvPr>
        </p:nvSpPr>
        <p:spPr/>
        <p:txBody>
          <a:bodyPr/>
          <a:lstStyle/>
          <a:p>
            <a:pPr marL="0" indent="0" algn="ctr">
              <a:buNone/>
            </a:pPr>
            <a:r>
              <a:rPr lang="ru-RU" sz="3200" dirty="0"/>
              <a:t>Распоряжение Правительства РФ </a:t>
            </a:r>
          </a:p>
          <a:p>
            <a:pPr marL="0" indent="0" algn="ctr">
              <a:buNone/>
            </a:pPr>
            <a:endParaRPr lang="ru-RU" sz="3200" dirty="0"/>
          </a:p>
          <a:p>
            <a:pPr marL="0" indent="0" algn="ctr">
              <a:buNone/>
            </a:pPr>
            <a:r>
              <a:rPr lang="ru-RU" sz="3200" b="1" dirty="0">
                <a:solidFill>
                  <a:srgbClr val="002060"/>
                </a:solidFill>
              </a:rPr>
              <a:t>от 30.09.2013 года  №1765-р </a:t>
            </a:r>
          </a:p>
          <a:p>
            <a:pPr marL="0" indent="0" algn="ctr">
              <a:buNone/>
            </a:pPr>
            <a:endParaRPr lang="ru-RU" sz="3200" dirty="0"/>
          </a:p>
          <a:p>
            <a:pPr marL="0" indent="0" algn="ctr">
              <a:buNone/>
            </a:pPr>
            <a:r>
              <a:rPr lang="ru-RU" sz="3200" dirty="0"/>
              <a:t>«Об утверждении перечня товаров, работ и услуг, необходимых для оказания гуманитарной помощи либо ликвидации последствий чрезвычайных ситуаций природного или техногенного характера»</a:t>
            </a:r>
          </a:p>
        </p:txBody>
      </p:sp>
    </p:spTree>
    <p:extLst>
      <p:ext uri="{BB962C8B-B14F-4D97-AF65-F5344CB8AC3E}">
        <p14:creationId xmlns:p14="http://schemas.microsoft.com/office/powerpoint/2010/main" val="2157939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2"/>
          <p:cNvSpPr>
            <a:spLocks noGrp="1"/>
          </p:cNvSpPr>
          <p:nvPr>
            <p:ph type="title"/>
          </p:nvPr>
        </p:nvSpPr>
        <p:spPr>
          <a:xfrm>
            <a:off x="589685" y="492010"/>
            <a:ext cx="9867206" cy="503237"/>
          </a:xfrm>
        </p:spPr>
        <p:txBody>
          <a:bodyPr>
            <a:noAutofit/>
          </a:bodyPr>
          <a:lstStyle/>
          <a:p>
            <a:r>
              <a:rPr lang="ru-RU" altLang="ru-RU" sz="3200" b="1" i="1" dirty="0" smtClean="0"/>
              <a:t>Сроки размещения </a:t>
            </a:r>
            <a:r>
              <a:rPr lang="ru-RU" altLang="ru-RU" sz="3200" b="1" i="1" dirty="0" smtClean="0">
                <a:solidFill>
                  <a:srgbClr val="7030A0"/>
                </a:solidFill>
              </a:rPr>
              <a:t>(</a:t>
            </a:r>
            <a:r>
              <a:rPr lang="ru-RU" altLang="ru-RU" sz="2800" b="1" i="1" dirty="0" smtClean="0">
                <a:solidFill>
                  <a:srgbClr val="7030A0"/>
                </a:solidFill>
              </a:rPr>
              <a:t>ПП РФ от 30.09.2019 № 1279)</a:t>
            </a:r>
            <a:endParaRPr lang="ru-RU" altLang="ru-RU" sz="2800" b="1" i="1" dirty="0">
              <a:solidFill>
                <a:srgbClr val="7030A0"/>
              </a:solidFill>
            </a:endParaRPr>
          </a:p>
        </p:txBody>
      </p:sp>
      <p:sp>
        <p:nvSpPr>
          <p:cNvPr id="4" name="Объект 3"/>
          <p:cNvSpPr>
            <a:spLocks noGrp="1"/>
          </p:cNvSpPr>
          <p:nvPr>
            <p:ph idx="1"/>
          </p:nvPr>
        </p:nvSpPr>
        <p:spPr>
          <a:xfrm>
            <a:off x="789710" y="1348855"/>
            <a:ext cx="10731730" cy="4895850"/>
          </a:xfrm>
          <a:extLst/>
        </p:spPr>
        <p:txBody>
          <a:bodyPr>
            <a:normAutofit/>
          </a:bodyPr>
          <a:lstStyle/>
          <a:p>
            <a:pPr algn="just">
              <a:defRPr/>
            </a:pPr>
            <a:endParaRPr lang="ru-RU" sz="3000" b="1" dirty="0"/>
          </a:p>
          <a:p>
            <a:pPr>
              <a:defRPr/>
            </a:pPr>
            <a:endParaRPr lang="ru-RU" sz="2000" dirty="0"/>
          </a:p>
        </p:txBody>
      </p:sp>
      <p:pic>
        <p:nvPicPr>
          <p:cNvPr id="2" name="Рисунок 1"/>
          <p:cNvPicPr>
            <a:picLocks noChangeAspect="1"/>
          </p:cNvPicPr>
          <p:nvPr/>
        </p:nvPicPr>
        <p:blipFill>
          <a:blip r:embed="rId2"/>
          <a:stretch>
            <a:fillRect/>
          </a:stretch>
        </p:blipFill>
        <p:spPr>
          <a:xfrm>
            <a:off x="789710" y="1751052"/>
            <a:ext cx="2307821" cy="3636808"/>
          </a:xfrm>
          <a:prstGeom prst="rect">
            <a:avLst/>
          </a:prstGeom>
        </p:spPr>
      </p:pic>
      <p:sp>
        <p:nvSpPr>
          <p:cNvPr id="3" name="TextBox 2"/>
          <p:cNvSpPr txBox="1"/>
          <p:nvPr/>
        </p:nvSpPr>
        <p:spPr>
          <a:xfrm>
            <a:off x="4671753" y="1751052"/>
            <a:ext cx="64091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uLnTx/>
                <a:uFillTx/>
                <a:latin typeface="Century"/>
                <a:ea typeface="+mn-ea"/>
                <a:cs typeface="+mn-cs"/>
              </a:rPr>
              <a:t>Срок размещения не установлен!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rgbClr val="FF0000"/>
                </a:solidFill>
                <a:effectLst/>
                <a:uLnTx/>
                <a:uFillTx/>
                <a:latin typeface="Century"/>
                <a:ea typeface="+mn-ea"/>
                <a:cs typeface="+mn-cs"/>
              </a:rPr>
              <a:t>НО</a:t>
            </a:r>
            <a:endParaRPr kumimoji="0" lang="ru-RU" sz="2800" b="1" i="0" u="none" strike="noStrike" kern="1200" cap="none" spc="0" normalizeH="0" baseline="0" noProof="0" dirty="0">
              <a:ln>
                <a:noFill/>
              </a:ln>
              <a:solidFill>
                <a:srgbClr val="FF0000"/>
              </a:solidFill>
              <a:effectLst/>
              <a:uLnTx/>
              <a:uFillTx/>
              <a:latin typeface="Century"/>
              <a:ea typeface="+mn-ea"/>
              <a:cs typeface="+mn-cs"/>
            </a:endParaRPr>
          </a:p>
        </p:txBody>
      </p:sp>
      <p:sp>
        <p:nvSpPr>
          <p:cNvPr id="5" name="TextBox 4"/>
          <p:cNvSpPr txBox="1"/>
          <p:nvPr/>
        </p:nvSpPr>
        <p:spPr>
          <a:xfrm>
            <a:off x="3524596" y="2834640"/>
            <a:ext cx="7822277" cy="38164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Размещение плана-графика в ЕИС осуществляется  </a:t>
            </a:r>
            <a:r>
              <a:rPr kumimoji="0" lang="ru-RU"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автоматически</a:t>
            </a:r>
            <a:endParaRPr kumimoji="0" lang="ru-RU"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после осуществления «блокирующего» контроля,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ru-RU" sz="2800" b="1" i="0" u="none" strike="noStrike" kern="1200" cap="none" spc="0" normalizeH="0" baseline="0" noProof="0" dirty="0" smtClean="0">
                <a:ln>
                  <a:noFill/>
                </a:ln>
                <a:solidFill>
                  <a:prstClr val="black"/>
                </a:solidFill>
                <a:effectLst/>
                <a:uLnTx/>
                <a:uFillTx/>
                <a:latin typeface="Century"/>
                <a:ea typeface="+mn-ea"/>
                <a:cs typeface="+mn-cs"/>
              </a:rPr>
              <a:t>а </a:t>
            </a:r>
            <a:r>
              <a:rPr kumimoji="0" lang="ru-RU" sz="2800" b="1" i="0" u="none" strike="noStrike" kern="1200" cap="none" spc="0" normalizeH="0" baseline="0" noProof="0" dirty="0">
                <a:ln>
                  <a:noFill/>
                </a:ln>
                <a:solidFill>
                  <a:prstClr val="black"/>
                </a:solidFill>
                <a:effectLst/>
                <a:uLnTx/>
                <a:uFillTx/>
                <a:latin typeface="Century"/>
                <a:ea typeface="+mn-ea"/>
                <a:cs typeface="+mn-cs"/>
              </a:rPr>
              <a:t>также форматно-логической проверки информации, содержащейся в плане-графике, на соответствие настоящим Правилам.</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5727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0000" lnSpcReduction="20000"/>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pPr marL="0" indent="0" algn="ctr">
              <a:buNone/>
            </a:pPr>
            <a:r>
              <a:rPr lang="ru-RU" dirty="0" smtClean="0"/>
              <a:t>Всего 56 позиций </a:t>
            </a:r>
            <a:endParaRPr lang="ru-RU" dirty="0"/>
          </a:p>
        </p:txBody>
      </p:sp>
      <p:pic>
        <p:nvPicPr>
          <p:cNvPr id="5" name="Рисунок 4"/>
          <p:cNvPicPr>
            <a:picLocks noChangeAspect="1"/>
          </p:cNvPicPr>
          <p:nvPr/>
        </p:nvPicPr>
        <p:blipFill>
          <a:blip r:embed="rId2"/>
          <a:stretch>
            <a:fillRect/>
          </a:stretch>
        </p:blipFill>
        <p:spPr>
          <a:xfrm>
            <a:off x="1278467" y="334019"/>
            <a:ext cx="8932333" cy="6439314"/>
          </a:xfrm>
          <a:prstGeom prst="rect">
            <a:avLst/>
          </a:prstGeom>
        </p:spPr>
      </p:pic>
    </p:spTree>
    <p:extLst>
      <p:ext uri="{BB962C8B-B14F-4D97-AF65-F5344CB8AC3E}">
        <p14:creationId xmlns:p14="http://schemas.microsoft.com/office/powerpoint/2010/main" val="155115149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a:t>Предварительный отбор.</a:t>
            </a:r>
            <a:endParaRPr lang="ru-RU" dirty="0"/>
          </a:p>
        </p:txBody>
      </p:sp>
      <p:pic>
        <p:nvPicPr>
          <p:cNvPr id="26" name="Объект 25"/>
          <p:cNvPicPr>
            <a:picLocks noGrp="1" noChangeAspect="1"/>
          </p:cNvPicPr>
          <p:nvPr>
            <p:ph idx="1"/>
          </p:nvPr>
        </p:nvPicPr>
        <p:blipFill>
          <a:blip r:embed="rId2"/>
          <a:stretch>
            <a:fillRect/>
          </a:stretch>
        </p:blipFill>
        <p:spPr>
          <a:xfrm>
            <a:off x="714375" y="1911801"/>
            <a:ext cx="10515600" cy="3864660"/>
          </a:xfrm>
          <a:prstGeom prst="rect">
            <a:avLst/>
          </a:prstGeom>
        </p:spPr>
      </p:pic>
    </p:spTree>
    <p:extLst>
      <p:ext uri="{BB962C8B-B14F-4D97-AF65-F5344CB8AC3E}">
        <p14:creationId xmlns:p14="http://schemas.microsoft.com/office/powerpoint/2010/main" val="153425826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t>Извещение</a:t>
            </a:r>
            <a:endParaRPr lang="ru-RU" dirty="0"/>
          </a:p>
        </p:txBody>
      </p:sp>
      <p:sp>
        <p:nvSpPr>
          <p:cNvPr id="3" name="Объект 2"/>
          <p:cNvSpPr>
            <a:spLocks noGrp="1"/>
          </p:cNvSpPr>
          <p:nvPr>
            <p:ph idx="1"/>
          </p:nvPr>
        </p:nvSpPr>
        <p:spPr/>
        <p:txBody>
          <a:bodyPr>
            <a:normAutofit fontScale="62500" lnSpcReduction="20000"/>
          </a:bodyPr>
          <a:lstStyle/>
          <a:p>
            <a:r>
              <a:rPr lang="ru-RU" sz="2800" dirty="0"/>
              <a:t>наименование и описание объекта закупки с учетом требований, предусмотренных статьей 33  44-ФЗ, а также информация, предусмотренная пунктами 1, 3 - 6 статьи 42 44-ФЗ (не указываются условия контракта)</a:t>
            </a:r>
          </a:p>
          <a:p>
            <a:r>
              <a:rPr lang="ru-RU" sz="2800" dirty="0"/>
              <a:t>информация о необходимости без предварительной оплаты и (или) с отсрочкой платежа осуществить поставки товаров, выполнение работ, оказание услуг в возможно короткий срок</a:t>
            </a:r>
          </a:p>
          <a:p>
            <a:r>
              <a:rPr lang="ru-RU" sz="2800" dirty="0"/>
              <a:t>требования, предъявляемые к участникам предварительного отбора</a:t>
            </a:r>
          </a:p>
          <a:p>
            <a:r>
              <a:rPr lang="ru-RU" sz="2800" dirty="0"/>
              <a:t>форма заявки на участие в предварительном отборе </a:t>
            </a:r>
          </a:p>
          <a:p>
            <a:r>
              <a:rPr lang="ru-RU" sz="2800" dirty="0"/>
              <a:t>место, дата и время проведения предварительного отбора</a:t>
            </a:r>
          </a:p>
          <a:p>
            <a:r>
              <a:rPr lang="ru-RU" sz="2800" dirty="0"/>
              <a:t>информация о контрактной службе, контрактном управляющем</a:t>
            </a:r>
          </a:p>
          <a:p>
            <a:endParaRPr lang="ru-RU" sz="2800" dirty="0"/>
          </a:p>
          <a:p>
            <a:r>
              <a:rPr lang="ru-RU" sz="2800" dirty="0"/>
              <a:t>К извещению о проведении предварительного отбора должен быть приложен проект </a:t>
            </a:r>
            <a:r>
              <a:rPr lang="ru-RU" sz="2800" dirty="0" smtClean="0"/>
              <a:t>контракта</a:t>
            </a:r>
            <a:endParaRPr lang="ru-RU" sz="2800" dirty="0"/>
          </a:p>
          <a:p>
            <a:endParaRPr lang="ru-RU" sz="2800" dirty="0"/>
          </a:p>
          <a:p>
            <a:r>
              <a:rPr lang="ru-RU" sz="2800" dirty="0"/>
              <a:t>(При этом результатом ПО является перечень, а не заключение контракта)</a:t>
            </a:r>
          </a:p>
        </p:txBody>
      </p:sp>
    </p:spTree>
    <p:extLst>
      <p:ext uri="{BB962C8B-B14F-4D97-AF65-F5344CB8AC3E}">
        <p14:creationId xmlns:p14="http://schemas.microsoft.com/office/powerpoint/2010/main" val="153112513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Предварительный отбор</a:t>
            </a:r>
            <a:endParaRPr lang="ru-RU" b="1" dirty="0"/>
          </a:p>
        </p:txBody>
      </p:sp>
      <p:sp>
        <p:nvSpPr>
          <p:cNvPr id="3" name="Объект 2"/>
          <p:cNvSpPr>
            <a:spLocks noGrp="1"/>
          </p:cNvSpPr>
          <p:nvPr>
            <p:ph idx="1"/>
          </p:nvPr>
        </p:nvSpPr>
        <p:spPr/>
        <p:txBody>
          <a:bodyPr/>
          <a:lstStyle/>
          <a:p>
            <a:endParaRPr lang="ru-RU"/>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t="35757"/>
          <a:stretch/>
        </p:blipFill>
        <p:spPr>
          <a:xfrm>
            <a:off x="152401" y="1153296"/>
            <a:ext cx="11477106" cy="5673955"/>
          </a:xfrm>
          <a:prstGeom prst="rect">
            <a:avLst/>
          </a:prstGeom>
        </p:spPr>
      </p:pic>
    </p:spTree>
    <p:extLst>
      <p:ext uri="{BB962C8B-B14F-4D97-AF65-F5344CB8AC3E}">
        <p14:creationId xmlns:p14="http://schemas.microsoft.com/office/powerpoint/2010/main" val="1062861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Перечень поставщиков</a:t>
            </a:r>
            <a:endParaRPr lang="ru-RU" b="1" dirty="0"/>
          </a:p>
        </p:txBody>
      </p:sp>
      <p:sp>
        <p:nvSpPr>
          <p:cNvPr id="3" name="Объект 2"/>
          <p:cNvSpPr>
            <a:spLocks noGrp="1"/>
          </p:cNvSpPr>
          <p:nvPr>
            <p:ph idx="1"/>
          </p:nvPr>
        </p:nvSpPr>
        <p:spPr/>
        <p:txBody>
          <a:bodyPr/>
          <a:lstStyle/>
          <a:p>
            <a:endParaRPr lang="ru-RU"/>
          </a:p>
        </p:txBody>
      </p:sp>
      <p:pic>
        <p:nvPicPr>
          <p:cNvPr id="6" name="Рисунок 5"/>
          <p:cNvPicPr>
            <a:picLocks noChangeAspect="1"/>
          </p:cNvPicPr>
          <p:nvPr/>
        </p:nvPicPr>
        <p:blipFill>
          <a:blip r:embed="rId2"/>
          <a:stretch>
            <a:fillRect/>
          </a:stretch>
        </p:blipFill>
        <p:spPr>
          <a:xfrm>
            <a:off x="1102892" y="1705116"/>
            <a:ext cx="9747726" cy="4429677"/>
          </a:xfrm>
          <a:prstGeom prst="rect">
            <a:avLst/>
          </a:prstGeom>
        </p:spPr>
      </p:pic>
    </p:spTree>
    <p:extLst>
      <p:ext uri="{BB962C8B-B14F-4D97-AF65-F5344CB8AC3E}">
        <p14:creationId xmlns:p14="http://schemas.microsoft.com/office/powerpoint/2010/main" val="203334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282632"/>
            <a:ext cx="10117845" cy="716384"/>
          </a:xfrm>
        </p:spPr>
        <p:txBody>
          <a:bodyPr>
            <a:noAutofit/>
          </a:bodyPr>
          <a:lstStyle/>
          <a:p>
            <a:pPr algn="l"/>
            <a:r>
              <a:rPr lang="ru-RU" sz="4800" dirty="0" smtClean="0">
                <a:solidFill>
                  <a:srgbClr val="154676"/>
                </a:solidFill>
                <a:latin typeface="Century" panose="02040604050505020304" pitchFamily="18" charset="0"/>
                <a:ea typeface="Yu Gothic UI Semibold" panose="020B0700000000000000" pitchFamily="34" charset="-128"/>
              </a:rPr>
              <a:t>Закупки по ЧС</a:t>
            </a:r>
            <a:endParaRPr lang="ru-RU" sz="4800" dirty="0">
              <a:solidFill>
                <a:srgbClr val="154676"/>
              </a:solidFill>
              <a:latin typeface="Century" panose="02040604050505020304" pitchFamily="18" charset="0"/>
              <a:ea typeface="Yu Gothic UI Semibold" panose="020B07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Прямоугольник 5"/>
          <p:cNvSpPr/>
          <p:nvPr/>
        </p:nvSpPr>
        <p:spPr>
          <a:xfrm>
            <a:off x="550155" y="1568061"/>
            <a:ext cx="11046759"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C00000"/>
                </a:solidFill>
                <a:effectLst/>
                <a:uLnTx/>
                <a:uFillTx/>
                <a:latin typeface="Arial Black" panose="020B0A04020102020204" pitchFamily="34" charset="0"/>
                <a:ea typeface="Yu Gothic UI Semibold" panose="020B0700000000000000" pitchFamily="34" charset="-128"/>
                <a:cs typeface="+mn-cs"/>
              </a:rPr>
              <a:t>2017-2019 года </a:t>
            </a:r>
            <a:r>
              <a:rPr kumimoji="0" lang="ru-RU" sz="2400" b="0" i="1"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(В </a:t>
            </a:r>
            <a:r>
              <a:rPr kumimoji="0" lang="ru-RU" sz="2400" b="0" i="1" u="none" strike="noStrike" kern="1200" cap="none" spc="0" normalizeH="0" baseline="0" noProof="0" dirty="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СФО И ДВФО, по данным </a:t>
            </a:r>
            <a:r>
              <a:rPr kumimoji="0" lang="ru-RU" sz="2400" b="0" i="1"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ЕИС)</a:t>
            </a:r>
            <a:endParaRPr kumimoji="0" lang="ru-RU" sz="2400" b="0" i="0" u="none" strike="noStrike" kern="1200" cap="none" spc="0" normalizeH="0" baseline="0" noProof="0" dirty="0" smtClean="0">
              <a:ln>
                <a:noFill/>
              </a:ln>
              <a:solidFill>
                <a:srgbClr val="C00000"/>
              </a:solidFill>
              <a:effectLst/>
              <a:uLnTx/>
              <a:uFillTx/>
              <a:latin typeface="Arial Black" panose="020B0A04020102020204" pitchFamily="34" charset="0"/>
              <a:ea typeface="Yu Gothic UI Semibold" panose="020B07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Проведено </a:t>
            </a:r>
            <a:r>
              <a:rPr kumimoji="0" lang="ru-RU" sz="2400" b="1"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6075 процедур </a:t>
            </a: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предварительных отборов в целях оказания гуманитарной помощи либо ликвидации последствий ЧС природного или техногенного характера</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C00000"/>
                </a:solidFill>
                <a:effectLst/>
                <a:uLnTx/>
                <a:uFillTx/>
                <a:latin typeface="Arial Black" panose="020B0A04020102020204" pitchFamily="34" charset="0"/>
                <a:ea typeface="Yu Gothic UI Semibold" panose="020B0700000000000000" pitchFamily="34" charset="-128"/>
                <a:cs typeface="+mn-cs"/>
              </a:rPr>
              <a:t>НА 3676 ПРОЦЕДУР (61%)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Не было подано ни одной заявки на участие в предварительном отборе.</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C00000"/>
                </a:solidFill>
                <a:effectLst/>
                <a:uLnTx/>
                <a:uFillTx/>
                <a:latin typeface="Arial Black" panose="020B0A04020102020204" pitchFamily="34" charset="0"/>
                <a:ea typeface="Yu Gothic UI Semibold" panose="020B0700000000000000" pitchFamily="34" charset="-128"/>
                <a:cs typeface="+mn-cs"/>
              </a:rPr>
              <a:t>НА </a:t>
            </a:r>
            <a:r>
              <a:rPr kumimoji="0" lang="ru-RU" sz="2400" b="0" i="0" u="none" strike="noStrike" kern="1200" cap="none" spc="0" normalizeH="0" baseline="0" noProof="0" dirty="0" smtClean="0">
                <a:ln>
                  <a:noFill/>
                </a:ln>
                <a:solidFill>
                  <a:srgbClr val="C00000"/>
                </a:solidFill>
                <a:effectLst/>
                <a:uLnTx/>
                <a:uFillTx/>
                <a:latin typeface="Arial Black" panose="020B0A04020102020204" pitchFamily="34" charset="0"/>
                <a:ea typeface="Yu Gothic UI Semibold" panose="020B0700000000000000" pitchFamily="34" charset="-128"/>
                <a:cs typeface="+mn-cs"/>
              </a:rPr>
              <a:t>831 ПРОЦЕДУРУ (14%)</a:t>
            </a:r>
            <a:endParaRPr kumimoji="0" lang="ru-RU" sz="2400" b="0" i="0" u="none" strike="noStrike" kern="1200" cap="none" spc="0" normalizeH="0" baseline="0" noProof="0" dirty="0">
              <a:ln>
                <a:noFill/>
              </a:ln>
              <a:solidFill>
                <a:srgbClr val="C00000"/>
              </a:solidFill>
              <a:effectLst/>
              <a:uLnTx/>
              <a:uFillTx/>
              <a:latin typeface="Arial Black" panose="020B0A04020102020204" pitchFamily="34" charset="0"/>
              <a:ea typeface="Yu Gothic UI Semibold" panose="020B07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Была подана только 1 заявка на участие</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Среднее количество участников на 1 проведенную процедуру составило </a:t>
            </a:r>
            <a:r>
              <a:rPr kumimoji="0" lang="ru-RU" sz="1800" b="1"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0,8</a:t>
            </a:r>
            <a:r>
              <a:rPr kumimoji="0" lang="ru-RU" sz="1800" b="0"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 В Красноярском крае, республике Хакасии, Магаданской и Еврейской автономной областях доля процедур, на которые не заявляются участники превышает </a:t>
            </a:r>
            <a:r>
              <a:rPr kumimoji="0" lang="ru-RU" sz="1800" b="1"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80%.</a:t>
            </a:r>
            <a:endParaRPr kumimoji="0" lang="ru-RU" sz="1800" b="1" i="0" u="none" strike="noStrike" kern="1200" cap="none" spc="0" normalizeH="0" baseline="0" noProof="0" dirty="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Tree>
    <p:extLst>
      <p:ext uri="{BB962C8B-B14F-4D97-AF65-F5344CB8AC3E}">
        <p14:creationId xmlns:p14="http://schemas.microsoft.com/office/powerpoint/2010/main" val="108397434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282632"/>
            <a:ext cx="10117845" cy="716384"/>
          </a:xfrm>
        </p:spPr>
        <p:txBody>
          <a:bodyPr>
            <a:noAutofit/>
          </a:bodyPr>
          <a:lstStyle/>
          <a:p>
            <a:pPr algn="l"/>
            <a:r>
              <a:rPr lang="ru-RU" sz="4800" dirty="0" smtClean="0">
                <a:solidFill>
                  <a:srgbClr val="154676"/>
                </a:solidFill>
                <a:latin typeface="Century" panose="02040604050505020304" pitchFamily="18" charset="0"/>
                <a:ea typeface="Yu Gothic UI Semibold" panose="020B0700000000000000" pitchFamily="34" charset="-128"/>
              </a:rPr>
              <a:t>Закупки по ЧС</a:t>
            </a:r>
            <a:endParaRPr lang="ru-RU" sz="4800" dirty="0">
              <a:solidFill>
                <a:srgbClr val="154676"/>
              </a:solidFill>
              <a:latin typeface="Century" panose="02040604050505020304" pitchFamily="18" charset="0"/>
              <a:ea typeface="Yu Gothic UI Semibold" panose="020B07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Прямоугольник 5"/>
          <p:cNvSpPr/>
          <p:nvPr/>
        </p:nvSpPr>
        <p:spPr>
          <a:xfrm>
            <a:off x="550155" y="1568061"/>
            <a:ext cx="11046759" cy="461664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100" b="1"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Для предварительных отборов, объявляемых заказчиками регионального уровня, характерна еще более высокая доля процедур, не представляющих интерес для участников (65%)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100" b="1" i="0" u="none" strike="noStrike" kern="1200" cap="none" spc="0" normalizeH="0" baseline="0" noProof="0" dirty="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100" b="0" i="0" u="none" strike="noStrike" kern="1200" cap="none" spc="0" normalizeH="0" baseline="0" noProof="0" dirty="0" smtClean="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В Новосибирской области участники не вышли ни на одну процедуру  за рассматриваемый период.</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100" b="0" i="0" u="none" strike="noStrike" kern="1200" cap="none" spc="0" normalizeH="0" baseline="0" noProof="0" dirty="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1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В таких субъектах , как Магаданская, Иркутская области, Республика Хакасия, в связи с отсутствием участников было завершено более </a:t>
            </a:r>
            <a:r>
              <a:rPr kumimoji="0" lang="ru-RU" sz="2100" b="1"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95% </a:t>
            </a:r>
            <a:r>
              <a:rPr kumimoji="0" lang="ru-RU" sz="21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предварительных отборов.</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100" b="0" i="0" u="none" strike="noStrike" kern="1200" cap="none" spc="0" normalizeH="0" baseline="0" noProof="0" dirty="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1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Всего за рассматриваемый период количество предварительных отборов на которые подано более 5 заявок на участие, составило </a:t>
            </a:r>
            <a:r>
              <a:rPr kumimoji="0" lang="ru-RU" sz="2100" b="1"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52 или 0,86% </a:t>
            </a:r>
            <a:r>
              <a:rPr kumimoji="0" lang="ru-RU" sz="21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от общего количества.</a:t>
            </a:r>
            <a:endParaRPr kumimoji="0" lang="ru-RU" sz="2100" b="0" i="0" u="none" strike="noStrike" kern="1200" cap="none" spc="0" normalizeH="0" baseline="0" noProof="0" dirty="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100" b="0" i="0" u="none" strike="noStrike" kern="1200" cap="none" spc="0" normalizeH="0" baseline="0" noProof="0" dirty="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1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Tree>
    <p:extLst>
      <p:ext uri="{BB962C8B-B14F-4D97-AF65-F5344CB8AC3E}">
        <p14:creationId xmlns:p14="http://schemas.microsoft.com/office/powerpoint/2010/main" val="101791305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282632"/>
            <a:ext cx="10117845" cy="716384"/>
          </a:xfrm>
        </p:spPr>
        <p:txBody>
          <a:bodyPr>
            <a:noAutofit/>
          </a:bodyPr>
          <a:lstStyle/>
          <a:p>
            <a:pPr algn="l"/>
            <a:r>
              <a:rPr lang="ru-RU" sz="4800" dirty="0" smtClean="0">
                <a:solidFill>
                  <a:srgbClr val="154676"/>
                </a:solidFill>
                <a:latin typeface="Century" panose="02040604050505020304" pitchFamily="18" charset="0"/>
                <a:ea typeface="Yu Gothic UI Semibold" panose="020B0700000000000000" pitchFamily="34" charset="-128"/>
              </a:rPr>
              <a:t>Закупки по ЧС</a:t>
            </a:r>
            <a:endParaRPr lang="ru-RU" sz="4800" dirty="0">
              <a:solidFill>
                <a:srgbClr val="154676"/>
              </a:solidFill>
              <a:latin typeface="Century" panose="02040604050505020304" pitchFamily="18" charset="0"/>
              <a:ea typeface="Yu Gothic UI Semibold" panose="020B07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Прямоугольник 5"/>
          <p:cNvSpPr/>
          <p:nvPr/>
        </p:nvSpPr>
        <p:spPr>
          <a:xfrm>
            <a:off x="550155" y="1400938"/>
            <a:ext cx="11046759"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Более подчеркивающий вывод о низкой эффективности механизма, предусматривающего определение поставщиков в целях оказания гуманитарной помощи либо ликвидации последствий ЧС, является статистика проведенных </a:t>
            </a:r>
            <a:r>
              <a:rPr kumimoji="0" lang="ru-RU" sz="1600" b="1"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запросов котировок </a:t>
            </a:r>
            <a:r>
              <a:rPr kumimoji="0" lang="ru-RU" sz="1600" b="0" i="0" u="none" strike="noStrike" kern="1200" cap="none" spc="0" normalizeH="0" baseline="0" noProof="0" dirty="0" smtClean="0">
                <a:ln>
                  <a:noFill/>
                </a:ln>
                <a:solidFill>
                  <a:prstClr val="black"/>
                </a:solidFill>
                <a:effectLst/>
                <a:uLnTx/>
                <a:uFillTx/>
                <a:latin typeface="Arial" panose="020B0604020202020204" pitchFamily="34" charset="0"/>
                <a:ea typeface="Yu Gothic UI Semibold" panose="020B0700000000000000" pitchFamily="34" charset="-128"/>
                <a:cs typeface="Arial" panose="020B0604020202020204" pitchFamily="34" charset="0"/>
              </a:rPr>
              <a:t>в названых целях.</a:t>
            </a:r>
          </a:p>
        </p:txBody>
      </p:sp>
      <p:sp>
        <p:nvSpPr>
          <p:cNvPr id="10" name="Прямоугольник 9"/>
          <p:cNvSpPr/>
          <p:nvPr/>
        </p:nvSpPr>
        <p:spPr>
          <a:xfrm>
            <a:off x="768269" y="2504049"/>
            <a:ext cx="10890331" cy="264687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200" b="0" i="1"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В рассматриваемых федеральных округах за аналогичный период проведена: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C00000"/>
                </a:solidFill>
                <a:effectLst/>
                <a:uLnTx/>
                <a:uFillTx/>
                <a:latin typeface="Arial Black" panose="020B0A04020102020204" pitchFamily="34" charset="0"/>
                <a:ea typeface="Yu Gothic UI Semibold" panose="020B0700000000000000" pitchFamily="34" charset="-128"/>
                <a:cs typeface="+mn-cs"/>
              </a:rPr>
              <a:t>21 процедура по запросу котировок,</a:t>
            </a:r>
            <a:endParaRPr kumimoji="0" lang="ru-RU" sz="4000" b="0" i="0" u="none" strike="noStrike" kern="1200" cap="none" spc="0" normalizeH="0" baseline="0" noProof="0" dirty="0">
              <a:ln>
                <a:noFill/>
              </a:ln>
              <a:solidFill>
                <a:srgbClr val="C00000"/>
              </a:solidFill>
              <a:effectLst/>
              <a:uLnTx/>
              <a:uFillTx/>
              <a:latin typeface="Arial Black" panose="020B0A04020102020204" pitchFamily="34" charset="0"/>
              <a:ea typeface="Yu Gothic UI Semibold" panose="020B0700000000000000"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9 из которых запросы котировок муниципальных образований Иркутской области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в связи с ЧС в июне 2019 года</a:t>
            </a:r>
            <a:endParaRPr kumimoji="0" lang="ru-RU" sz="2200" b="1" i="0" u="none" strike="noStrike" kern="1200" cap="none" spc="0" normalizeH="0" baseline="0" noProof="0" dirty="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1"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1" u="none" strike="noStrike" kern="1200" cap="none" spc="0" normalizeH="0" baseline="0" noProof="0" dirty="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1"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
        <p:nvSpPr>
          <p:cNvPr id="2" name="Прямоугольник 1"/>
          <p:cNvSpPr/>
          <p:nvPr/>
        </p:nvSpPr>
        <p:spPr>
          <a:xfrm>
            <a:off x="1213667" y="4451159"/>
            <a:ext cx="9719734"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rPr>
              <a:t>При этом в 1 процедуре участников не было вообще, в 8 процедурах участие принял один и тот единственный участник</a:t>
            </a:r>
            <a:endParaRPr kumimoji="0" lang="ru-RU" sz="1800" b="1" i="0" u="none" strike="noStrike" kern="1200" cap="none" spc="0" normalizeH="0" baseline="0" noProof="0" dirty="0">
              <a:ln>
                <a:noFill/>
              </a:ln>
              <a:solidFill>
                <a:srgbClr val="154676"/>
              </a:solidFill>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
        <p:nvSpPr>
          <p:cNvPr id="3" name="Прямоугольник 2"/>
          <p:cNvSpPr/>
          <p:nvPr/>
        </p:nvSpPr>
        <p:spPr>
          <a:xfrm>
            <a:off x="2220094" y="5582720"/>
            <a:ext cx="9569642"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Таким образом, причины </a:t>
            </a:r>
            <a:r>
              <a:rPr kumimoji="0" lang="ru-RU" sz="1800" b="0" i="0" u="none" strike="noStrike" kern="1200" cap="none" spc="0" normalizeH="0" baseline="0" noProof="0" dirty="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низкой эффективности механизма предварительного отбора: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 экономическая незаинтересованность</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 необходимость проведения запроса котировок и участия в </a:t>
            </a:r>
            <a:r>
              <a:rPr kumimoji="0" lang="ru-RU" sz="1800" b="0" i="0" u="none" strike="noStrike" kern="1200" cap="none" spc="0" normalizeH="0" baseline="0" noProof="0" dirty="0" smtClean="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конкурентной </a:t>
            </a:r>
            <a:r>
              <a:rPr kumimoji="0" lang="ru-RU" sz="1800" b="0" i="0" u="none" strike="noStrike" kern="1200" cap="none" spc="0" normalizeH="0" baseline="0" noProof="0" dirty="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процедуре</a:t>
            </a:r>
          </a:p>
        </p:txBody>
      </p:sp>
      <p:sp>
        <p:nvSpPr>
          <p:cNvPr id="4" name="Прямоугольник 3"/>
          <p:cNvSpPr/>
          <p:nvPr/>
        </p:nvSpPr>
        <p:spPr>
          <a:xfrm>
            <a:off x="1856212" y="5347113"/>
            <a:ext cx="262467"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8000" b="0" i="0" u="none" strike="noStrike" kern="1200" cap="none" spc="0" normalizeH="0" baseline="0" noProof="0" dirty="0" smtClean="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rPr>
              <a:t>!</a:t>
            </a:r>
            <a:endParaRPr kumimoji="0" lang="ru-RU" sz="8000" b="0" i="0" u="none" strike="noStrike" kern="1200" cap="none" spc="0" normalizeH="0" baseline="0" noProof="0" dirty="0">
              <a:ln>
                <a:noFill/>
              </a:ln>
              <a:solidFill>
                <a:srgbClr val="C00000"/>
              </a:solidFill>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Tree>
    <p:extLst>
      <p:ext uri="{BB962C8B-B14F-4D97-AF65-F5344CB8AC3E}">
        <p14:creationId xmlns:p14="http://schemas.microsoft.com/office/powerpoint/2010/main" val="136507568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algn="ctr"/>
            <a:r>
              <a:rPr lang="ru-RU" sz="4800" dirty="0" smtClean="0">
                <a:solidFill>
                  <a:srgbClr val="FF0000"/>
                </a:solidFill>
              </a:rPr>
              <a:t>Целесообразность?</a:t>
            </a:r>
          </a:p>
          <a:p>
            <a:pPr algn="ctr"/>
            <a:r>
              <a:rPr lang="ru-RU" sz="4800" dirty="0" smtClean="0">
                <a:solidFill>
                  <a:srgbClr val="FF0000"/>
                </a:solidFill>
              </a:rPr>
              <a:t>Обеспечение потребности?</a:t>
            </a:r>
          </a:p>
          <a:p>
            <a:pPr algn="ctr"/>
            <a:r>
              <a:rPr lang="ru-RU" sz="4800" dirty="0" smtClean="0">
                <a:solidFill>
                  <a:srgbClr val="FF0000"/>
                </a:solidFill>
              </a:rPr>
              <a:t>Удовлетворенность?</a:t>
            </a:r>
            <a:endParaRPr lang="ru-RU" sz="4800" dirty="0">
              <a:solidFill>
                <a:srgbClr val="FF0000"/>
              </a:solidFill>
            </a:endParaRPr>
          </a:p>
        </p:txBody>
      </p:sp>
    </p:spTree>
    <p:extLst>
      <p:ext uri="{BB962C8B-B14F-4D97-AF65-F5344CB8AC3E}">
        <p14:creationId xmlns:p14="http://schemas.microsoft.com/office/powerpoint/2010/main" val="176912165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54" y="3114141"/>
            <a:ext cx="10030694" cy="1131720"/>
          </a:xfrm>
          <a:prstGeom prst="rect">
            <a:avLst/>
          </a:prstGeom>
        </p:spPr>
        <p:txBody>
          <a:bodyPr wrap="square">
            <a:spAutoFit/>
          </a:bodyPr>
          <a:lstStyle/>
          <a:p>
            <a:pPr algn="ctr">
              <a:lnSpc>
                <a:spcPct val="115000"/>
              </a:lnSpc>
              <a:spcAft>
                <a:spcPts val="0"/>
              </a:spcAft>
            </a:pPr>
            <a:r>
              <a:rPr lang="ru-RU" sz="2000"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Банковская гарантия, как альтернативная форма обеспечения заявки. Новые правила обеспечения исполнения контракта. Наиболее актуальные вопросы обеспечения гарантийных обязательств</a:t>
            </a:r>
            <a:endParaRPr lang="ru-RU" sz="2000" i="1" dirty="0">
              <a:solidFill>
                <a:srgbClr val="15467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Заголовок 1"/>
          <p:cNvSpPr>
            <a:spLocks noGrp="1"/>
          </p:cNvSpPr>
          <p:nvPr>
            <p:ph type="ctrTitle"/>
          </p:nvPr>
        </p:nvSpPr>
        <p:spPr>
          <a:xfrm>
            <a:off x="613757" y="1919024"/>
            <a:ext cx="10964488" cy="1108997"/>
          </a:xfrm>
        </p:spPr>
        <p:txBody>
          <a:bodyPr>
            <a:noAutofit/>
          </a:bodyPr>
          <a:lstStyle/>
          <a:p>
            <a:pPr fontAlgn="base">
              <a:lnSpc>
                <a:spcPct val="100000"/>
              </a:lnSpc>
              <a:spcAft>
                <a:spcPct val="0"/>
              </a:spcAft>
            </a:pPr>
            <a:r>
              <a:rPr lang="ru-RU" sz="4800" b="1" dirty="0">
                <a:solidFill>
                  <a:srgbClr val="154676"/>
                </a:solidFill>
                <a:latin typeface="Century" panose="02040604050505020304" pitchFamily="18" charset="0"/>
                <a:ea typeface="Yu Gothic UI Semibold" panose="020B0700000000000000" pitchFamily="34" charset="-128"/>
              </a:rPr>
              <a:t>Раз, два, три...вида обеспечения </a:t>
            </a:r>
            <a:r>
              <a:rPr lang="ru-RU" sz="4800" b="1" dirty="0" smtClean="0">
                <a:solidFill>
                  <a:srgbClr val="154676"/>
                </a:solidFill>
                <a:latin typeface="Century" panose="02040604050505020304" pitchFamily="18" charset="0"/>
                <a:ea typeface="Yu Gothic UI Semibold" panose="020B0700000000000000" pitchFamily="34" charset="-128"/>
              </a:rPr>
              <a:t>обязательств в </a:t>
            </a:r>
            <a:r>
              <a:rPr lang="ru-RU" sz="4800" b="1" dirty="0">
                <a:solidFill>
                  <a:srgbClr val="154676"/>
                </a:solidFill>
                <a:latin typeface="Century" panose="02040604050505020304" pitchFamily="18" charset="0"/>
                <a:ea typeface="Yu Gothic UI Semibold" panose="020B0700000000000000" pitchFamily="34" charset="-128"/>
              </a:rPr>
              <a:t>закупках</a:t>
            </a:r>
          </a:p>
        </p:txBody>
      </p:sp>
    </p:spTree>
    <p:extLst>
      <p:ext uri="{BB962C8B-B14F-4D97-AF65-F5344CB8AC3E}">
        <p14:creationId xmlns:p14="http://schemas.microsoft.com/office/powerpoint/2010/main" val="747627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907811" y="641771"/>
            <a:ext cx="9782356" cy="431800"/>
          </a:xfrm>
        </p:spPr>
        <p:txBody>
          <a:bodyPr>
            <a:noAutofit/>
          </a:bodyPr>
          <a:lstStyle/>
          <a:p>
            <a:r>
              <a:rPr lang="ru-RU" altLang="ru-RU" sz="4000" dirty="0"/>
              <a:t>Изменение </a:t>
            </a:r>
            <a:r>
              <a:rPr lang="ru-RU" altLang="ru-RU" sz="4000" dirty="0" smtClean="0"/>
              <a:t>плана-графика </a:t>
            </a:r>
            <a:r>
              <a:rPr lang="ru-RU" altLang="ru-RU" sz="2400" dirty="0" smtClean="0">
                <a:solidFill>
                  <a:srgbClr val="7030A0"/>
                </a:solidFill>
              </a:rPr>
              <a:t>(Закон №44-ФЗ)</a:t>
            </a:r>
            <a:endParaRPr lang="ru-RU" altLang="ru-RU" sz="2400" dirty="0">
              <a:solidFill>
                <a:srgbClr val="7030A0"/>
              </a:solidFill>
            </a:endParaRPr>
          </a:p>
        </p:txBody>
      </p:sp>
      <p:sp>
        <p:nvSpPr>
          <p:cNvPr id="3" name="Объект 2"/>
          <p:cNvSpPr>
            <a:spLocks noGrp="1"/>
          </p:cNvSpPr>
          <p:nvPr>
            <p:ph idx="1"/>
          </p:nvPr>
        </p:nvSpPr>
        <p:spPr>
          <a:xfrm>
            <a:off x="608868" y="1569768"/>
            <a:ext cx="11172305" cy="4175425"/>
          </a:xfrm>
        </p:spPr>
        <p:txBody>
          <a:bodyPr>
            <a:normAutofit lnSpcReduction="10000"/>
          </a:bodyPr>
          <a:lstStyle/>
          <a:p>
            <a:pPr marL="0" indent="0" algn="ctr">
              <a:buClr>
                <a:schemeClr val="tx2"/>
              </a:buClr>
              <a:buNone/>
              <a:defRPr/>
            </a:pPr>
            <a:r>
              <a:rPr lang="ru-RU" sz="5400" b="1" dirty="0"/>
              <a:t>Изменения по каждому объекту закупки не позднее чем за </a:t>
            </a:r>
            <a:endParaRPr lang="ru-RU" sz="5400" b="1" dirty="0" smtClean="0"/>
          </a:p>
          <a:p>
            <a:pPr marL="0" indent="0" algn="ctr">
              <a:buClr>
                <a:schemeClr val="tx2"/>
              </a:buClr>
              <a:buNone/>
              <a:defRPr/>
            </a:pPr>
            <a:r>
              <a:rPr lang="ru-RU" sz="5400" b="1" dirty="0" smtClean="0">
                <a:solidFill>
                  <a:srgbClr val="FF0000"/>
                </a:solidFill>
              </a:rPr>
              <a:t>1 ДЕНЬ</a:t>
            </a:r>
            <a:r>
              <a:rPr lang="ru-RU" sz="5400" b="1" dirty="0" smtClean="0"/>
              <a:t>.</a:t>
            </a:r>
          </a:p>
          <a:p>
            <a:pPr marL="0" indent="0" algn="ctr">
              <a:buClr>
                <a:schemeClr val="tx2"/>
              </a:buClr>
              <a:buNone/>
              <a:defRPr/>
            </a:pPr>
            <a:r>
              <a:rPr lang="ru-RU" sz="5400" b="1" dirty="0" smtClean="0"/>
              <a:t>ВАЖНО!</a:t>
            </a:r>
          </a:p>
          <a:p>
            <a:pPr marL="0" indent="0" algn="ctr">
              <a:buClr>
                <a:schemeClr val="tx2"/>
              </a:buClr>
              <a:buNone/>
              <a:defRPr/>
            </a:pPr>
            <a:r>
              <a:rPr lang="ru-RU" sz="5400" b="1" dirty="0" smtClean="0">
                <a:solidFill>
                  <a:srgbClr val="C00000"/>
                </a:solidFill>
              </a:rPr>
              <a:t>Действует с 1 июля 2019 года</a:t>
            </a:r>
          </a:p>
          <a:p>
            <a:pPr marL="0" indent="0" algn="ctr">
              <a:buClr>
                <a:schemeClr val="tx2"/>
              </a:buClr>
              <a:buNone/>
              <a:defRPr/>
            </a:pPr>
            <a:endParaRPr lang="ru-RU" sz="5400" b="1" dirty="0"/>
          </a:p>
          <a:p>
            <a:pPr algn="ctr">
              <a:buClr>
                <a:schemeClr val="tx2"/>
              </a:buClr>
              <a:defRPr/>
            </a:pPr>
            <a:endParaRPr lang="ru-RU" sz="2400" b="1" dirty="0">
              <a:solidFill>
                <a:srgbClr val="FF0000"/>
              </a:solidFill>
            </a:endParaRPr>
          </a:p>
          <a:p>
            <a:pPr marL="0" indent="0">
              <a:buNone/>
              <a:defRPr/>
            </a:pPr>
            <a:endParaRPr lang="ru-RU" sz="2000" dirty="0"/>
          </a:p>
        </p:txBody>
      </p:sp>
    </p:spTree>
    <p:extLst>
      <p:ext uri="{BB962C8B-B14F-4D97-AF65-F5344CB8AC3E}">
        <p14:creationId xmlns:p14="http://schemas.microsoft.com/office/powerpoint/2010/main" val="247875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097280"/>
            <a:ext cx="9556081" cy="2907797"/>
          </a:xfrm>
        </p:spPr>
        <p:txBody>
          <a:bodyPr>
            <a:normAutofit fontScale="90000"/>
          </a:bodyPr>
          <a:lstStyle/>
          <a:p>
            <a:r>
              <a:rPr lang="ru-RU" dirty="0" smtClean="0">
                <a:solidFill>
                  <a:schemeClr val="accent1">
                    <a:lumMod val="50000"/>
                  </a:schemeClr>
                </a:solidFill>
              </a:rPr>
              <a:t>Обеспечение заявок</a:t>
            </a:r>
            <a:r>
              <a:rPr lang="en-US" dirty="0" smtClean="0">
                <a:solidFill>
                  <a:schemeClr val="accent1">
                    <a:lumMod val="50000"/>
                  </a:schemeClr>
                </a:solidFill>
              </a:rPr>
              <a:t/>
            </a:r>
            <a:br>
              <a:rPr lang="en-US" dirty="0" smtClean="0">
                <a:solidFill>
                  <a:schemeClr val="accent1">
                    <a:lumMod val="50000"/>
                  </a:schemeClr>
                </a:solidFill>
              </a:rPr>
            </a:br>
            <a:r>
              <a:rPr lang="ru-RU" dirty="0" smtClean="0">
                <a:solidFill>
                  <a:schemeClr val="accent1">
                    <a:lumMod val="50000"/>
                  </a:schemeClr>
                </a:solidFill>
              </a:rPr>
              <a:t>Обеспечение </a:t>
            </a:r>
            <a:r>
              <a:rPr lang="ru-RU" dirty="0">
                <a:solidFill>
                  <a:schemeClr val="accent1">
                    <a:lumMod val="50000"/>
                  </a:schemeClr>
                </a:solidFill>
              </a:rPr>
              <a:t>исполнения </a:t>
            </a:r>
            <a:r>
              <a:rPr lang="ru-RU" dirty="0" smtClean="0">
                <a:solidFill>
                  <a:schemeClr val="accent1">
                    <a:lumMod val="50000"/>
                  </a:schemeClr>
                </a:solidFill>
              </a:rPr>
              <a:t>контракта</a:t>
            </a:r>
            <a:r>
              <a:rPr lang="en-US" dirty="0" smtClean="0">
                <a:solidFill>
                  <a:schemeClr val="accent1">
                    <a:lumMod val="50000"/>
                  </a:schemeClr>
                </a:solidFill>
              </a:rPr>
              <a:t/>
            </a:r>
            <a:br>
              <a:rPr lang="en-US" dirty="0" smtClean="0">
                <a:solidFill>
                  <a:schemeClr val="accent1">
                    <a:lumMod val="50000"/>
                  </a:schemeClr>
                </a:solidFill>
              </a:rPr>
            </a:br>
            <a:r>
              <a:rPr lang="ru-RU" dirty="0" smtClean="0">
                <a:solidFill>
                  <a:schemeClr val="accent1">
                    <a:lumMod val="50000"/>
                  </a:schemeClr>
                </a:solidFill>
              </a:rPr>
              <a:t>Обеспечение </a:t>
            </a:r>
            <a:r>
              <a:rPr lang="ru-RU" dirty="0">
                <a:solidFill>
                  <a:schemeClr val="accent1">
                    <a:lumMod val="50000"/>
                  </a:schemeClr>
                </a:solidFill>
              </a:rPr>
              <a:t>гарантийных обязательств </a:t>
            </a:r>
            <a:r>
              <a:rPr lang="en-US" dirty="0">
                <a:solidFill>
                  <a:srgbClr val="FF0000"/>
                </a:solidFill>
              </a:rPr>
              <a:t>NEW!</a:t>
            </a:r>
            <a:endParaRPr lang="ru-RU" dirty="0"/>
          </a:p>
        </p:txBody>
      </p:sp>
    </p:spTree>
    <p:extLst>
      <p:ext uri="{BB962C8B-B14F-4D97-AF65-F5344CB8AC3E}">
        <p14:creationId xmlns:p14="http://schemas.microsoft.com/office/powerpoint/2010/main" val="125774555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Объект 12"/>
          <p:cNvSpPr>
            <a:spLocks noGrp="1"/>
          </p:cNvSpPr>
          <p:nvPr>
            <p:ph sz="half" idx="1"/>
          </p:nvPr>
        </p:nvSpPr>
        <p:spPr>
          <a:xfrm>
            <a:off x="838200" y="1280160"/>
            <a:ext cx="5181600" cy="448887"/>
          </a:xfrm>
        </p:spPr>
        <p:txBody>
          <a:bodyPr>
            <a:normAutofit lnSpcReduction="10000"/>
          </a:bodyPr>
          <a:lstStyle/>
          <a:p>
            <a:pPr marL="0" indent="0">
              <a:buNone/>
            </a:pPr>
            <a:r>
              <a:rPr lang="ru-RU" b="1" dirty="0" smtClean="0"/>
              <a:t>Общее правило</a:t>
            </a:r>
            <a:r>
              <a:rPr lang="en-US" b="1" dirty="0" smtClean="0"/>
              <a:t>:</a:t>
            </a:r>
            <a:endParaRPr lang="ru-RU" b="1" dirty="0"/>
          </a:p>
        </p:txBody>
      </p:sp>
      <p:sp>
        <p:nvSpPr>
          <p:cNvPr id="14" name="Объект 13"/>
          <p:cNvSpPr>
            <a:spLocks noGrp="1"/>
          </p:cNvSpPr>
          <p:nvPr>
            <p:ph sz="half" idx="2"/>
          </p:nvPr>
        </p:nvSpPr>
        <p:spPr>
          <a:xfrm>
            <a:off x="5465618" y="1269503"/>
            <a:ext cx="2356658" cy="448949"/>
          </a:xfrm>
        </p:spPr>
        <p:txBody>
          <a:bodyPr>
            <a:normAutofit fontScale="92500"/>
          </a:bodyPr>
          <a:lstStyle/>
          <a:p>
            <a:pPr marL="0" indent="0">
              <a:buNone/>
            </a:pPr>
            <a:r>
              <a:rPr lang="ru-RU" b="1" dirty="0" smtClean="0"/>
              <a:t>Особенности:</a:t>
            </a:r>
            <a:endParaRPr lang="ru-RU" b="1" dirty="0"/>
          </a:p>
        </p:txBody>
      </p:sp>
      <p:sp>
        <p:nvSpPr>
          <p:cNvPr id="2" name="Заголовок 1"/>
          <p:cNvSpPr>
            <a:spLocks noGrp="1"/>
          </p:cNvSpPr>
          <p:nvPr>
            <p:ph type="title"/>
          </p:nvPr>
        </p:nvSpPr>
        <p:spPr>
          <a:xfrm>
            <a:off x="415290" y="113912"/>
            <a:ext cx="7316585" cy="1325563"/>
          </a:xfrm>
        </p:spPr>
        <p:txBody>
          <a:bodyPr>
            <a:normAutofit/>
          </a:bodyPr>
          <a:lstStyle/>
          <a:p>
            <a:r>
              <a:rPr lang="ru-RU" sz="2700" b="1" dirty="0">
                <a:latin typeface="+mj-lt"/>
              </a:rPr>
              <a:t>Размер обеспечения </a:t>
            </a:r>
            <a:r>
              <a:rPr lang="ru-RU" sz="2700" b="1" dirty="0" smtClean="0">
                <a:latin typeface="+mj-lt"/>
              </a:rPr>
              <a:t>заявок</a:t>
            </a:r>
            <a:endParaRPr lang="ru-RU" sz="2700" b="1" dirty="0">
              <a:latin typeface="+mj-lt"/>
            </a:endParaRPr>
          </a:p>
        </p:txBody>
      </p:sp>
      <p:sp>
        <p:nvSpPr>
          <p:cNvPr id="10" name="Прямоугольник 9"/>
          <p:cNvSpPr/>
          <p:nvPr/>
        </p:nvSpPr>
        <p:spPr>
          <a:xfrm>
            <a:off x="8129848" y="640466"/>
            <a:ext cx="2327563"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black"/>
                </a:solidFill>
                <a:effectLst/>
                <a:uLnTx/>
                <a:uFillTx/>
                <a:latin typeface="Century"/>
                <a:ea typeface="+mn-ea"/>
                <a:cs typeface="+mn-cs"/>
              </a:rPr>
              <a:t>Ч.ч</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 6, 16-17 ст.44</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graphicFrame>
        <p:nvGraphicFramePr>
          <p:cNvPr id="12" name="Схема 11"/>
          <p:cNvGraphicFramePr/>
          <p:nvPr>
            <p:extLst/>
          </p:nvPr>
        </p:nvGraphicFramePr>
        <p:xfrm>
          <a:off x="622072" y="1811479"/>
          <a:ext cx="4506882" cy="4024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Схема 14"/>
          <p:cNvGraphicFramePr/>
          <p:nvPr>
            <p:extLst/>
          </p:nvPr>
        </p:nvGraphicFramePr>
        <p:xfrm>
          <a:off x="4430686" y="2019196"/>
          <a:ext cx="4272740" cy="37525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Объект 13"/>
          <p:cNvSpPr txBox="1">
            <a:spLocks/>
          </p:cNvSpPr>
          <p:nvPr/>
        </p:nvSpPr>
        <p:spPr>
          <a:xfrm>
            <a:off x="8803871" y="1280160"/>
            <a:ext cx="2356658" cy="4489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1" i="0" u="none" strike="noStrike" kern="1200" cap="none" spc="0" normalizeH="0" baseline="0" noProof="0" dirty="0" smtClean="0">
                <a:ln>
                  <a:noFill/>
                </a:ln>
                <a:solidFill>
                  <a:prstClr val="black"/>
                </a:solidFill>
                <a:effectLst/>
                <a:uLnTx/>
                <a:uFillTx/>
                <a:latin typeface="Century"/>
                <a:ea typeface="+mn-ea"/>
                <a:cs typeface="+mn-cs"/>
              </a:rPr>
              <a:t>Вопрос:</a:t>
            </a:r>
            <a:endParaRPr kumimoji="0" lang="ru-RU" sz="2800" b="1" i="0" u="none" strike="noStrike" kern="1200" cap="none" spc="0" normalizeH="0" baseline="0" noProof="0" dirty="0">
              <a:ln>
                <a:noFill/>
              </a:ln>
              <a:solidFill>
                <a:prstClr val="black"/>
              </a:solidFill>
              <a:effectLst/>
              <a:uLnTx/>
              <a:uFillTx/>
              <a:latin typeface="Century"/>
              <a:ea typeface="+mn-ea"/>
              <a:cs typeface="+mn-cs"/>
            </a:endParaRPr>
          </a:p>
        </p:txBody>
      </p:sp>
      <p:graphicFrame>
        <p:nvGraphicFramePr>
          <p:cNvPr id="17" name="Схема 16"/>
          <p:cNvGraphicFramePr/>
          <p:nvPr>
            <p:extLst/>
          </p:nvPr>
        </p:nvGraphicFramePr>
        <p:xfrm>
          <a:off x="7822276" y="1995847"/>
          <a:ext cx="4272740" cy="37525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8" name="TextBox 17"/>
          <p:cNvSpPr txBox="1"/>
          <p:nvPr/>
        </p:nvSpPr>
        <p:spPr>
          <a:xfrm>
            <a:off x="9800705" y="4804756"/>
            <a:ext cx="656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Нет</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graphicFrame>
        <p:nvGraphicFramePr>
          <p:cNvPr id="26" name="Схема 25"/>
          <p:cNvGraphicFramePr/>
          <p:nvPr>
            <p:extLst/>
          </p:nvPr>
        </p:nvGraphicFramePr>
        <p:xfrm>
          <a:off x="2360971" y="5460166"/>
          <a:ext cx="7871996" cy="13978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270865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Graphic spid="15" grpId="0">
        <p:bldAsOne/>
      </p:bldGraphic>
      <p:bldP spid="16" grpId="0"/>
      <p:bldGraphic spid="17" grpId="0">
        <p:bldAsOne/>
      </p:bldGraphic>
      <p:bldP spid="18" grpId="0"/>
      <p:bldGraphic spid="26" grpId="0">
        <p:bldAsOne/>
      </p:bldGraphic>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684569" y="862117"/>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6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15" name="Заголовок 1"/>
          <p:cNvSpPr txBox="1">
            <a:spLocks/>
          </p:cNvSpPr>
          <p:nvPr/>
        </p:nvSpPr>
        <p:spPr>
          <a:xfrm>
            <a:off x="794028" y="696002"/>
            <a:ext cx="6134038" cy="5354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Обеспечение исполнения контракта и обеспечение гарантийных обязательств</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graphicFrame>
        <p:nvGraphicFramePr>
          <p:cNvPr id="4" name="Таблица 3"/>
          <p:cNvGraphicFramePr>
            <a:graphicFrameLocks noGrp="1"/>
          </p:cNvGraphicFramePr>
          <p:nvPr>
            <p:extLst/>
          </p:nvPr>
        </p:nvGraphicFramePr>
        <p:xfrm>
          <a:off x="509358" y="1923691"/>
          <a:ext cx="10995457" cy="2864440"/>
        </p:xfrm>
        <a:graphic>
          <a:graphicData uri="http://schemas.openxmlformats.org/drawingml/2006/table">
            <a:tbl>
              <a:tblPr firstRow="1" bandRow="1">
                <a:tableStyleId>{5C22544A-7EE6-4342-B048-85BDC9FD1C3A}</a:tableStyleId>
              </a:tblPr>
              <a:tblGrid>
                <a:gridCol w="2154342">
                  <a:extLst>
                    <a:ext uri="{9D8B030D-6E8A-4147-A177-3AD203B41FA5}">
                      <a16:colId xmlns:a16="http://schemas.microsoft.com/office/drawing/2014/main" val="3321632454"/>
                    </a:ext>
                  </a:extLst>
                </a:gridCol>
                <a:gridCol w="5057496">
                  <a:extLst>
                    <a:ext uri="{9D8B030D-6E8A-4147-A177-3AD203B41FA5}">
                      <a16:colId xmlns:a16="http://schemas.microsoft.com/office/drawing/2014/main" val="1064107536"/>
                    </a:ext>
                  </a:extLst>
                </a:gridCol>
                <a:gridCol w="3783619">
                  <a:extLst>
                    <a:ext uri="{9D8B030D-6E8A-4147-A177-3AD203B41FA5}">
                      <a16:colId xmlns:a16="http://schemas.microsoft.com/office/drawing/2014/main" val="2036510841"/>
                    </a:ext>
                  </a:extLst>
                </a:gridCol>
              </a:tblGrid>
              <a:tr h="922132">
                <a:tc>
                  <a:txBody>
                    <a:bodyPr/>
                    <a:lstStyle/>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25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t>Обеспечение</a:t>
                      </a:r>
                      <a:r>
                        <a:rPr lang="ru-RU" baseline="0" dirty="0" smtClean="0"/>
                        <a:t> </a:t>
                      </a:r>
                      <a:r>
                        <a:rPr lang="ru-RU" dirty="0" smtClean="0"/>
                        <a:t>исполнения</a:t>
                      </a:r>
                      <a:r>
                        <a:rPr lang="en-US" dirty="0" smtClean="0"/>
                        <a:t> </a:t>
                      </a:r>
                      <a:r>
                        <a:rPr lang="ru-RU" dirty="0" smtClean="0"/>
                        <a:t>контракта</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2543"/>
                    </a:solidFill>
                  </a:tcPr>
                </a:tc>
                <a:tc>
                  <a:txBody>
                    <a:bodyPr/>
                    <a:lstStyle/>
                    <a:p>
                      <a:pPr algn="ctr"/>
                      <a:r>
                        <a:rPr lang="ru-RU" dirty="0" smtClean="0"/>
                        <a:t>Обеспечение гарантийных обязательств</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2543"/>
                    </a:solidFill>
                  </a:tcPr>
                </a:tc>
                <a:extLst>
                  <a:ext uri="{0D108BD9-81ED-4DB2-BD59-A6C34878D82A}">
                    <a16:rowId xmlns:a16="http://schemas.microsoft.com/office/drawing/2014/main" val="366221973"/>
                  </a:ext>
                </a:extLst>
              </a:tr>
              <a:tr h="1942308">
                <a:tc>
                  <a:txBody>
                    <a:bodyPr/>
                    <a:lstStyle/>
                    <a:p>
                      <a:pPr algn="ctr"/>
                      <a:r>
                        <a:rPr lang="ru-RU" b="1" dirty="0" smtClean="0"/>
                        <a:t>Случаи</a:t>
                      </a:r>
                      <a:r>
                        <a:rPr lang="ru-RU" b="1" baseline="0" dirty="0" smtClean="0"/>
                        <a:t> применения</a:t>
                      </a:r>
                      <a:endParaRPr lang="ru-RU"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b="0" i="0" u="none" strike="noStrike" kern="1200" baseline="0" dirty="0" smtClean="0">
                          <a:solidFill>
                            <a:schemeClr val="dk1"/>
                          </a:solidFill>
                          <a:latin typeface="+mn-lt"/>
                          <a:ea typeface="+mn-ea"/>
                          <a:cs typeface="+mn-cs"/>
                          <a:hlinkClick r:id="rId2"/>
                        </a:rPr>
                        <a:t>Право в случаях, описанных в части 2 ст. 96, в остальных случаях обязанность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0" i="0" u="none" strike="noStrike" kern="1200" baseline="0" dirty="0" smtClean="0">
                          <a:solidFill>
                            <a:schemeClr val="dk1"/>
                          </a:solidFill>
                          <a:latin typeface="+mn-lt"/>
                          <a:ea typeface="+mn-ea"/>
                          <a:cs typeface="+mn-cs"/>
                        </a:rPr>
                        <a:t>в случае установления требований к таким обязательствам в соответствии с частью 4 статьи 33 настоящего Федерального закона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8884630"/>
                  </a:ext>
                </a:extLst>
              </a:tr>
            </a:tbl>
          </a:graphicData>
        </a:graphic>
      </p:graphicFrame>
    </p:spTree>
    <p:extLst>
      <p:ext uri="{BB962C8B-B14F-4D97-AF65-F5344CB8AC3E}">
        <p14:creationId xmlns:p14="http://schemas.microsoft.com/office/powerpoint/2010/main" val="352848530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945" y="439849"/>
            <a:ext cx="7091019" cy="512305"/>
          </a:xfrm>
        </p:spPr>
        <p:txBody>
          <a:bodyPr>
            <a:normAutofit fontScale="90000"/>
          </a:bodyPr>
          <a:lstStyle/>
          <a:p>
            <a:r>
              <a:rPr lang="ru-RU" dirty="0" smtClean="0"/>
              <a:t>ОБЕСПЕЧЕНИЕ ИСПОЛНЕНИЯ КОНТРАКТА</a:t>
            </a:r>
            <a:endParaRPr lang="ru-RU" dirty="0"/>
          </a:p>
        </p:txBody>
      </p:sp>
      <p:sp>
        <p:nvSpPr>
          <p:cNvPr id="8" name="Скругленный прямоугольник 7"/>
          <p:cNvSpPr/>
          <p:nvPr/>
        </p:nvSpPr>
        <p:spPr>
          <a:xfrm>
            <a:off x="184728" y="1145802"/>
            <a:ext cx="7813760" cy="897932"/>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Century"/>
                <a:ea typeface="+mn-ea"/>
                <a:cs typeface="+mn-cs"/>
              </a:rPr>
              <a:t>ПРАВО</a:t>
            </a:r>
            <a:r>
              <a:rPr kumimoji="0" lang="ru-RU" sz="3200" b="1" i="0" u="none" strike="noStrike" kern="1200" cap="none" spc="0" normalizeH="0" baseline="0" noProof="0" dirty="0">
                <a:ln>
                  <a:noFill/>
                </a:ln>
                <a:solidFill>
                  <a:prstClr val="white"/>
                </a:solidFill>
                <a:effectLst/>
                <a:uLnTx/>
                <a:uFillTx/>
                <a:latin typeface="Century"/>
                <a:ea typeface="+mn-ea"/>
                <a:cs typeface="+mn-cs"/>
              </a:rPr>
              <a:t> (часть </a:t>
            </a:r>
            <a:r>
              <a:rPr kumimoji="0" lang="ru-RU" sz="3200" b="0" i="0" u="none" strike="noStrike" kern="1200" cap="none" spc="0" normalizeH="0" baseline="0" noProof="0" dirty="0" smtClean="0">
                <a:ln>
                  <a:noFill/>
                </a:ln>
                <a:solidFill>
                  <a:prstClr val="white"/>
                </a:solidFill>
                <a:effectLst/>
                <a:uLnTx/>
                <a:uFillTx/>
                <a:latin typeface="Century"/>
                <a:ea typeface="+mn-ea"/>
                <a:cs typeface="+mn-cs"/>
              </a:rPr>
              <a:t>2 </a:t>
            </a:r>
            <a:r>
              <a:rPr kumimoji="0" lang="ru-RU" sz="3200" b="0" i="0" u="none" strike="noStrike" kern="1200" cap="none" spc="0" normalizeH="0" baseline="0" noProof="0" dirty="0">
                <a:ln>
                  <a:noFill/>
                </a:ln>
                <a:solidFill>
                  <a:prstClr val="white"/>
                </a:solidFill>
                <a:effectLst/>
                <a:uLnTx/>
                <a:uFillTx/>
                <a:latin typeface="Century"/>
                <a:ea typeface="+mn-ea"/>
                <a:cs typeface="+mn-cs"/>
              </a:rPr>
              <a:t>ст.96 </a:t>
            </a:r>
            <a:r>
              <a:rPr kumimoji="0" lang="ru-RU" sz="3200" b="0" i="0" u="none" strike="noStrike" kern="1200" cap="none" spc="0" normalizeH="0" baseline="0" noProof="0" dirty="0" smtClean="0">
                <a:ln>
                  <a:noFill/>
                </a:ln>
                <a:solidFill>
                  <a:prstClr val="white"/>
                </a:solidFill>
                <a:effectLst/>
                <a:uLnTx/>
                <a:uFillTx/>
                <a:latin typeface="Century"/>
                <a:ea typeface="+mn-ea"/>
                <a:cs typeface="+mn-cs"/>
              </a:rPr>
              <a:t>44-ФЗ</a:t>
            </a:r>
            <a:r>
              <a:rPr kumimoji="0" lang="ru-RU" sz="3200" b="1" i="0" u="none" strike="noStrike" kern="1200" cap="none" spc="0" normalizeH="0" baseline="0" noProof="0" dirty="0" smtClean="0">
                <a:ln>
                  <a:noFill/>
                </a:ln>
                <a:solidFill>
                  <a:prstClr val="white"/>
                </a:solidFill>
                <a:effectLst/>
                <a:uLnTx/>
                <a:uFillTx/>
                <a:latin typeface="Century"/>
                <a:ea typeface="+mn-ea"/>
                <a:cs typeface="+mn-cs"/>
              </a:rPr>
              <a:t>)</a:t>
            </a:r>
            <a:endParaRPr kumimoji="0" lang="ru-RU" sz="3200" b="0" i="0" u="none" strike="noStrike" kern="1200" cap="none" spc="0" normalizeH="0" baseline="0" noProof="0" dirty="0">
              <a:ln>
                <a:noFill/>
              </a:ln>
              <a:solidFill>
                <a:prstClr val="white"/>
              </a:solidFill>
              <a:effectLst/>
              <a:uLnTx/>
              <a:uFillTx/>
              <a:latin typeface="Century"/>
              <a:ea typeface="+mn-ea"/>
              <a:cs typeface="+mn-cs"/>
            </a:endParaRPr>
          </a:p>
        </p:txBody>
      </p:sp>
      <p:sp>
        <p:nvSpPr>
          <p:cNvPr id="9" name="Скругленный прямоугольник 8"/>
          <p:cNvSpPr/>
          <p:nvPr/>
        </p:nvSpPr>
        <p:spPr>
          <a:xfrm>
            <a:off x="8730738" y="1159213"/>
            <a:ext cx="3208713" cy="897932"/>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Century"/>
                <a:ea typeface="+mn-ea"/>
                <a:cs typeface="+mn-cs"/>
              </a:rPr>
              <a:t>ОБЯЗАННОСТЬ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entury"/>
                <a:ea typeface="+mn-ea"/>
                <a:cs typeface="+mn-cs"/>
              </a:rPr>
              <a:t>(часть </a:t>
            </a: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1 </a:t>
            </a:r>
            <a:r>
              <a:rPr kumimoji="0" lang="ru-RU" sz="1800" b="0" i="0" u="none" strike="noStrike" kern="1200" cap="none" spc="0" normalizeH="0" baseline="0" noProof="0" dirty="0">
                <a:ln>
                  <a:noFill/>
                </a:ln>
                <a:solidFill>
                  <a:prstClr val="white"/>
                </a:solidFill>
                <a:effectLst/>
                <a:uLnTx/>
                <a:uFillTx/>
                <a:latin typeface="Century"/>
                <a:ea typeface="+mn-ea"/>
                <a:cs typeface="+mn-cs"/>
              </a:rPr>
              <a:t>ст.96 </a:t>
            </a: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44-ФЗ</a:t>
            </a:r>
            <a:r>
              <a:rPr kumimoji="0" lang="ru-RU" sz="1800" b="1" i="0" u="none" strike="noStrike" kern="1200" cap="none" spc="0" normalizeH="0" baseline="0" noProof="0" dirty="0" smtClean="0">
                <a:ln>
                  <a:noFill/>
                </a:ln>
                <a:solidFill>
                  <a:prstClr val="white"/>
                </a:solidFill>
                <a:effectLst/>
                <a:uLnTx/>
                <a:uFillTx/>
                <a:latin typeface="Century"/>
                <a:ea typeface="+mn-ea"/>
                <a:cs typeface="+mn-cs"/>
              </a:rPr>
              <a:t>)</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Скругленный прямоугольник 9"/>
          <p:cNvSpPr/>
          <p:nvPr/>
        </p:nvSpPr>
        <p:spPr>
          <a:xfrm>
            <a:off x="213823" y="2120634"/>
            <a:ext cx="7755571" cy="2217197"/>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C00000"/>
                </a:solidFill>
                <a:effectLst/>
                <a:uLnTx/>
                <a:uFillTx/>
                <a:latin typeface="Century"/>
                <a:ea typeface="+mn-ea"/>
                <a:cs typeface="+mn-cs"/>
              </a:rPr>
              <a:t>Запрос котировок </a:t>
            </a:r>
            <a:r>
              <a:rPr kumimoji="0" lang="ru-RU" sz="1400" b="0" i="0" u="none" strike="noStrike" kern="1200" cap="none" spc="0" normalizeH="0" baseline="0" noProof="0" dirty="0">
                <a:ln>
                  <a:noFill/>
                </a:ln>
                <a:solidFill>
                  <a:prstClr val="black"/>
                </a:solidFill>
                <a:effectLst/>
                <a:uLnTx/>
                <a:uFillTx/>
                <a:latin typeface="Century"/>
                <a:ea typeface="+mn-ea"/>
                <a:cs typeface="+mn-cs"/>
              </a:rPr>
              <a:t>(если НМЦК ≤ 500 </a:t>
            </a:r>
            <a:r>
              <a:rPr kumimoji="0" lang="ru-RU" sz="1400" b="0" i="0" u="none" strike="noStrike" kern="1200" cap="none" spc="0" normalizeH="0" baseline="0" noProof="0" dirty="0" err="1">
                <a:ln>
                  <a:noFill/>
                </a:ln>
                <a:solidFill>
                  <a:prstClr val="black"/>
                </a:solidFill>
                <a:effectLst/>
                <a:uLnTx/>
                <a:uFillTx/>
                <a:latin typeface="Century"/>
                <a:ea typeface="+mn-ea"/>
                <a:cs typeface="+mn-cs"/>
              </a:rPr>
              <a:t>т.р</a:t>
            </a:r>
            <a:r>
              <a:rPr kumimoji="0" lang="ru-RU" sz="1400" b="0" i="0" u="none" strike="noStrike" kern="1200" cap="none" spc="0" normalizeH="0" baseline="0" noProof="0" dirty="0">
                <a:ln>
                  <a:noFill/>
                </a:ln>
                <a:solidFill>
                  <a:prstClr val="black"/>
                </a:solidFill>
                <a:effectLst/>
                <a:uLnTx/>
                <a:uFillTx/>
                <a:latin typeface="Century"/>
                <a:ea typeface="+mn-ea"/>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C00000"/>
                </a:solidFill>
                <a:effectLst/>
                <a:uLnTx/>
                <a:uFillTx/>
                <a:latin typeface="Century"/>
                <a:ea typeface="+mn-ea"/>
                <a:cs typeface="+mn-cs"/>
              </a:rPr>
              <a:t>Запрос предложений </a:t>
            </a:r>
            <a:r>
              <a:rPr kumimoji="0" lang="ru-RU" sz="1400" b="0" i="0" u="none" strike="noStrike" kern="1200" cap="none" spc="0" normalizeH="0" baseline="0" noProof="0" dirty="0">
                <a:ln>
                  <a:noFill/>
                </a:ln>
                <a:solidFill>
                  <a:prstClr val="black"/>
                </a:solidFill>
                <a:effectLst/>
                <a:uLnTx/>
                <a:uFillTx/>
                <a:latin typeface="Century"/>
                <a:ea typeface="+mn-ea"/>
                <a:cs typeface="+mn-cs"/>
              </a:rPr>
              <a:t>(в случаях согласно  </a:t>
            </a:r>
            <a:r>
              <a:rPr kumimoji="0" lang="ru-RU" sz="1400" b="0" i="0" u="none" strike="noStrike" kern="1200" cap="none" spc="0" normalizeH="0" baseline="0" noProof="0" dirty="0" err="1">
                <a:ln>
                  <a:noFill/>
                </a:ln>
                <a:solidFill>
                  <a:prstClr val="black"/>
                </a:solidFill>
                <a:effectLst/>
                <a:uLnTx/>
                <a:uFillTx/>
                <a:latin typeface="Century"/>
                <a:ea typeface="+mn-ea"/>
                <a:cs typeface="+mn-cs"/>
              </a:rPr>
              <a:t>п.п</a:t>
            </a:r>
            <a:r>
              <a:rPr kumimoji="0" lang="ru-RU" sz="1400" b="0" i="0" u="none" strike="noStrike" kern="1200" cap="none" spc="0" normalizeH="0" baseline="0" noProof="0" dirty="0">
                <a:ln>
                  <a:noFill/>
                </a:ln>
                <a:solidFill>
                  <a:prstClr val="black"/>
                </a:solidFill>
                <a:effectLst/>
                <a:uLnTx/>
                <a:uFillTx/>
                <a:latin typeface="Century"/>
                <a:ea typeface="+mn-ea"/>
                <a:cs typeface="+mn-cs"/>
              </a:rPr>
              <a:t>. 2, 7, 9, 10 ч. 2 ст. 83 </a:t>
            </a:r>
            <a:r>
              <a:rPr kumimoji="0" lang="ru-RU" sz="1400" b="0" i="0" u="none" strike="noStrike" kern="1200" cap="none" spc="0" normalizeH="0" baseline="0" noProof="0" dirty="0" smtClean="0">
                <a:ln>
                  <a:noFill/>
                </a:ln>
                <a:solidFill>
                  <a:prstClr val="black"/>
                </a:solidFill>
                <a:effectLst/>
                <a:uLnTx/>
                <a:uFillTx/>
                <a:latin typeface="Century"/>
                <a:ea typeface="+mn-ea"/>
                <a:cs typeface="+mn-cs"/>
              </a:rPr>
              <a:t>и пунктами </a:t>
            </a:r>
            <a:r>
              <a:rPr kumimoji="0" lang="ru-RU" sz="1400" b="0" i="0" u="none" strike="noStrike" kern="1200" cap="none" spc="0" normalizeH="0" baseline="0" noProof="0" dirty="0">
                <a:ln>
                  <a:noFill/>
                </a:ln>
                <a:solidFill>
                  <a:prstClr val="black"/>
                </a:solidFill>
                <a:effectLst/>
                <a:uLnTx/>
                <a:uFillTx/>
                <a:latin typeface="Century"/>
                <a:ea typeface="+mn-ea"/>
                <a:cs typeface="+mn-cs"/>
              </a:rPr>
              <a:t>1, 3 и 4 части 2 статьи 83.1)</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ru-RU" sz="1400" b="0" i="0" u="none" strike="noStrike" kern="1200" cap="none" spc="0" normalizeH="0" baseline="0" noProof="0" dirty="0" err="1">
                <a:ln>
                  <a:noFill/>
                </a:ln>
                <a:solidFill>
                  <a:srgbClr val="C00000"/>
                </a:solidFill>
                <a:effectLst/>
                <a:uLnTx/>
                <a:uFillTx/>
                <a:latin typeface="Century"/>
                <a:ea typeface="+mn-ea"/>
                <a:cs typeface="+mn-cs"/>
              </a:rPr>
              <a:t>Ед.поставщик</a:t>
            </a:r>
            <a:r>
              <a:rPr kumimoji="0" lang="ru-RU" sz="1400" b="0" i="0" u="none" strike="noStrike" kern="1200" cap="none" spc="0" normalizeH="0" baseline="0" noProof="0" dirty="0">
                <a:ln>
                  <a:noFill/>
                </a:ln>
                <a:solidFill>
                  <a:prstClr val="black"/>
                </a:solidFill>
                <a:effectLst/>
                <a:uLnTx/>
                <a:uFillTx/>
                <a:latin typeface="Century"/>
                <a:ea typeface="+mn-ea"/>
                <a:cs typeface="+mn-cs"/>
              </a:rPr>
              <a:t> (пунктами 1, 2 (если правовыми актами, предусмотренными указанным пунктом, не предусмотрена обязанность заказчика установить требование обеспечения исполнения контракта), 4 - 11, 13 - 15, 17, 20 - 23, 26, 28 - 34, 40 - 42, 44, 45, 46, 47 - 48 (если контрактами, заключаемыми в соответствии с пунктами 47 - 48, не предусмотрена выплата аванса), 51, 52 части 1 статьи </a:t>
            </a:r>
            <a:r>
              <a:rPr kumimoji="0" lang="ru-RU" sz="1400" b="0" i="0" u="none" strike="noStrike" kern="1200" cap="none" spc="0" normalizeH="0" baseline="0" noProof="0" dirty="0" smtClean="0">
                <a:ln>
                  <a:noFill/>
                </a:ln>
                <a:solidFill>
                  <a:prstClr val="black"/>
                </a:solidFill>
                <a:effectLst/>
                <a:uLnTx/>
                <a:uFillTx/>
                <a:latin typeface="Century"/>
                <a:ea typeface="+mn-ea"/>
                <a:cs typeface="+mn-cs"/>
              </a:rPr>
              <a:t>93)</a:t>
            </a:r>
            <a:endParaRPr kumimoji="0" lang="ru-RU" sz="1400" b="0" i="0" u="none" strike="noStrike" kern="1200" cap="none" spc="0" normalizeH="0" baseline="0" noProof="0" dirty="0">
              <a:ln>
                <a:noFill/>
              </a:ln>
              <a:solidFill>
                <a:prstClr val="black"/>
              </a:solidFill>
              <a:effectLst/>
              <a:uLnTx/>
              <a:uFillTx/>
              <a:latin typeface="Century"/>
              <a:ea typeface="+mn-ea"/>
              <a:cs typeface="+mn-cs"/>
            </a:endParaRPr>
          </a:p>
        </p:txBody>
      </p:sp>
      <p:sp>
        <p:nvSpPr>
          <p:cNvPr id="11" name="Скругленный прямоугольник 10"/>
          <p:cNvSpPr/>
          <p:nvPr/>
        </p:nvSpPr>
        <p:spPr>
          <a:xfrm>
            <a:off x="8730737" y="2120634"/>
            <a:ext cx="3208713" cy="2217196"/>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C00000"/>
                </a:solidFill>
                <a:effectLst/>
                <a:uLnTx/>
                <a:uFillTx/>
                <a:latin typeface="Century"/>
                <a:ea typeface="+mn-ea"/>
                <a:cs typeface="+mn-cs"/>
              </a:rPr>
              <a:t>В остальных случаях - ОБЯЗАННОСТЬ</a:t>
            </a:r>
          </a:p>
        </p:txBody>
      </p:sp>
      <p:sp>
        <p:nvSpPr>
          <p:cNvPr id="7" name="Прямоугольник 6"/>
          <p:cNvSpPr/>
          <p:nvPr/>
        </p:nvSpPr>
        <p:spPr>
          <a:xfrm>
            <a:off x="7813965" y="511336"/>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black"/>
                </a:solidFill>
                <a:effectLst/>
                <a:uLnTx/>
                <a:uFillTx/>
                <a:latin typeface="Century"/>
                <a:ea typeface="+mn-ea"/>
                <a:cs typeface="+mn-cs"/>
              </a:rPr>
              <a:t>ч.ч</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 1, 2, 8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4" name="Прямоугольник 3"/>
          <p:cNvSpPr/>
          <p:nvPr/>
        </p:nvSpPr>
        <p:spPr>
          <a:xfrm>
            <a:off x="213823" y="4302068"/>
            <a:ext cx="12078819"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Положения об обеспечении исполнения контракта не применяются в </a:t>
            </a: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случае (часть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8 </a:t>
            </a:r>
            <a:r>
              <a:rPr kumimoji="0" lang="ru-RU" sz="1800" b="0" i="0" u="none" strike="noStrike" kern="1200" cap="none" spc="0" normalizeH="0" baseline="0" noProof="0" dirty="0">
                <a:ln>
                  <a:noFill/>
                </a:ln>
                <a:solidFill>
                  <a:prstClr val="black"/>
                </a:solidFill>
                <a:effectLst/>
                <a:uLnTx/>
                <a:uFillTx/>
                <a:latin typeface="Century"/>
                <a:ea typeface="+mn-ea"/>
                <a:cs typeface="+mn-cs"/>
              </a:rPr>
              <a:t>ст.96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44-ФЗ</a:t>
            </a: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a:t>
            </a:r>
            <a:endParaRPr kumimoji="0" lang="ru-RU" sz="1800" b="1" i="0" u="none" strike="noStrike" kern="1200" cap="none" spc="0" normalizeH="0" baseline="0" noProof="0" dirty="0">
              <a:ln>
                <a:noFill/>
              </a:ln>
              <a:solidFill>
                <a:prstClr val="black"/>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1) заключения контракта с участником закупки, который является </a:t>
            </a:r>
            <a:r>
              <a:rPr kumimoji="0" lang="ru-RU" sz="1800" b="1" i="0" u="none" strike="noStrike" kern="1200" cap="none" spc="0" normalizeH="0" baseline="0" noProof="0" dirty="0">
                <a:ln>
                  <a:noFill/>
                </a:ln>
                <a:solidFill>
                  <a:srgbClr val="C00000"/>
                </a:solidFill>
                <a:effectLst/>
                <a:uLnTx/>
                <a:uFillTx/>
                <a:latin typeface="Century"/>
                <a:ea typeface="+mn-ea"/>
                <a:cs typeface="+mn-cs"/>
              </a:rPr>
              <a:t>казенным учреждением</a:t>
            </a:r>
            <a:r>
              <a:rPr kumimoji="0" lang="ru-RU" sz="1800" b="0" i="0" u="none" strike="noStrike" kern="1200" cap="none" spc="0" normalizeH="0" baseline="0" noProof="0" dirty="0">
                <a:ln>
                  <a:noFill/>
                </a:ln>
                <a:solidFill>
                  <a:prstClr val="black"/>
                </a:solidFill>
                <a:effectLst/>
                <a:uLnTx/>
                <a:uFillTx/>
                <a:latin typeface="Centur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2</a:t>
            </a:r>
            <a:r>
              <a:rPr kumimoji="0" lang="ru-RU" sz="1800" b="0" i="0" u="none" strike="noStrike" kern="1200" cap="none" spc="0" normalizeH="0" baseline="0" noProof="0" dirty="0">
                <a:ln>
                  <a:noFill/>
                </a:ln>
                <a:solidFill>
                  <a:prstClr val="black"/>
                </a:solidFill>
                <a:effectLst/>
                <a:uLnTx/>
                <a:uFillTx/>
                <a:latin typeface="Century"/>
                <a:ea typeface="+mn-ea"/>
                <a:cs typeface="+mn-cs"/>
              </a:rPr>
              <a:t>) осуществления </a:t>
            </a:r>
            <a:r>
              <a:rPr kumimoji="0" lang="ru-RU" sz="1800" b="1" i="0" u="none" strike="noStrike" kern="1200" cap="none" spc="0" normalizeH="0" baseline="0" noProof="0" dirty="0">
                <a:ln>
                  <a:noFill/>
                </a:ln>
                <a:solidFill>
                  <a:srgbClr val="C00000"/>
                </a:solidFill>
                <a:effectLst/>
                <a:uLnTx/>
                <a:uFillTx/>
                <a:latin typeface="Century"/>
                <a:ea typeface="+mn-ea"/>
                <a:cs typeface="+mn-cs"/>
              </a:rPr>
              <a:t>закупки услуги по предоставлению кредита</a:t>
            </a:r>
            <a:r>
              <a:rPr kumimoji="0" lang="ru-RU" sz="1800" b="0" i="0" u="none" strike="noStrike" kern="1200" cap="none" spc="0" normalizeH="0" baseline="0" noProof="0" dirty="0">
                <a:ln>
                  <a:noFill/>
                </a:ln>
                <a:solidFill>
                  <a:prstClr val="black"/>
                </a:solidFill>
                <a:effectLst/>
                <a:uLnTx/>
                <a:uFillTx/>
                <a:latin typeface="Centur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3) заключения </a:t>
            </a:r>
            <a:r>
              <a:rPr kumimoji="0" lang="ru-RU" sz="1800" b="0" i="0" u="sng" strike="noStrike" kern="1200" cap="none" spc="0" normalizeH="0" baseline="0" noProof="0" dirty="0">
                <a:ln>
                  <a:noFill/>
                </a:ln>
                <a:solidFill>
                  <a:prstClr val="black"/>
                </a:solidFill>
                <a:effectLst/>
                <a:uLnTx/>
                <a:uFillTx/>
                <a:latin typeface="Century"/>
                <a:ea typeface="+mn-ea"/>
                <a:cs typeface="+mn-cs"/>
              </a:rPr>
              <a:t>бюджетным учреждением, государственным, муниципальным унитарными предприятиями контракта</a:t>
            </a:r>
            <a:r>
              <a:rPr kumimoji="0" lang="ru-RU" sz="1800" b="0" i="0" u="none" strike="noStrike" kern="1200" cap="none" spc="0" normalizeH="0" baseline="0" noProof="0" dirty="0">
                <a:ln>
                  <a:noFill/>
                </a:ln>
                <a:solidFill>
                  <a:prstClr val="black"/>
                </a:solidFill>
                <a:effectLst/>
                <a:uLnTx/>
                <a:uFillTx/>
                <a:latin typeface="Century"/>
                <a:ea typeface="+mn-ea"/>
                <a:cs typeface="+mn-cs"/>
              </a:rPr>
              <a:t>, </a:t>
            </a:r>
            <a:r>
              <a:rPr kumimoji="0" lang="ru-RU" sz="1800" b="0" i="0" u="none" strike="noStrike" kern="1200" cap="none" spc="0" normalizeH="0" baseline="0" noProof="0" dirty="0">
                <a:ln>
                  <a:noFill/>
                </a:ln>
                <a:solidFill>
                  <a:srgbClr val="C00000"/>
                </a:solidFill>
                <a:effectLst/>
                <a:uLnTx/>
                <a:uFillTx/>
                <a:latin typeface="Century"/>
                <a:ea typeface="+mn-ea"/>
                <a:cs typeface="+mn-cs"/>
              </a:rPr>
              <a:t>предметом которого является выдача банковской гарантии</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a:t>
            </a:r>
            <a:endParaRPr kumimoji="0" lang="en-US" sz="1800" b="0"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C00000"/>
                </a:solidFill>
                <a:effectLst/>
                <a:uLnTx/>
                <a:uFillTx/>
                <a:latin typeface="Century"/>
                <a:ea typeface="+mn-ea"/>
                <a:cs typeface="+mn-cs"/>
              </a:rPr>
              <a:t>4) </a:t>
            </a:r>
            <a:r>
              <a:rPr kumimoji="0" lang="ru-RU" sz="1800" b="0" i="0" u="none" strike="noStrike" kern="1200" cap="none" spc="0" normalizeH="0" baseline="0" noProof="0" dirty="0">
                <a:ln>
                  <a:noFill/>
                </a:ln>
                <a:solidFill>
                  <a:srgbClr val="C00000"/>
                </a:solidFill>
                <a:effectLst/>
                <a:uLnTx/>
                <a:uFillTx/>
                <a:latin typeface="Century"/>
                <a:ea typeface="+mn-ea"/>
                <a:cs typeface="+mn-cs"/>
              </a:rPr>
              <a:t>Новое с 1.07.19 СМП и СОНКО по ст. 30 (ч. 8.1)</a:t>
            </a:r>
          </a:p>
        </p:txBody>
      </p:sp>
    </p:spTree>
    <p:extLst>
      <p:ext uri="{BB962C8B-B14F-4D97-AF65-F5344CB8AC3E}">
        <p14:creationId xmlns:p14="http://schemas.microsoft.com/office/powerpoint/2010/main" val="88676862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Закупки с ограниченным участием</a:t>
            </a:r>
            <a:br>
              <a:rPr lang="ru-RU" dirty="0" smtClean="0"/>
            </a:br>
            <a:r>
              <a:rPr lang="ru-RU" dirty="0" smtClean="0"/>
              <a:t>СМП и СОНКО</a:t>
            </a:r>
            <a:endParaRPr lang="ru-RU" dirty="0"/>
          </a:p>
        </p:txBody>
      </p:sp>
      <p:sp>
        <p:nvSpPr>
          <p:cNvPr id="3" name="Объект 2"/>
          <p:cNvSpPr>
            <a:spLocks noGrp="1"/>
          </p:cNvSpPr>
          <p:nvPr>
            <p:ph idx="1"/>
          </p:nvPr>
        </p:nvSpPr>
        <p:spPr>
          <a:xfrm>
            <a:off x="229985" y="1635293"/>
            <a:ext cx="11962015" cy="4257332"/>
          </a:xfrm>
        </p:spPr>
        <p:txBody>
          <a:bodyPr>
            <a:normAutofit fontScale="25000" lnSpcReduction="20000"/>
          </a:bodyPr>
          <a:lstStyle/>
          <a:p>
            <a:r>
              <a:rPr lang="en-US" sz="9600" dirty="0">
                <a:solidFill>
                  <a:srgbClr val="C00000"/>
                </a:solidFill>
              </a:rPr>
              <a:t>C 1 </a:t>
            </a:r>
            <a:r>
              <a:rPr lang="ru-RU" sz="9600" dirty="0">
                <a:solidFill>
                  <a:srgbClr val="C00000"/>
                </a:solidFill>
              </a:rPr>
              <a:t>июля 2019</a:t>
            </a:r>
            <a:r>
              <a:rPr lang="ru-RU" sz="9600" dirty="0" smtClean="0">
                <a:solidFill>
                  <a:srgbClr val="C00000"/>
                </a:solidFill>
              </a:rPr>
              <a:t>! </a:t>
            </a:r>
          </a:p>
          <a:p>
            <a:r>
              <a:rPr lang="ru-RU" sz="9600" dirty="0" smtClean="0"/>
              <a:t>ЗАКАЗЧИК ОБЯЗАН ПРЕДУСМОТРЕТЬ</a:t>
            </a:r>
          </a:p>
          <a:p>
            <a:r>
              <a:rPr lang="ru-RU" sz="9600" dirty="0" smtClean="0"/>
              <a:t>Участник закупки </a:t>
            </a:r>
            <a:r>
              <a:rPr lang="ru-RU" sz="9600" b="1" dirty="0" smtClean="0">
                <a:solidFill>
                  <a:srgbClr val="C00000"/>
                </a:solidFill>
              </a:rPr>
              <a:t>в </a:t>
            </a:r>
            <a:r>
              <a:rPr lang="ru-RU" sz="9600" b="1" dirty="0">
                <a:solidFill>
                  <a:srgbClr val="C00000"/>
                </a:solidFill>
              </a:rPr>
              <a:t>соответствии с </a:t>
            </a:r>
            <a:r>
              <a:rPr lang="ru-RU" sz="9600" b="1" dirty="0" smtClean="0">
                <a:solidFill>
                  <a:srgbClr val="C00000"/>
                </a:solidFill>
              </a:rPr>
              <a:t>п.1 ч.1 ст.30 (СМП И СОНКО) </a:t>
            </a:r>
            <a:r>
              <a:rPr lang="ru-RU" sz="9600" dirty="0" smtClean="0">
                <a:solidFill>
                  <a:srgbClr val="C00000"/>
                </a:solidFill>
              </a:rPr>
              <a:t>освобождается от предоставления обеспечения исполнения контракта</a:t>
            </a:r>
            <a:r>
              <a:rPr lang="ru-RU" sz="9600" dirty="0" smtClean="0"/>
              <a:t>, в том числе при </a:t>
            </a:r>
            <a:r>
              <a:rPr lang="ru-RU" sz="9600" dirty="0" err="1" smtClean="0"/>
              <a:t>антидемпинге</a:t>
            </a:r>
            <a:endParaRPr lang="ru-RU" sz="9600" dirty="0" smtClean="0"/>
          </a:p>
          <a:p>
            <a:endParaRPr lang="ru-RU" sz="9600" dirty="0" smtClean="0"/>
          </a:p>
          <a:p>
            <a:r>
              <a:rPr lang="ru-RU" sz="9600" dirty="0" smtClean="0"/>
              <a:t>Обязан предоставить</a:t>
            </a:r>
            <a:r>
              <a:rPr lang="ru-RU" sz="9600" dirty="0"/>
              <a:t> </a:t>
            </a:r>
            <a:r>
              <a:rPr lang="ru-RU" sz="9600" dirty="0" smtClean="0"/>
              <a:t>информацию</a:t>
            </a:r>
            <a:r>
              <a:rPr lang="en-US" sz="9600" dirty="0" smtClean="0"/>
              <a:t>:</a:t>
            </a:r>
          </a:p>
          <a:p>
            <a:pPr marL="571500" indent="-571500">
              <a:buFont typeface="Arial" panose="020B0604020202020204" pitchFamily="34" charset="0"/>
              <a:buChar char="•"/>
            </a:pPr>
            <a:r>
              <a:rPr lang="ru-RU" sz="9600" dirty="0"/>
              <a:t>содержащуюся в реестре </a:t>
            </a:r>
            <a:r>
              <a:rPr lang="ru-RU" sz="9600" dirty="0" smtClean="0"/>
              <a:t>контрактов</a:t>
            </a:r>
            <a:r>
              <a:rPr lang="ru-RU" sz="9600" dirty="0"/>
              <a:t> </a:t>
            </a:r>
            <a:r>
              <a:rPr lang="ru-RU" sz="9600" dirty="0" smtClean="0"/>
              <a:t>в </a:t>
            </a:r>
            <a:r>
              <a:rPr lang="ru-RU" sz="9600" dirty="0"/>
              <a:t>течение </a:t>
            </a:r>
            <a:r>
              <a:rPr lang="ru-RU" sz="9600" dirty="0">
                <a:solidFill>
                  <a:srgbClr val="C00000"/>
                </a:solidFill>
              </a:rPr>
              <a:t>трех лет</a:t>
            </a:r>
            <a:r>
              <a:rPr lang="ru-RU" sz="9600" dirty="0">
                <a:solidFill>
                  <a:srgbClr val="FF0000"/>
                </a:solidFill>
              </a:rPr>
              <a:t> </a:t>
            </a:r>
            <a:r>
              <a:rPr lang="ru-RU" sz="9600" dirty="0"/>
              <a:t>до даты подачи заявки на участие в закупке </a:t>
            </a:r>
            <a:r>
              <a:rPr lang="ru-RU" sz="9600" dirty="0">
                <a:solidFill>
                  <a:srgbClr val="C00000"/>
                </a:solidFill>
              </a:rPr>
              <a:t>трех контрактов</a:t>
            </a:r>
          </a:p>
          <a:p>
            <a:pPr marL="571500" indent="-571500">
              <a:buFont typeface="Arial" panose="020B0604020202020204" pitchFamily="34" charset="0"/>
              <a:buChar char="•"/>
            </a:pPr>
            <a:r>
              <a:rPr lang="ru-RU" sz="9600" dirty="0" smtClean="0"/>
              <a:t>без неустоек </a:t>
            </a:r>
            <a:r>
              <a:rPr lang="ru-RU" sz="9600" dirty="0"/>
              <a:t>(штрафов, пеней). </a:t>
            </a:r>
          </a:p>
          <a:p>
            <a:pPr marL="571500" indent="-571500">
              <a:buFont typeface="Arial" panose="020B0604020202020204" pitchFamily="34" charset="0"/>
              <a:buChar char="•"/>
            </a:pPr>
            <a:r>
              <a:rPr lang="ru-RU" sz="9600" dirty="0"/>
              <a:t>предоставление </a:t>
            </a:r>
            <a:r>
              <a:rPr lang="ru-RU" sz="9600" dirty="0" smtClean="0"/>
              <a:t>информации</a:t>
            </a:r>
            <a:r>
              <a:rPr lang="ru-RU" sz="9600" dirty="0" smtClean="0">
                <a:solidFill>
                  <a:srgbClr val="C00000"/>
                </a:solidFill>
              </a:rPr>
              <a:t> </a:t>
            </a:r>
            <a:r>
              <a:rPr lang="ru-RU" sz="9600" dirty="0">
                <a:solidFill>
                  <a:srgbClr val="C00000"/>
                </a:solidFill>
              </a:rPr>
              <a:t>до </a:t>
            </a:r>
            <a:r>
              <a:rPr lang="ru-RU" sz="9600" dirty="0"/>
              <a:t>заключения контракта</a:t>
            </a:r>
          </a:p>
          <a:p>
            <a:pPr marL="571500" indent="-571500">
              <a:buFont typeface="Arial" panose="020B0604020202020204" pitchFamily="34" charset="0"/>
              <a:buChar char="•"/>
            </a:pPr>
            <a:r>
              <a:rPr lang="ru-RU" sz="9600" dirty="0"/>
              <a:t>сумма цен таких контрактов должна составлять </a:t>
            </a:r>
            <a:r>
              <a:rPr lang="ru-RU" sz="9600" dirty="0">
                <a:solidFill>
                  <a:srgbClr val="C00000"/>
                </a:solidFill>
              </a:rPr>
              <a:t>не менее </a:t>
            </a:r>
            <a:r>
              <a:rPr lang="ru-RU" sz="9600" dirty="0" smtClean="0">
                <a:solidFill>
                  <a:srgbClr val="C00000"/>
                </a:solidFill>
              </a:rPr>
              <a:t>НМЦК</a:t>
            </a:r>
            <a:endParaRPr lang="ru-RU" sz="9600" dirty="0">
              <a:solidFill>
                <a:srgbClr val="C00000"/>
              </a:solidFill>
            </a:endParaRPr>
          </a:p>
          <a:p>
            <a:endParaRPr lang="ru-RU" dirty="0"/>
          </a:p>
          <a:p>
            <a:endParaRPr lang="ru-RU" dirty="0"/>
          </a:p>
        </p:txBody>
      </p:sp>
      <p:sp>
        <p:nvSpPr>
          <p:cNvPr id="4" name="Прямоугольник 3"/>
          <p:cNvSpPr/>
          <p:nvPr/>
        </p:nvSpPr>
        <p:spPr>
          <a:xfrm>
            <a:off x="7813965" y="511336"/>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8.1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162142260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СМП и СОНКО</a:t>
            </a:r>
            <a:endParaRPr lang="ru-RU" dirty="0"/>
          </a:p>
        </p:txBody>
      </p:sp>
      <p:sp>
        <p:nvSpPr>
          <p:cNvPr id="3" name="Объект 2"/>
          <p:cNvSpPr>
            <a:spLocks noGrp="1"/>
          </p:cNvSpPr>
          <p:nvPr>
            <p:ph idx="1"/>
          </p:nvPr>
        </p:nvSpPr>
        <p:spPr>
          <a:xfrm>
            <a:off x="612775" y="1524934"/>
            <a:ext cx="6278476" cy="1140059"/>
          </a:xfrm>
        </p:spPr>
        <p:txBody>
          <a:bodyPr>
            <a:normAutofit fontScale="25000" lnSpcReduction="20000"/>
          </a:bodyPr>
          <a:lstStyle/>
          <a:p>
            <a:r>
              <a:rPr lang="en-US" sz="9600" dirty="0" smtClean="0">
                <a:solidFill>
                  <a:srgbClr val="FF0000"/>
                </a:solidFill>
              </a:rPr>
              <a:t>C 1 </a:t>
            </a:r>
            <a:r>
              <a:rPr lang="ru-RU" sz="9600" dirty="0" smtClean="0">
                <a:solidFill>
                  <a:srgbClr val="FF0000"/>
                </a:solidFill>
              </a:rPr>
              <a:t>июля 2019!</a:t>
            </a:r>
          </a:p>
          <a:p>
            <a:r>
              <a:rPr lang="ru-RU" sz="9600" dirty="0" smtClean="0"/>
              <a:t>Предмет контракта? ТРУ?</a:t>
            </a:r>
          </a:p>
          <a:p>
            <a:r>
              <a:rPr lang="ru-RU" sz="9600" dirty="0" smtClean="0"/>
              <a:t>Пример</a:t>
            </a:r>
            <a:r>
              <a:rPr lang="en-US" sz="9600" dirty="0" smtClean="0"/>
              <a:t> : </a:t>
            </a:r>
            <a:r>
              <a:rPr lang="ru-RU" sz="9600" dirty="0" smtClean="0">
                <a:latin typeface="+mn-lt"/>
                <a:cs typeface="+mn-cs"/>
              </a:rPr>
              <a:t>НМЦК </a:t>
            </a:r>
            <a:r>
              <a:rPr lang="ru-RU" sz="9600" dirty="0">
                <a:latin typeface="+mn-lt"/>
                <a:cs typeface="+mn-cs"/>
              </a:rPr>
              <a:t>2 млн. рублей</a:t>
            </a:r>
          </a:p>
          <a:p>
            <a:r>
              <a:rPr lang="ru-RU" sz="9600" dirty="0">
                <a:latin typeface="+mn-lt"/>
                <a:cs typeface="+mn-cs"/>
              </a:rPr>
              <a:t>     </a:t>
            </a:r>
          </a:p>
        </p:txBody>
      </p:sp>
      <p:sp>
        <p:nvSpPr>
          <p:cNvPr id="4" name="Прямоугольник 3"/>
          <p:cNvSpPr/>
          <p:nvPr/>
        </p:nvSpPr>
        <p:spPr>
          <a:xfrm>
            <a:off x="7813965" y="511336"/>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8.1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graphicFrame>
        <p:nvGraphicFramePr>
          <p:cNvPr id="6" name="Таблица 5"/>
          <p:cNvGraphicFramePr>
            <a:graphicFrameLocks noGrp="1"/>
          </p:cNvGraphicFramePr>
          <p:nvPr>
            <p:extLst/>
          </p:nvPr>
        </p:nvGraphicFramePr>
        <p:xfrm>
          <a:off x="1687484" y="2915307"/>
          <a:ext cx="9642762" cy="3474720"/>
        </p:xfrm>
        <a:graphic>
          <a:graphicData uri="http://schemas.openxmlformats.org/drawingml/2006/table">
            <a:tbl>
              <a:tblPr firstRow="1" bandRow="1">
                <a:tableStyleId>{2D5ABB26-0587-4C30-8999-92F81FD0307C}</a:tableStyleId>
              </a:tblPr>
              <a:tblGrid>
                <a:gridCol w="4821381">
                  <a:extLst>
                    <a:ext uri="{9D8B030D-6E8A-4147-A177-3AD203B41FA5}">
                      <a16:colId xmlns:a16="http://schemas.microsoft.com/office/drawing/2014/main" val="161978476"/>
                    </a:ext>
                  </a:extLst>
                </a:gridCol>
                <a:gridCol w="4821381">
                  <a:extLst>
                    <a:ext uri="{9D8B030D-6E8A-4147-A177-3AD203B41FA5}">
                      <a16:colId xmlns:a16="http://schemas.microsoft.com/office/drawing/2014/main" val="11877970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ЦК(1)=5 млн</a:t>
                      </a:r>
                      <a:r>
                        <a:rPr lang="en-US" sz="2400" kern="1200" baseline="0" dirty="0" smtClean="0">
                          <a:solidFill>
                            <a:schemeClr val="tx1"/>
                          </a:solidFill>
                          <a:latin typeface="Arial" panose="020B0604020202020204" pitchFamily="34" charset="0"/>
                          <a:ea typeface="+mn-ea"/>
                          <a:cs typeface="Arial" panose="020B0604020202020204" pitchFamily="34" charset="0"/>
                        </a:rPr>
                        <a:t>. </a:t>
                      </a:r>
                      <a:r>
                        <a:rPr lang="ru-RU" sz="2400" kern="1200" baseline="0" dirty="0" smtClean="0">
                          <a:solidFill>
                            <a:schemeClr val="tx1"/>
                          </a:solidFill>
                          <a:latin typeface="Arial" panose="020B0604020202020204" pitchFamily="34" charset="0"/>
                          <a:ea typeface="+mn-ea"/>
                          <a:cs typeface="Arial" panose="020B0604020202020204" pitchFamily="34" charset="0"/>
                        </a:rPr>
                        <a:t>рублей</a:t>
                      </a:r>
                    </a:p>
                    <a:p>
                      <a:endParaRPr lang="ru-RU"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(1)= 5 млн. рублей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ЦК(2)= 100 000 рублей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(3)= 1 млн. рублей</a:t>
                      </a:r>
                      <a:endParaRPr lang="ru-RU" sz="2400" kern="1200" baseline="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82861672"/>
                  </a:ext>
                </a:extLst>
              </a:tr>
              <a:tr h="370840">
                <a:tc>
                  <a:txBody>
                    <a:bodyPr/>
                    <a:lstStyle/>
                    <a:p>
                      <a:r>
                        <a:rPr lang="ru-RU" sz="2400" kern="1200" baseline="0" dirty="0" smtClean="0">
                          <a:solidFill>
                            <a:schemeClr val="tx1"/>
                          </a:solidFill>
                          <a:latin typeface="Arial" panose="020B0604020202020204" pitchFamily="34" charset="0"/>
                          <a:ea typeface="+mn-ea"/>
                          <a:cs typeface="Arial" panose="020B0604020202020204" pitchFamily="34" charset="0"/>
                        </a:rPr>
                        <a:t>ЦК (1)= 1 млн. рублей</a:t>
                      </a:r>
                    </a:p>
                    <a:p>
                      <a:r>
                        <a:rPr lang="ru-RU" sz="2400" kern="1200" baseline="0" dirty="0" smtClean="0">
                          <a:solidFill>
                            <a:schemeClr val="tx1"/>
                          </a:solidFill>
                          <a:latin typeface="Arial" panose="020B0604020202020204" pitchFamily="34" charset="0"/>
                          <a:ea typeface="+mn-ea"/>
                          <a:cs typeface="Arial" panose="020B0604020202020204" pitchFamily="34" charset="0"/>
                        </a:rPr>
                        <a:t>ЦК (2)= 100 000 рублей</a:t>
                      </a:r>
                    </a:p>
                    <a:p>
                      <a:r>
                        <a:rPr lang="ru-RU" sz="2400" kern="1200" baseline="0" dirty="0" smtClean="0">
                          <a:solidFill>
                            <a:schemeClr val="tx1"/>
                          </a:solidFill>
                          <a:latin typeface="Arial" panose="020B0604020202020204" pitchFamily="34" charset="0"/>
                          <a:ea typeface="+mn-ea"/>
                          <a:cs typeface="Arial" panose="020B0604020202020204" pitchFamily="34" charset="0"/>
                        </a:rPr>
                        <a:t>ЦК (3)= 200 000 рублей</a:t>
                      </a:r>
                    </a:p>
                    <a:p>
                      <a:r>
                        <a:rPr lang="ru-RU" sz="2400" kern="1200" baseline="0" dirty="0" smtClean="0">
                          <a:solidFill>
                            <a:schemeClr val="tx1"/>
                          </a:solidFill>
                          <a:latin typeface="Arial" panose="020B0604020202020204" pitchFamily="34" charset="0"/>
                          <a:ea typeface="+mn-ea"/>
                          <a:cs typeface="Arial" panose="020B0604020202020204" pitchFamily="34" charset="0"/>
                        </a:rPr>
                        <a:t>ЦК (4)= 200 000 рублей</a:t>
                      </a:r>
                    </a:p>
                    <a:p>
                      <a:r>
                        <a:rPr lang="ru-RU" sz="2400" kern="1200" baseline="0" dirty="0" smtClean="0">
                          <a:solidFill>
                            <a:schemeClr val="tx1"/>
                          </a:solidFill>
                          <a:latin typeface="Arial" panose="020B0604020202020204" pitchFamily="34" charset="0"/>
                          <a:ea typeface="+mn-ea"/>
                          <a:cs typeface="Arial" panose="020B0604020202020204" pitchFamily="34" charset="0"/>
                        </a:rPr>
                        <a:t>ЦК (5)= 100 000 рублей</a:t>
                      </a:r>
                    </a:p>
                    <a:p>
                      <a:r>
                        <a:rPr lang="ru-RU" sz="2400" kern="1200" baseline="0" dirty="0" smtClean="0">
                          <a:solidFill>
                            <a:schemeClr val="tx1"/>
                          </a:solidFill>
                          <a:latin typeface="Arial" panose="020B0604020202020204" pitchFamily="34" charset="0"/>
                          <a:ea typeface="+mn-ea"/>
                          <a:cs typeface="Arial" panose="020B0604020202020204" pitchFamily="34" charset="0"/>
                        </a:rPr>
                        <a:t>ЦК (6)= 50 000 рублей</a:t>
                      </a:r>
                      <a:endParaRPr lang="ru-RU" sz="2400" kern="1200" baseline="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(1)= 1 млн. рублей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(2)= 2 млн. рублей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(3)= 100 млн. рублей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(4)= 200 000 рублей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(5)= 400 000 рублей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kern="1200" baseline="0" dirty="0" smtClean="0">
                          <a:solidFill>
                            <a:schemeClr val="tx1"/>
                          </a:solidFill>
                          <a:latin typeface="Arial" panose="020B0604020202020204" pitchFamily="34" charset="0"/>
                          <a:ea typeface="+mn-ea"/>
                          <a:cs typeface="Arial" panose="020B0604020202020204" pitchFamily="34" charset="0"/>
                        </a:rPr>
                        <a:t>ЦК (6)= 100 000 рублей</a:t>
                      </a:r>
                      <a:endParaRPr lang="ru-RU" sz="2400" kern="1200" baseline="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007892156"/>
                  </a:ext>
                </a:extLst>
              </a:tr>
            </a:tbl>
          </a:graphicData>
        </a:graphic>
      </p:graphicFrame>
      <p:pic>
        <p:nvPicPr>
          <p:cNvPr id="2050" name="Picture 2" descr="ÐÐ°ÑÑÐ¸Ð½ÐºÐ¸ Ð¿Ð¾ Ð·Ð°Ð¿ÑÐ¾ÑÑ Ð·ÐµÐ»ÐµÐ½Ð°Ñ Ð³Ð°Ð»Ð¾ÑÐºÐ° Ð¿Ð½Ð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2889" y="2929184"/>
            <a:ext cx="715976" cy="715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Ð°ÑÑÐ¸Ð½ÐºÐ¸ Ð¿Ð¾ Ð·Ð°Ð¿ÑÐ¾ÑÑ ÐºÑÐ°ÑÐ½ÑÐ¹ ÐºÑÐµÑÑÐ¸Ðº Ð¿Ð½Ð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00" y="2929184"/>
            <a:ext cx="677484" cy="6774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ÐÐ°ÑÑÐ¸Ð½ÐºÐ¸ Ð¿Ð¾ Ð·Ð°Ð¿ÑÐ¾ÑÑ ÐºÑÐ°ÑÐ½ÑÐ¹ ÐºÑÐµÑÑÐ¸Ðº Ð¿Ð½Ð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232" y="4135051"/>
            <a:ext cx="677484" cy="677485"/>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0" descr="ÐÐ°ÑÑÐ¸Ð½ÐºÐ¸ Ð¿Ð¾ Ð·Ð°Ð¿ÑÐ¾ÑÑ Ð·Ð½Ð°Ðº Ð²Ð¾Ð¿ÑÐ¾ÑÐ° Ð¿Ð½Ð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entury"/>
              <a:ea typeface="+mn-ea"/>
              <a:cs typeface="+mn-cs"/>
            </a:endParaRPr>
          </a:p>
        </p:txBody>
      </p:sp>
      <p:sp>
        <p:nvSpPr>
          <p:cNvPr id="16" name="AutoShape 16" descr="ÐÐ°ÑÑÐ¸Ð½ÐºÐ¸ Ð¿Ð¾ Ð·Ð°Ð¿ÑÐ¾ÑÑ Ð·Ð½Ð°Ðº Ð²Ð¾Ð¿ÑÐ¾ÑÐ° Ð¿Ð½Ð³"/>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entury"/>
              <a:ea typeface="+mn-ea"/>
              <a:cs typeface="+mn-cs"/>
            </a:endParaRPr>
          </a:p>
        </p:txBody>
      </p:sp>
      <p:pic>
        <p:nvPicPr>
          <p:cNvPr id="17" name="Рисунок 16"/>
          <p:cNvPicPr>
            <a:picLocks noChangeAspect="1"/>
          </p:cNvPicPr>
          <p:nvPr/>
        </p:nvPicPr>
        <p:blipFill>
          <a:blip r:embed="rId4"/>
          <a:stretch>
            <a:fillRect/>
          </a:stretch>
        </p:blipFill>
        <p:spPr>
          <a:xfrm>
            <a:off x="5844505" y="4148060"/>
            <a:ext cx="664476" cy="664476"/>
          </a:xfrm>
          <a:prstGeom prst="rect">
            <a:avLst/>
          </a:prstGeom>
        </p:spPr>
      </p:pic>
    </p:spTree>
    <p:extLst>
      <p:ext uri="{BB962C8B-B14F-4D97-AF65-F5344CB8AC3E}">
        <p14:creationId xmlns:p14="http://schemas.microsoft.com/office/powerpoint/2010/main" val="270584579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Обеспечение гарантийных обязательств</a:t>
            </a:r>
            <a:endParaRPr lang="ru-RU" dirty="0"/>
          </a:p>
        </p:txBody>
      </p:sp>
      <p:sp>
        <p:nvSpPr>
          <p:cNvPr id="3" name="Объект 2"/>
          <p:cNvSpPr>
            <a:spLocks noGrp="1"/>
          </p:cNvSpPr>
          <p:nvPr>
            <p:ph idx="1"/>
          </p:nvPr>
        </p:nvSpPr>
        <p:spPr>
          <a:xfrm>
            <a:off x="249383" y="1777171"/>
            <a:ext cx="11754195" cy="4175055"/>
          </a:xfrm>
        </p:spPr>
        <p:txBody>
          <a:bodyPr>
            <a:noAutofit/>
          </a:bodyPr>
          <a:lstStyle/>
          <a:p>
            <a:r>
              <a:rPr lang="ru-RU" sz="2400" b="1" dirty="0" smtClean="0"/>
              <a:t>Чем руководствуемся</a:t>
            </a:r>
          </a:p>
          <a:p>
            <a:r>
              <a:rPr lang="ru-RU" sz="2000" dirty="0" smtClean="0"/>
              <a:t>ч.1 ст.96</a:t>
            </a:r>
            <a:endParaRPr lang="ru-RU" sz="2000" b="1" dirty="0"/>
          </a:p>
          <a:p>
            <a:r>
              <a:rPr lang="ru-RU" sz="2000" dirty="0" smtClean="0"/>
              <a:t> Заказчиком, </a:t>
            </a:r>
            <a:r>
              <a:rPr lang="ru-RU" sz="2000" dirty="0" smtClean="0">
                <a:solidFill>
                  <a:srgbClr val="C00000"/>
                </a:solidFill>
              </a:rPr>
              <a:t>за исключением случаев, предусмотренных частью 2 </a:t>
            </a:r>
            <a:r>
              <a:rPr lang="ru-RU" sz="2000" dirty="0" smtClean="0"/>
              <a:t>настоящей статьи, </a:t>
            </a:r>
            <a:r>
              <a:rPr lang="ru-RU" sz="2000" dirty="0" smtClean="0">
                <a:solidFill>
                  <a:srgbClr val="C00000"/>
                </a:solidFill>
              </a:rPr>
              <a:t>в извещении </a:t>
            </a:r>
            <a:r>
              <a:rPr lang="ru-RU" sz="2000" dirty="0" smtClean="0"/>
              <a:t>об осуществлении закупки, </a:t>
            </a:r>
            <a:r>
              <a:rPr lang="ru-RU" sz="2000" dirty="0" smtClean="0">
                <a:solidFill>
                  <a:srgbClr val="C00000"/>
                </a:solidFill>
              </a:rPr>
              <a:t>документации о закупке</a:t>
            </a:r>
            <a:r>
              <a:rPr lang="ru-RU" sz="2000" dirty="0" smtClean="0"/>
              <a:t>, </a:t>
            </a:r>
            <a:r>
              <a:rPr lang="ru-RU" sz="2000" dirty="0" smtClean="0">
                <a:solidFill>
                  <a:srgbClr val="C00000"/>
                </a:solidFill>
              </a:rPr>
              <a:t>проекте контракта, приглашении принять участие </a:t>
            </a:r>
            <a:r>
              <a:rPr lang="ru-RU" sz="2000" dirty="0" smtClean="0"/>
              <a:t>в определении поставщика (подрядчика, исполнителя) закрытым способом должно быть установлено требование </a:t>
            </a:r>
            <a:r>
              <a:rPr lang="ru-RU" sz="2000" dirty="0" smtClean="0">
                <a:solidFill>
                  <a:schemeClr val="accent5">
                    <a:lumMod val="75000"/>
                  </a:schemeClr>
                </a:solidFill>
              </a:rPr>
              <a:t>обеспечения исполнения контракта</a:t>
            </a:r>
            <a:r>
              <a:rPr lang="ru-RU" sz="2000" dirty="0" smtClean="0"/>
              <a:t>, </a:t>
            </a:r>
            <a:r>
              <a:rPr lang="ru-RU" sz="2000" dirty="0" smtClean="0">
                <a:solidFill>
                  <a:schemeClr val="accent5">
                    <a:lumMod val="75000"/>
                  </a:schemeClr>
                </a:solidFill>
              </a:rPr>
              <a:t>обеспечения гарантийных обязательств </a:t>
            </a:r>
            <a:r>
              <a:rPr lang="ru-RU" sz="2000" dirty="0" smtClean="0"/>
              <a:t>в случае установления требований к таким обязательствам в соответствии с частью 4 статьи 33 настоящего Федерального закона.</a:t>
            </a:r>
            <a:endParaRPr lang="en-US" sz="2000" dirty="0" smtClean="0"/>
          </a:p>
          <a:p>
            <a:r>
              <a:rPr lang="ru-RU" sz="2000" dirty="0" smtClean="0"/>
              <a:t>ч.2 ст.96</a:t>
            </a:r>
          </a:p>
          <a:p>
            <a:r>
              <a:rPr lang="ru-RU" sz="2000" dirty="0"/>
              <a:t> Заказчик </a:t>
            </a:r>
            <a:r>
              <a:rPr lang="ru-RU" sz="2000" dirty="0">
                <a:solidFill>
                  <a:srgbClr val="C00000"/>
                </a:solidFill>
              </a:rPr>
              <a:t>вправе </a:t>
            </a:r>
            <a:r>
              <a:rPr lang="ru-RU" sz="2000" dirty="0"/>
              <a:t>установить требование </a:t>
            </a:r>
            <a:r>
              <a:rPr lang="ru-RU" sz="2000" dirty="0">
                <a:solidFill>
                  <a:srgbClr val="C00000"/>
                </a:solidFill>
              </a:rPr>
              <a:t>обеспечения исполнения контракта </a:t>
            </a:r>
            <a:r>
              <a:rPr lang="ru-RU" sz="2000" dirty="0" smtClean="0"/>
              <a:t>…</a:t>
            </a:r>
            <a:endParaRPr lang="ru-RU" sz="1600" dirty="0"/>
          </a:p>
        </p:txBody>
      </p:sp>
    </p:spTree>
    <p:extLst>
      <p:ext uri="{BB962C8B-B14F-4D97-AF65-F5344CB8AC3E}">
        <p14:creationId xmlns:p14="http://schemas.microsoft.com/office/powerpoint/2010/main" val="12543798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Обеспечение гарантийных обязательств</a:t>
            </a:r>
            <a:endParaRPr lang="ru-RU" dirty="0"/>
          </a:p>
        </p:txBody>
      </p:sp>
      <p:sp>
        <p:nvSpPr>
          <p:cNvPr id="3" name="Объект 2"/>
          <p:cNvSpPr>
            <a:spLocks noGrp="1"/>
          </p:cNvSpPr>
          <p:nvPr>
            <p:ph idx="1"/>
          </p:nvPr>
        </p:nvSpPr>
        <p:spPr>
          <a:xfrm>
            <a:off x="280749" y="1712421"/>
            <a:ext cx="11629506" cy="4181301"/>
          </a:xfrm>
        </p:spPr>
        <p:txBody>
          <a:bodyPr>
            <a:noAutofit/>
          </a:bodyPr>
          <a:lstStyle/>
          <a:p>
            <a:r>
              <a:rPr lang="ru-RU" sz="2400" b="1" dirty="0"/>
              <a:t>Чем руководствуемся</a:t>
            </a:r>
          </a:p>
          <a:p>
            <a:r>
              <a:rPr lang="ru-RU" sz="2000" dirty="0" smtClean="0"/>
              <a:t>п.1 </a:t>
            </a:r>
            <a:r>
              <a:rPr lang="ru-RU" sz="2000" dirty="0"/>
              <a:t>ч.13 </a:t>
            </a:r>
            <a:r>
              <a:rPr lang="ru-RU" sz="2000" dirty="0" smtClean="0"/>
              <a:t>ст.96</a:t>
            </a:r>
          </a:p>
          <a:p>
            <a:r>
              <a:rPr lang="ru-RU" sz="2000" dirty="0"/>
              <a:t>В контракт включаются обязательные условия:</a:t>
            </a:r>
          </a:p>
          <a:p>
            <a:r>
              <a:rPr lang="ru-RU" sz="2000" dirty="0" smtClean="0"/>
              <a:t>о </a:t>
            </a:r>
            <a:r>
              <a:rPr lang="ru-RU" sz="2000" dirty="0"/>
              <a:t>порядке и сроке предоставления поставщиком (подрядчиком, исполнителем) </a:t>
            </a:r>
            <a:r>
              <a:rPr lang="ru-RU" sz="2000" dirty="0">
                <a:solidFill>
                  <a:srgbClr val="C00000"/>
                </a:solidFill>
              </a:rPr>
              <a:t>обеспечения гарантийных обязательств в случае установления в соответствии с частью 4 статьи 33 </a:t>
            </a:r>
            <a:r>
              <a:rPr lang="ru-RU" sz="2000" dirty="0"/>
              <a:t>настоящего Федерального закона требований к их </a:t>
            </a:r>
            <a:r>
              <a:rPr lang="ru-RU" sz="2000" dirty="0" smtClean="0"/>
              <a:t>предоставлению</a:t>
            </a:r>
          </a:p>
          <a:p>
            <a:r>
              <a:rPr lang="ru-RU" sz="2000" dirty="0" smtClean="0"/>
              <a:t>ч. </a:t>
            </a:r>
            <a:r>
              <a:rPr lang="ru-RU" sz="2000" dirty="0"/>
              <a:t>15. ст. 34 </a:t>
            </a:r>
            <a:endParaRPr lang="ru-RU" sz="2000" dirty="0" smtClean="0"/>
          </a:p>
          <a:p>
            <a:r>
              <a:rPr lang="ru-RU" sz="2000" dirty="0" smtClean="0"/>
              <a:t>При </a:t>
            </a:r>
            <a:r>
              <a:rPr lang="ru-RU" sz="2000" dirty="0"/>
              <a:t>заключении контракта в случаях, предусмотренных </a:t>
            </a:r>
            <a:r>
              <a:rPr lang="ru-RU" sz="2000" dirty="0">
                <a:hlinkClick r:id="rId2"/>
              </a:rPr>
              <a:t>пунктами 1</a:t>
            </a:r>
            <a:r>
              <a:rPr lang="ru-RU" sz="2000" dirty="0"/>
              <a:t>, </a:t>
            </a:r>
            <a:r>
              <a:rPr lang="ru-RU" sz="2000" dirty="0">
                <a:hlinkClick r:id="rId3"/>
              </a:rPr>
              <a:t>4</a:t>
            </a:r>
            <a:r>
              <a:rPr lang="ru-RU" sz="2000" dirty="0"/>
              <a:t>, </a:t>
            </a:r>
            <a:r>
              <a:rPr lang="ru-RU" sz="2000" dirty="0">
                <a:hlinkClick r:id="rId4"/>
              </a:rPr>
              <a:t>5</a:t>
            </a:r>
            <a:r>
              <a:rPr lang="ru-RU" sz="2000" dirty="0"/>
              <a:t>, </a:t>
            </a:r>
            <a:r>
              <a:rPr lang="ru-RU" sz="2000" dirty="0">
                <a:hlinkClick r:id="rId5"/>
              </a:rPr>
              <a:t>8</a:t>
            </a:r>
            <a:r>
              <a:rPr lang="ru-RU" sz="2000" dirty="0"/>
              <a:t>, </a:t>
            </a:r>
            <a:r>
              <a:rPr lang="ru-RU" sz="2000" dirty="0">
                <a:hlinkClick r:id="rId6"/>
              </a:rPr>
              <a:t>15</a:t>
            </a:r>
            <a:r>
              <a:rPr lang="ru-RU" sz="2000" dirty="0"/>
              <a:t>, </a:t>
            </a:r>
            <a:r>
              <a:rPr lang="ru-RU" sz="2000" dirty="0">
                <a:hlinkClick r:id="rId7"/>
              </a:rPr>
              <a:t>20</a:t>
            </a:r>
            <a:r>
              <a:rPr lang="ru-RU" sz="2000" dirty="0"/>
              <a:t>, </a:t>
            </a:r>
            <a:r>
              <a:rPr lang="ru-RU" sz="2000" dirty="0">
                <a:hlinkClick r:id="rId8"/>
              </a:rPr>
              <a:t>21</a:t>
            </a:r>
            <a:r>
              <a:rPr lang="ru-RU" sz="2000" dirty="0"/>
              <a:t>, </a:t>
            </a:r>
            <a:r>
              <a:rPr lang="ru-RU" sz="2000" dirty="0">
                <a:hlinkClick r:id="rId9"/>
              </a:rPr>
              <a:t>23</a:t>
            </a:r>
            <a:r>
              <a:rPr lang="ru-RU" sz="2000" dirty="0"/>
              <a:t>, </a:t>
            </a:r>
            <a:r>
              <a:rPr lang="ru-RU" sz="2000" dirty="0">
                <a:hlinkClick r:id="rId10"/>
              </a:rPr>
              <a:t>26</a:t>
            </a:r>
            <a:r>
              <a:rPr lang="ru-RU" sz="2000" dirty="0"/>
              <a:t>, </a:t>
            </a:r>
            <a:r>
              <a:rPr lang="ru-RU" sz="2000" dirty="0">
                <a:hlinkClick r:id="rId11"/>
              </a:rPr>
              <a:t>28</a:t>
            </a:r>
            <a:r>
              <a:rPr lang="ru-RU" sz="2000" dirty="0"/>
              <a:t>, </a:t>
            </a:r>
            <a:r>
              <a:rPr lang="ru-RU" sz="2000" dirty="0">
                <a:hlinkClick r:id="rId12"/>
              </a:rPr>
              <a:t>29</a:t>
            </a:r>
            <a:r>
              <a:rPr lang="ru-RU" sz="2000" dirty="0"/>
              <a:t>, </a:t>
            </a:r>
            <a:r>
              <a:rPr lang="ru-RU" sz="2000" dirty="0">
                <a:hlinkClick r:id="rId13"/>
              </a:rPr>
              <a:t>40</a:t>
            </a:r>
            <a:r>
              <a:rPr lang="ru-RU" sz="2000" dirty="0"/>
              <a:t>, </a:t>
            </a:r>
            <a:r>
              <a:rPr lang="ru-RU" sz="2000" dirty="0">
                <a:hlinkClick r:id="rId14"/>
              </a:rPr>
              <a:t>41</a:t>
            </a:r>
            <a:r>
              <a:rPr lang="ru-RU" sz="2000" dirty="0"/>
              <a:t>, </a:t>
            </a:r>
            <a:r>
              <a:rPr lang="ru-RU" sz="2000" dirty="0">
                <a:hlinkClick r:id="rId15"/>
              </a:rPr>
              <a:t>44</a:t>
            </a:r>
            <a:r>
              <a:rPr lang="ru-RU" sz="2000" dirty="0"/>
              <a:t>, </a:t>
            </a:r>
            <a:r>
              <a:rPr lang="ru-RU" sz="2000" dirty="0">
                <a:hlinkClick r:id="rId16"/>
              </a:rPr>
              <a:t>45</a:t>
            </a:r>
            <a:r>
              <a:rPr lang="ru-RU" sz="2000" dirty="0"/>
              <a:t>, </a:t>
            </a:r>
            <a:r>
              <a:rPr lang="ru-RU" sz="2000" dirty="0">
                <a:hlinkClick r:id="rId17"/>
              </a:rPr>
              <a:t>46</a:t>
            </a:r>
            <a:r>
              <a:rPr lang="ru-RU" sz="2000" dirty="0"/>
              <a:t>, </a:t>
            </a:r>
            <a:r>
              <a:rPr lang="ru-RU" sz="2000" dirty="0">
                <a:hlinkClick r:id="rId18"/>
              </a:rPr>
              <a:t>51</a:t>
            </a:r>
            <a:r>
              <a:rPr lang="ru-RU" sz="2000" dirty="0"/>
              <a:t>-</a:t>
            </a:r>
            <a:r>
              <a:rPr lang="ru-RU" sz="2000" dirty="0">
                <a:hlinkClick r:id="rId19"/>
              </a:rPr>
              <a:t>53 части 1 статьи 93 настоящего Федерального закона</a:t>
            </a:r>
            <a:r>
              <a:rPr lang="ru-RU" sz="2000" dirty="0"/>
              <a:t>, требования </a:t>
            </a:r>
            <a:r>
              <a:rPr lang="ru-RU" sz="2000" dirty="0">
                <a:hlinkClick r:id="rId20"/>
              </a:rPr>
              <a:t>13 части настоящей статьи</a:t>
            </a:r>
            <a:r>
              <a:rPr lang="ru-RU" sz="2000" dirty="0"/>
              <a:t> заказчиком </a:t>
            </a:r>
            <a:r>
              <a:rPr lang="ru-RU" sz="2000" dirty="0">
                <a:solidFill>
                  <a:srgbClr val="C00000"/>
                </a:solidFill>
              </a:rPr>
              <a:t>могут не применяться к указанному контракту.</a:t>
            </a:r>
          </a:p>
        </p:txBody>
      </p:sp>
    </p:spTree>
    <p:extLst>
      <p:ext uri="{BB962C8B-B14F-4D97-AF65-F5344CB8AC3E}">
        <p14:creationId xmlns:p14="http://schemas.microsoft.com/office/powerpoint/2010/main" val="5113578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СЕНСАЦИЯ!!!</a:t>
            </a:r>
            <a:endParaRPr lang="ru-RU" dirty="0"/>
          </a:p>
        </p:txBody>
      </p:sp>
      <p:sp>
        <p:nvSpPr>
          <p:cNvPr id="3" name="Объект 2"/>
          <p:cNvSpPr>
            <a:spLocks noGrp="1"/>
          </p:cNvSpPr>
          <p:nvPr>
            <p:ph idx="1"/>
          </p:nvPr>
        </p:nvSpPr>
        <p:spPr>
          <a:xfrm>
            <a:off x="421333" y="1703612"/>
            <a:ext cx="11362349" cy="3575754"/>
          </a:xfrm>
        </p:spPr>
        <p:txBody>
          <a:bodyPr>
            <a:noAutofit/>
          </a:bodyPr>
          <a:lstStyle/>
          <a:p>
            <a:r>
              <a:rPr lang="ru-RU" sz="2400" b="1" dirty="0" smtClean="0"/>
              <a:t>Теперь обеспечение ГО нужно только в закрытых способах закупки.</a:t>
            </a:r>
          </a:p>
          <a:p>
            <a:endParaRPr lang="ru-RU" sz="2400" dirty="0" smtClean="0"/>
          </a:p>
          <a:p>
            <a:r>
              <a:rPr lang="ru-RU" sz="2400" dirty="0" smtClean="0"/>
              <a:t>РЕШЕНИЕ Свердловского УФАС от </a:t>
            </a:r>
            <a:r>
              <a:rPr lang="ru-RU" sz="2400" dirty="0"/>
              <a:t> </a:t>
            </a:r>
          </a:p>
          <a:p>
            <a:r>
              <a:rPr lang="ru-RU" sz="2400" dirty="0" smtClean="0"/>
              <a:t>23.08.19 по </a:t>
            </a:r>
            <a:r>
              <a:rPr lang="ru-RU" sz="2400" dirty="0"/>
              <a:t>жалобе № </a:t>
            </a:r>
            <a:r>
              <a:rPr lang="ru-RU" sz="2400" dirty="0" smtClean="0"/>
              <a:t>066/06/64-2681/2019</a:t>
            </a:r>
          </a:p>
          <a:p>
            <a:r>
              <a:rPr lang="ru-RU" sz="2400" dirty="0"/>
              <a:t/>
            </a:r>
            <a:br>
              <a:rPr lang="ru-RU" sz="2400" dirty="0"/>
            </a:br>
            <a:r>
              <a:rPr lang="ru-RU" sz="2400" dirty="0" smtClean="0"/>
              <a:t>Таким </a:t>
            </a:r>
            <a:r>
              <a:rPr lang="ru-RU" sz="2400" dirty="0"/>
              <a:t>образом, Комиссия приходит к выводу, что устанавливать в извещении об осуществлении закупки, документации о закупке </a:t>
            </a:r>
            <a:r>
              <a:rPr lang="ru-RU" sz="2400" dirty="0">
                <a:solidFill>
                  <a:srgbClr val="C00000"/>
                </a:solidFill>
              </a:rPr>
              <a:t>требование обеспечения гарантийных обязательств является обязанностью заказчика в случае проведения закупки закрытым способом</a:t>
            </a:r>
            <a:r>
              <a:rPr lang="ru-RU" sz="2400" dirty="0" smtClean="0">
                <a:solidFill>
                  <a:srgbClr val="C00000"/>
                </a:solidFill>
              </a:rPr>
              <a:t>.</a:t>
            </a:r>
            <a:endParaRPr lang="ru-RU" sz="2400" dirty="0"/>
          </a:p>
        </p:txBody>
      </p:sp>
    </p:spTree>
    <p:extLst>
      <p:ext uri="{BB962C8B-B14F-4D97-AF65-F5344CB8AC3E}">
        <p14:creationId xmlns:p14="http://schemas.microsoft.com/office/powerpoint/2010/main" val="419435615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727701" y="838975"/>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6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15" name="Заголовок 1"/>
          <p:cNvSpPr txBox="1">
            <a:spLocks/>
          </p:cNvSpPr>
          <p:nvPr/>
        </p:nvSpPr>
        <p:spPr>
          <a:xfrm>
            <a:off x="731884" y="696002"/>
            <a:ext cx="6134038" cy="51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Обеспечение исполнения контракта и обеспечение гарантийных обязательств</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graphicFrame>
        <p:nvGraphicFramePr>
          <p:cNvPr id="4" name="Таблица 3"/>
          <p:cNvGraphicFramePr>
            <a:graphicFrameLocks noGrp="1"/>
          </p:cNvGraphicFramePr>
          <p:nvPr>
            <p:extLst/>
          </p:nvPr>
        </p:nvGraphicFramePr>
        <p:xfrm>
          <a:off x="431321" y="2155454"/>
          <a:ext cx="11173247" cy="2865120"/>
        </p:xfrm>
        <a:graphic>
          <a:graphicData uri="http://schemas.openxmlformats.org/drawingml/2006/table">
            <a:tbl>
              <a:tblPr firstRow="1" bandRow="1">
                <a:tableStyleId>{5C22544A-7EE6-4342-B048-85BDC9FD1C3A}</a:tableStyleId>
              </a:tblPr>
              <a:tblGrid>
                <a:gridCol w="2493268">
                  <a:extLst>
                    <a:ext uri="{9D8B030D-6E8A-4147-A177-3AD203B41FA5}">
                      <a16:colId xmlns:a16="http://schemas.microsoft.com/office/drawing/2014/main" val="3321632454"/>
                    </a:ext>
                  </a:extLst>
                </a:gridCol>
                <a:gridCol w="2389283">
                  <a:extLst>
                    <a:ext uri="{9D8B030D-6E8A-4147-A177-3AD203B41FA5}">
                      <a16:colId xmlns:a16="http://schemas.microsoft.com/office/drawing/2014/main" val="1064107536"/>
                    </a:ext>
                  </a:extLst>
                </a:gridCol>
                <a:gridCol w="6290696">
                  <a:extLst>
                    <a:ext uri="{9D8B030D-6E8A-4147-A177-3AD203B41FA5}">
                      <a16:colId xmlns:a16="http://schemas.microsoft.com/office/drawing/2014/main" val="2036510841"/>
                    </a:ext>
                  </a:extLst>
                </a:gridCol>
              </a:tblGrid>
              <a:tr h="520595">
                <a:tc>
                  <a:txBody>
                    <a:bodyPr/>
                    <a:lstStyle/>
                    <a:p>
                      <a:pPr algn="ctr"/>
                      <a:endParaRPr lang="ru-RU" dirty="0"/>
                    </a:p>
                  </a:txBody>
                  <a:tcPr>
                    <a:lnB w="12700" cap="flat" cmpd="sng" algn="ctr">
                      <a:solidFill>
                        <a:schemeClr val="tx1"/>
                      </a:solidFill>
                      <a:prstDash val="solid"/>
                      <a:round/>
                      <a:headEnd type="none" w="med" len="med"/>
                      <a:tailEnd type="none" w="med" len="med"/>
                    </a:lnB>
                    <a:solidFill>
                      <a:srgbClr val="1A25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t>Обеспечение</a:t>
                      </a:r>
                      <a:r>
                        <a:rPr lang="ru-RU" baseline="0" dirty="0" smtClean="0"/>
                        <a:t> </a:t>
                      </a:r>
                      <a:endParaRPr lang="ru-RU" dirty="0" smtClean="0"/>
                    </a:p>
                    <a:p>
                      <a:pPr algn="ctr"/>
                      <a:r>
                        <a:rPr lang="ru-RU" dirty="0" smtClean="0"/>
                        <a:t>исполнения</a:t>
                      </a:r>
                      <a:endParaRPr lang="ru-RU" dirty="0"/>
                    </a:p>
                  </a:txBody>
                  <a:tcPr>
                    <a:lnB w="12700" cap="flat" cmpd="sng" algn="ctr">
                      <a:solidFill>
                        <a:schemeClr val="tx1"/>
                      </a:solidFill>
                      <a:prstDash val="solid"/>
                      <a:round/>
                      <a:headEnd type="none" w="med" len="med"/>
                      <a:tailEnd type="none" w="med" len="med"/>
                    </a:lnB>
                    <a:solidFill>
                      <a:srgbClr val="1A2543"/>
                    </a:solidFill>
                  </a:tcPr>
                </a:tc>
                <a:tc>
                  <a:txBody>
                    <a:bodyPr/>
                    <a:lstStyle/>
                    <a:p>
                      <a:pPr algn="ctr"/>
                      <a:r>
                        <a:rPr lang="ru-RU" dirty="0" smtClean="0"/>
                        <a:t>Обеспечение гарантийных обязательств</a:t>
                      </a:r>
                      <a:endParaRPr lang="ru-RU" dirty="0"/>
                    </a:p>
                  </a:txBody>
                  <a:tcPr>
                    <a:lnB w="12700" cap="flat" cmpd="sng" algn="ctr">
                      <a:solidFill>
                        <a:schemeClr val="tx1"/>
                      </a:solidFill>
                      <a:prstDash val="solid"/>
                      <a:round/>
                      <a:headEnd type="none" w="med" len="med"/>
                      <a:tailEnd type="none" w="med" len="med"/>
                    </a:lnB>
                    <a:solidFill>
                      <a:srgbClr val="1A2543"/>
                    </a:solidFill>
                  </a:tcPr>
                </a:tc>
                <a:extLst>
                  <a:ext uri="{0D108BD9-81ED-4DB2-BD59-A6C34878D82A}">
                    <a16:rowId xmlns:a16="http://schemas.microsoft.com/office/drawing/2014/main" val="366221973"/>
                  </a:ext>
                </a:extLst>
              </a:tr>
              <a:tr h="1388277">
                <a:tc>
                  <a:txBody>
                    <a:bodyPr/>
                    <a:lstStyle/>
                    <a:p>
                      <a:pPr algn="ctr"/>
                      <a:r>
                        <a:rPr lang="ru-RU" sz="2000" b="1" dirty="0" smtClean="0"/>
                        <a:t>Момент предоставления</a:t>
                      </a:r>
                      <a:endParaRPr lang="ru-RU"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000" dirty="0" smtClean="0"/>
                        <a:t>При</a:t>
                      </a:r>
                      <a:r>
                        <a:rPr lang="ru-RU" sz="2000" baseline="0" dirty="0" smtClean="0"/>
                        <a:t> заключении контракта</a:t>
                      </a:r>
                      <a:endParaRPr lang="en-US" sz="2000" baseline="0" dirty="0" smtClean="0"/>
                    </a:p>
                    <a:p>
                      <a:pPr algn="ctr"/>
                      <a:r>
                        <a:rPr lang="ru-RU" sz="2000" dirty="0" smtClean="0">
                          <a:solidFill>
                            <a:srgbClr val="FF0000"/>
                          </a:solidFill>
                        </a:rPr>
                        <a:t>(ч.4 ст.96)</a:t>
                      </a:r>
                      <a:endParaRPr lang="ru-RU"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000" dirty="0" smtClean="0"/>
                        <a:t>Заказчик указывает условие о порядке и сроке предоставления </a:t>
                      </a:r>
                      <a:r>
                        <a:rPr lang="ru-RU" sz="2000" dirty="0" smtClean="0">
                          <a:solidFill>
                            <a:srgbClr val="FF0000"/>
                          </a:solidFill>
                        </a:rPr>
                        <a:t>(ч. 13 ст. 34)</a:t>
                      </a:r>
                      <a:endParaRPr lang="en-US" sz="2000" dirty="0" smtClean="0">
                        <a:solidFill>
                          <a:srgbClr val="FF0000"/>
                        </a:solidFill>
                      </a:endParaRPr>
                    </a:p>
                    <a:p>
                      <a:pPr algn="ctr"/>
                      <a:endParaRPr lang="ru-RU" sz="2000" dirty="0" smtClean="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smtClean="0">
                          <a:solidFill>
                            <a:srgbClr val="FF0000"/>
                          </a:solidFill>
                        </a:rPr>
                        <a:t>С</a:t>
                      </a:r>
                      <a:r>
                        <a:rPr lang="ru-RU" sz="2000" baseline="0" dirty="0" smtClean="0">
                          <a:solidFill>
                            <a:srgbClr val="FF0000"/>
                          </a:solidFill>
                        </a:rPr>
                        <a:t> учетом </a:t>
                      </a:r>
                      <a:r>
                        <a:rPr lang="ru-RU" sz="2000" dirty="0" smtClean="0">
                          <a:solidFill>
                            <a:srgbClr val="FF0000"/>
                          </a:solidFill>
                        </a:rPr>
                        <a:t>ч. </a:t>
                      </a:r>
                      <a:r>
                        <a:rPr lang="en-US" sz="2000" dirty="0" smtClean="0">
                          <a:solidFill>
                            <a:srgbClr val="FF0000"/>
                          </a:solidFill>
                        </a:rPr>
                        <a:t>7.1</a:t>
                      </a:r>
                      <a:r>
                        <a:rPr lang="en-US" sz="2000" baseline="0" dirty="0" smtClean="0">
                          <a:solidFill>
                            <a:srgbClr val="FF0000"/>
                          </a:solidFill>
                        </a:rPr>
                        <a:t> </a:t>
                      </a:r>
                      <a:r>
                        <a:rPr lang="ru-RU" sz="2000" dirty="0" smtClean="0">
                          <a:solidFill>
                            <a:srgbClr val="FF0000"/>
                          </a:solidFill>
                        </a:rPr>
                        <a:t>ст. </a:t>
                      </a:r>
                      <a:r>
                        <a:rPr lang="en-US" sz="2000" dirty="0" smtClean="0">
                          <a:solidFill>
                            <a:srgbClr val="FF0000"/>
                          </a:solidFill>
                        </a:rPr>
                        <a:t>9</a:t>
                      </a:r>
                      <a:r>
                        <a:rPr lang="ru-RU" sz="2000" dirty="0" smtClean="0">
                          <a:solidFill>
                            <a:srgbClr val="FF0000"/>
                          </a:solidFill>
                        </a:rPr>
                        <a:t>4</a:t>
                      </a:r>
                    </a:p>
                    <a:p>
                      <a:pPr algn="ctr"/>
                      <a:endParaRPr lang="ru-RU" sz="2000" kern="1200" dirty="0" smtClean="0">
                        <a:solidFill>
                          <a:schemeClr val="dk1"/>
                        </a:solidFill>
                        <a:latin typeface="+mn-lt"/>
                        <a:ea typeface="+mn-ea"/>
                        <a:cs typeface="+mn-cs"/>
                      </a:endParaRPr>
                    </a:p>
                    <a:p>
                      <a:pPr algn="ctr"/>
                      <a:endParaRPr lang="ru-RU" sz="2000" kern="1200" dirty="0" smtClean="0">
                        <a:solidFill>
                          <a:schemeClr val="dk1"/>
                        </a:solidFill>
                        <a:latin typeface="+mn-lt"/>
                        <a:ea typeface="+mn-ea"/>
                        <a:cs typeface="+mn-cs"/>
                      </a:endParaRPr>
                    </a:p>
                    <a:p>
                      <a:pPr algn="ctr"/>
                      <a:endParaRPr lang="ru-RU"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2235655"/>
                  </a:ext>
                </a:extLst>
              </a:tr>
            </a:tbl>
          </a:graphicData>
        </a:graphic>
      </p:graphicFrame>
    </p:spTree>
    <p:extLst>
      <p:ext uri="{BB962C8B-B14F-4D97-AF65-F5344CB8AC3E}">
        <p14:creationId xmlns:p14="http://schemas.microsoft.com/office/powerpoint/2010/main" val="4063741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324196" y="641771"/>
            <a:ext cx="9942021" cy="431800"/>
          </a:xfrm>
        </p:spPr>
        <p:txBody>
          <a:bodyPr>
            <a:noAutofit/>
          </a:bodyPr>
          <a:lstStyle/>
          <a:p>
            <a:r>
              <a:rPr lang="ru-RU" altLang="ru-RU" sz="4000" dirty="0"/>
              <a:t>Изменение </a:t>
            </a:r>
            <a:r>
              <a:rPr lang="ru-RU" altLang="ru-RU" sz="4000" dirty="0" smtClean="0"/>
              <a:t>плана-графика</a:t>
            </a:r>
            <a:r>
              <a:rPr lang="ru-RU" altLang="ru-RU" sz="3200" i="1" dirty="0">
                <a:solidFill>
                  <a:srgbClr val="7030A0"/>
                </a:solidFill>
              </a:rPr>
              <a:t>(</a:t>
            </a:r>
            <a:r>
              <a:rPr lang="ru-RU" altLang="ru-RU" sz="2800" i="1" dirty="0">
                <a:solidFill>
                  <a:srgbClr val="7030A0"/>
                </a:solidFill>
              </a:rPr>
              <a:t>проект ПП РФ)</a:t>
            </a:r>
            <a:endParaRPr lang="ru-RU" altLang="ru-RU" sz="4000" dirty="0"/>
          </a:p>
        </p:txBody>
      </p:sp>
      <p:sp>
        <p:nvSpPr>
          <p:cNvPr id="3" name="Объект 2"/>
          <p:cNvSpPr>
            <a:spLocks noGrp="1"/>
          </p:cNvSpPr>
          <p:nvPr>
            <p:ph idx="1"/>
          </p:nvPr>
        </p:nvSpPr>
        <p:spPr>
          <a:xfrm>
            <a:off x="608868" y="1569768"/>
            <a:ext cx="11172305" cy="4175425"/>
          </a:xfrm>
        </p:spPr>
        <p:txBody>
          <a:bodyPr>
            <a:normAutofit/>
          </a:bodyPr>
          <a:lstStyle/>
          <a:p>
            <a:pPr marL="0" indent="0" algn="ctr">
              <a:buClr>
                <a:schemeClr val="tx2"/>
              </a:buClr>
              <a:buNone/>
              <a:defRPr/>
            </a:pPr>
            <a:r>
              <a:rPr lang="ru-RU" sz="2400" b="1" dirty="0" smtClean="0"/>
              <a:t>В случае закупки запросом котировок, в случае ликвидации последствий ЧС природного, техногенного характера – </a:t>
            </a:r>
          </a:p>
          <a:p>
            <a:pPr algn="ctr">
              <a:buClr>
                <a:schemeClr val="tx2"/>
              </a:buClr>
              <a:defRPr/>
            </a:pPr>
            <a:r>
              <a:rPr lang="ru-RU" sz="2400" b="1" dirty="0">
                <a:solidFill>
                  <a:srgbClr val="C00000"/>
                </a:solidFill>
              </a:rPr>
              <a:t>не позднее дня направления запроса о предоставлении котировок участникам </a:t>
            </a:r>
            <a:r>
              <a:rPr lang="ru-RU" sz="2400" b="1" dirty="0" smtClean="0">
                <a:solidFill>
                  <a:srgbClr val="C00000"/>
                </a:solidFill>
              </a:rPr>
              <a:t>закупок</a:t>
            </a:r>
          </a:p>
          <a:p>
            <a:pPr algn="ctr">
              <a:buClr>
                <a:schemeClr val="tx2"/>
              </a:buClr>
              <a:defRPr/>
            </a:pPr>
            <a:endParaRPr lang="ru-RU" sz="2400" b="1" dirty="0">
              <a:solidFill>
                <a:srgbClr val="C00000"/>
              </a:solidFill>
            </a:endParaRPr>
          </a:p>
          <a:p>
            <a:pPr algn="ctr">
              <a:buClr>
                <a:schemeClr val="tx2"/>
              </a:buClr>
              <a:defRPr/>
            </a:pPr>
            <a:r>
              <a:rPr lang="ru-RU" sz="2400" b="1" dirty="0"/>
              <a:t>В случае закупки </a:t>
            </a:r>
            <a:r>
              <a:rPr lang="ru-RU" sz="2400" b="1" dirty="0" smtClean="0"/>
              <a:t>у единственного поставщика (подрядчика, исполнителя), </a:t>
            </a:r>
            <a:r>
              <a:rPr lang="ru-RU" sz="2400" b="1" dirty="0"/>
              <a:t>в случае ликвидации последствий ЧС природного, техногенного характера </a:t>
            </a:r>
            <a:r>
              <a:rPr lang="ru-RU" sz="2400" b="1" dirty="0" smtClean="0"/>
              <a:t>–</a:t>
            </a:r>
          </a:p>
          <a:p>
            <a:pPr algn="ctr">
              <a:buClr>
                <a:schemeClr val="tx2"/>
              </a:buClr>
              <a:defRPr/>
            </a:pPr>
            <a:r>
              <a:rPr lang="ru-RU" sz="2400" b="1" dirty="0">
                <a:solidFill>
                  <a:srgbClr val="FF0000"/>
                </a:solidFill>
              </a:rPr>
              <a:t> не позднее дня заключения контракта.</a:t>
            </a:r>
          </a:p>
          <a:p>
            <a:pPr algn="ctr">
              <a:buClr>
                <a:schemeClr val="tx2"/>
              </a:buClr>
              <a:defRPr/>
            </a:pPr>
            <a:r>
              <a:rPr lang="ru-RU" sz="2400" b="1" dirty="0" smtClean="0"/>
              <a:t> </a:t>
            </a:r>
            <a:endParaRPr lang="ru-RU" sz="2400" b="1" dirty="0"/>
          </a:p>
          <a:p>
            <a:pPr marL="0" indent="0" algn="ctr">
              <a:buClr>
                <a:schemeClr val="tx2"/>
              </a:buClr>
              <a:buNone/>
              <a:defRPr/>
            </a:pPr>
            <a:endParaRPr lang="ru-RU" sz="2400" b="1" dirty="0" smtClean="0">
              <a:solidFill>
                <a:srgbClr val="C00000"/>
              </a:solidFill>
            </a:endParaRPr>
          </a:p>
          <a:p>
            <a:pPr marL="0" indent="0" algn="ctr">
              <a:buClr>
                <a:schemeClr val="tx2"/>
              </a:buClr>
              <a:buNone/>
              <a:defRPr/>
            </a:pPr>
            <a:endParaRPr lang="ru-RU" sz="5400" b="1" dirty="0"/>
          </a:p>
          <a:p>
            <a:pPr algn="ctr">
              <a:buClr>
                <a:schemeClr val="tx2"/>
              </a:buClr>
              <a:defRPr/>
            </a:pPr>
            <a:endParaRPr lang="ru-RU" sz="2400" b="1" dirty="0">
              <a:solidFill>
                <a:srgbClr val="FF0000"/>
              </a:solidFill>
            </a:endParaRPr>
          </a:p>
          <a:p>
            <a:pPr marL="0" indent="0">
              <a:buNone/>
              <a:defRPr/>
            </a:pPr>
            <a:endParaRPr lang="ru-RU" sz="2000" dirty="0"/>
          </a:p>
        </p:txBody>
      </p:sp>
    </p:spTree>
    <p:extLst>
      <p:ext uri="{BB962C8B-B14F-4D97-AF65-F5344CB8AC3E}">
        <p14:creationId xmlns:p14="http://schemas.microsoft.com/office/powerpoint/2010/main" val="518984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9741" y="612266"/>
            <a:ext cx="9327292" cy="512305"/>
          </a:xfrm>
        </p:spPr>
        <p:txBody>
          <a:bodyPr>
            <a:normAutofit fontScale="90000"/>
          </a:bodyPr>
          <a:lstStyle/>
          <a:p>
            <a:r>
              <a:rPr lang="ru-RU" b="0" dirty="0" smtClean="0"/>
              <a:t>Обеспечение</a:t>
            </a:r>
            <a:r>
              <a:rPr lang="ru-RU" b="0" dirty="0"/>
              <a:t> гарантийных обязательств, если контрактом предусмотрены этапы</a:t>
            </a:r>
            <a:endParaRPr lang="ru-RU" dirty="0"/>
          </a:p>
        </p:txBody>
      </p:sp>
      <p:sp>
        <p:nvSpPr>
          <p:cNvPr id="3" name="Объект 2"/>
          <p:cNvSpPr>
            <a:spLocks noGrp="1"/>
          </p:cNvSpPr>
          <p:nvPr>
            <p:ph idx="1"/>
          </p:nvPr>
        </p:nvSpPr>
        <p:spPr>
          <a:xfrm>
            <a:off x="286540" y="2627737"/>
            <a:ext cx="11557528" cy="3793408"/>
          </a:xfrm>
        </p:spPr>
        <p:txBody>
          <a:bodyPr>
            <a:normAutofit fontScale="55000" lnSpcReduction="20000"/>
          </a:bodyPr>
          <a:lstStyle/>
          <a:p>
            <a:r>
              <a:rPr lang="ru-RU" sz="6000" dirty="0"/>
              <a:t/>
            </a:r>
            <a:br>
              <a:rPr lang="ru-RU" sz="6000" dirty="0"/>
            </a:br>
            <a:r>
              <a:rPr lang="ru-RU" dirty="0" smtClean="0"/>
              <a:t>В </a:t>
            </a:r>
            <a:r>
              <a:rPr lang="ru-RU" dirty="0"/>
              <a:t>случае установления заказчиком </a:t>
            </a:r>
            <a:r>
              <a:rPr lang="ru-RU" dirty="0" smtClean="0"/>
              <a:t>требования об</a:t>
            </a:r>
            <a:r>
              <a:rPr lang="ru-RU" dirty="0"/>
              <a:t> обеспечении гарантийных обязательств </a:t>
            </a:r>
            <a:r>
              <a:rPr lang="ru-RU" b="1" dirty="0"/>
              <a:t>оформление документа о приемке </a:t>
            </a:r>
            <a:r>
              <a:rPr lang="ru-RU" dirty="0">
                <a:solidFill>
                  <a:srgbClr val="C00000"/>
                </a:solidFill>
              </a:rPr>
              <a:t>(за исключением отдельного этапа исполнения контракта) </a:t>
            </a:r>
            <a:r>
              <a:rPr lang="ru-RU" dirty="0"/>
              <a:t>поставленного товара, выполненной работы (ее результатов), оказанной услуги осуществляется </a:t>
            </a:r>
            <a:r>
              <a:rPr lang="ru-RU" b="1" dirty="0"/>
              <a:t>после предоставления поставщиком </a:t>
            </a:r>
            <a:r>
              <a:rPr lang="ru-RU" dirty="0"/>
              <a:t>(подрядчиком, исполнителем) такого обеспечения в соответствии с настоящим Федеральным законом в порядке и в сроки, которые установлены контрактом</a:t>
            </a:r>
            <a:r>
              <a:rPr lang="ru-RU" dirty="0" smtClean="0"/>
              <a:t>.</a:t>
            </a:r>
          </a:p>
          <a:p>
            <a:endParaRPr lang="ru-RU" dirty="0" smtClean="0"/>
          </a:p>
          <a:p>
            <a:r>
              <a:rPr lang="ru-RU" dirty="0"/>
              <a:t>Право Заказчика установить обязанность предоставления обеспечения ГО при поэтапном исполнении?</a:t>
            </a:r>
            <a:br>
              <a:rPr lang="ru-RU" dirty="0"/>
            </a:br>
            <a:endParaRPr lang="en-US" dirty="0"/>
          </a:p>
        </p:txBody>
      </p:sp>
      <p:sp>
        <p:nvSpPr>
          <p:cNvPr id="5" name="Прямоугольник 4"/>
          <p:cNvSpPr/>
          <p:nvPr/>
        </p:nvSpPr>
        <p:spPr>
          <a:xfrm>
            <a:off x="8977138" y="929093"/>
            <a:ext cx="1575122"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ч.7.1. ст.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94</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graphicFrame>
        <p:nvGraphicFramePr>
          <p:cNvPr id="4" name="Схема 3"/>
          <p:cNvGraphicFramePr/>
          <p:nvPr>
            <p:extLst/>
          </p:nvPr>
        </p:nvGraphicFramePr>
        <p:xfrm>
          <a:off x="919557" y="1189205"/>
          <a:ext cx="10291494" cy="1014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86540" y="2450006"/>
            <a:ext cx="59089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a:ea typeface="+mn-ea"/>
                <a:cs typeface="+mn-cs"/>
              </a:rPr>
              <a:t>LED-</a:t>
            </a:r>
            <a:r>
              <a:rPr kumimoji="0" lang="ru-RU" sz="2400" b="0" i="0" u="none" strike="noStrike" kern="1200" cap="none" spc="0" normalizeH="0" baseline="0" noProof="0" dirty="0" smtClean="0">
                <a:ln>
                  <a:noFill/>
                </a:ln>
                <a:solidFill>
                  <a:prstClr val="black"/>
                </a:solidFill>
                <a:effectLst/>
                <a:uLnTx/>
                <a:uFillTx/>
                <a:latin typeface="Century"/>
                <a:ea typeface="+mn-ea"/>
                <a:cs typeface="+mn-cs"/>
              </a:rPr>
              <a:t>фонари- срок гарантии 6 месяцев</a:t>
            </a:r>
            <a:endParaRPr kumimoji="0" lang="ru-RU" sz="2400" b="0" i="0" u="none" strike="noStrike" kern="1200" cap="none" spc="0" normalizeH="0" baseline="0" noProof="0" dirty="0">
              <a:ln>
                <a:noFill/>
              </a:ln>
              <a:solidFill>
                <a:prstClr val="black"/>
              </a:solidFill>
              <a:effectLst/>
              <a:uLnTx/>
              <a:uFillTx/>
              <a:latin typeface="Century"/>
              <a:ea typeface="+mn-ea"/>
              <a:cs typeface="+mn-cs"/>
            </a:endParaRPr>
          </a:p>
        </p:txBody>
      </p:sp>
      <p:sp>
        <p:nvSpPr>
          <p:cNvPr id="7" name="4-конечная звезда 6"/>
          <p:cNvSpPr/>
          <p:nvPr/>
        </p:nvSpPr>
        <p:spPr>
          <a:xfrm>
            <a:off x="619741" y="1873584"/>
            <a:ext cx="379562" cy="405442"/>
          </a:xfrm>
          <a:prstGeom prst="star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a:ea typeface="+mn-ea"/>
              <a:cs typeface="+mn-cs"/>
            </a:endParaRPr>
          </a:p>
        </p:txBody>
      </p:sp>
      <p:cxnSp>
        <p:nvCxnSpPr>
          <p:cNvPr id="9" name="Прямая со стрелкой 8"/>
          <p:cNvCxnSpPr/>
          <p:nvPr/>
        </p:nvCxnSpPr>
        <p:spPr>
          <a:xfrm>
            <a:off x="999303" y="2101294"/>
            <a:ext cx="417784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4-конечная звезда 9"/>
          <p:cNvSpPr/>
          <p:nvPr/>
        </p:nvSpPr>
        <p:spPr>
          <a:xfrm>
            <a:off x="5273399" y="1898573"/>
            <a:ext cx="379562" cy="405442"/>
          </a:xfrm>
          <a:prstGeom prst="star4">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a:ea typeface="+mn-ea"/>
              <a:cs typeface="+mn-cs"/>
            </a:endParaRPr>
          </a:p>
        </p:txBody>
      </p:sp>
      <p:sp>
        <p:nvSpPr>
          <p:cNvPr id="12" name="4-конечная звезда 11"/>
          <p:cNvSpPr/>
          <p:nvPr/>
        </p:nvSpPr>
        <p:spPr>
          <a:xfrm>
            <a:off x="10417490" y="1898573"/>
            <a:ext cx="379562" cy="405442"/>
          </a:xfrm>
          <a:prstGeom prst="star4">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a:ea typeface="+mn-ea"/>
              <a:cs typeface="+mn-cs"/>
            </a:endParaRPr>
          </a:p>
        </p:txBody>
      </p:sp>
      <p:sp>
        <p:nvSpPr>
          <p:cNvPr id="13" name="Прямоугольник 12"/>
          <p:cNvSpPr/>
          <p:nvPr/>
        </p:nvSpPr>
        <p:spPr>
          <a:xfrm>
            <a:off x="10963480" y="1483426"/>
            <a:ext cx="50511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600" b="0" i="0" u="none" strike="noStrike" kern="1200" cap="none" spc="0" normalizeH="0" baseline="0" noProof="0" dirty="0">
                <a:ln>
                  <a:noFill/>
                </a:ln>
                <a:solidFill>
                  <a:srgbClr val="C00000"/>
                </a:solidFill>
                <a:effectLst/>
                <a:uLnTx/>
                <a:uFillTx/>
                <a:latin typeface="Century"/>
                <a:ea typeface="+mn-ea"/>
                <a:cs typeface="+mn-cs"/>
              </a:rPr>
              <a:t>?</a:t>
            </a:r>
          </a:p>
        </p:txBody>
      </p:sp>
    </p:spTree>
    <p:extLst>
      <p:ext uri="{BB962C8B-B14F-4D97-AF65-F5344CB8AC3E}">
        <p14:creationId xmlns:p14="http://schemas.microsoft.com/office/powerpoint/2010/main" val="373358950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813965" y="511336"/>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6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15" name="Заголовок 1"/>
          <p:cNvSpPr txBox="1">
            <a:spLocks/>
          </p:cNvSpPr>
          <p:nvPr/>
        </p:nvSpPr>
        <p:spPr>
          <a:xfrm>
            <a:off x="714631" y="439849"/>
            <a:ext cx="6134038" cy="512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Обеспечение исполнения контракта и обеспечение гарантийных обязательств</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graphicFrame>
        <p:nvGraphicFramePr>
          <p:cNvPr id="4" name="Таблица 3"/>
          <p:cNvGraphicFramePr>
            <a:graphicFrameLocks noGrp="1"/>
          </p:cNvGraphicFramePr>
          <p:nvPr>
            <p:extLst/>
          </p:nvPr>
        </p:nvGraphicFramePr>
        <p:xfrm>
          <a:off x="439948" y="1587259"/>
          <a:ext cx="11455880" cy="4077905"/>
        </p:xfrm>
        <a:graphic>
          <a:graphicData uri="http://schemas.openxmlformats.org/drawingml/2006/table">
            <a:tbl>
              <a:tblPr firstRow="1" bandRow="1">
                <a:tableStyleId>{5C22544A-7EE6-4342-B048-85BDC9FD1C3A}</a:tableStyleId>
              </a:tblPr>
              <a:tblGrid>
                <a:gridCol w="1634031">
                  <a:extLst>
                    <a:ext uri="{9D8B030D-6E8A-4147-A177-3AD203B41FA5}">
                      <a16:colId xmlns:a16="http://schemas.microsoft.com/office/drawing/2014/main" val="3321632454"/>
                    </a:ext>
                  </a:extLst>
                </a:gridCol>
                <a:gridCol w="6173747">
                  <a:extLst>
                    <a:ext uri="{9D8B030D-6E8A-4147-A177-3AD203B41FA5}">
                      <a16:colId xmlns:a16="http://schemas.microsoft.com/office/drawing/2014/main" val="1064107536"/>
                    </a:ext>
                  </a:extLst>
                </a:gridCol>
                <a:gridCol w="3648102">
                  <a:extLst>
                    <a:ext uri="{9D8B030D-6E8A-4147-A177-3AD203B41FA5}">
                      <a16:colId xmlns:a16="http://schemas.microsoft.com/office/drawing/2014/main" val="2036510841"/>
                    </a:ext>
                  </a:extLst>
                </a:gridCol>
              </a:tblGrid>
              <a:tr h="613783">
                <a:tc>
                  <a:txBody>
                    <a:bodyPr/>
                    <a:lstStyle/>
                    <a:p>
                      <a:endParaRPr lang="ru-RU" dirty="0"/>
                    </a:p>
                  </a:txBody>
                  <a:tcPr>
                    <a:lnB w="12700" cap="flat" cmpd="sng" algn="ctr">
                      <a:solidFill>
                        <a:schemeClr val="tx1"/>
                      </a:solidFill>
                      <a:prstDash val="solid"/>
                      <a:round/>
                      <a:headEnd type="none" w="med" len="med"/>
                      <a:tailEnd type="none" w="med" len="med"/>
                    </a:lnB>
                    <a:solidFill>
                      <a:srgbClr val="1A25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t>Обеспечение</a:t>
                      </a:r>
                      <a:r>
                        <a:rPr lang="ru-RU" baseline="0" dirty="0" smtClean="0"/>
                        <a:t> </a:t>
                      </a:r>
                      <a:endParaRPr lang="ru-RU" dirty="0" smtClean="0"/>
                    </a:p>
                    <a:p>
                      <a:pPr algn="ctr"/>
                      <a:r>
                        <a:rPr lang="ru-RU" dirty="0" smtClean="0"/>
                        <a:t>исполнения</a:t>
                      </a:r>
                      <a:endParaRPr lang="ru-RU" dirty="0"/>
                    </a:p>
                  </a:txBody>
                  <a:tcPr>
                    <a:lnB w="12700" cap="flat" cmpd="sng" algn="ctr">
                      <a:solidFill>
                        <a:schemeClr val="tx1"/>
                      </a:solidFill>
                      <a:prstDash val="solid"/>
                      <a:round/>
                      <a:headEnd type="none" w="med" len="med"/>
                      <a:tailEnd type="none" w="med" len="med"/>
                    </a:lnB>
                    <a:solidFill>
                      <a:srgbClr val="1A2543"/>
                    </a:solidFill>
                  </a:tcPr>
                </a:tc>
                <a:tc>
                  <a:txBody>
                    <a:bodyPr/>
                    <a:lstStyle/>
                    <a:p>
                      <a:pPr algn="ctr"/>
                      <a:r>
                        <a:rPr lang="ru-RU" dirty="0" smtClean="0"/>
                        <a:t>Обеспечение гарантийных обязательств</a:t>
                      </a:r>
                      <a:endParaRPr lang="ru-RU" dirty="0"/>
                    </a:p>
                  </a:txBody>
                  <a:tcPr>
                    <a:lnB w="12700" cap="flat" cmpd="sng" algn="ctr">
                      <a:solidFill>
                        <a:schemeClr val="tx1"/>
                      </a:solidFill>
                      <a:prstDash val="solid"/>
                      <a:round/>
                      <a:headEnd type="none" w="med" len="med"/>
                      <a:tailEnd type="none" w="med" len="med"/>
                    </a:lnB>
                    <a:solidFill>
                      <a:srgbClr val="1A2543"/>
                    </a:solidFill>
                  </a:tcPr>
                </a:tc>
                <a:extLst>
                  <a:ext uri="{0D108BD9-81ED-4DB2-BD59-A6C34878D82A}">
                    <a16:rowId xmlns:a16="http://schemas.microsoft.com/office/drawing/2014/main" val="366221973"/>
                  </a:ext>
                </a:extLst>
              </a:tr>
              <a:tr h="1231853">
                <a:tc>
                  <a:txBody>
                    <a:bodyPr/>
                    <a:lstStyle/>
                    <a:p>
                      <a:r>
                        <a:rPr lang="ru-RU" dirty="0" smtClean="0"/>
                        <a:t>Способ обеспечения</a:t>
                      </a:r>
                      <a:r>
                        <a:rPr lang="ru-RU" baseline="0" dirty="0" smtClean="0"/>
                        <a:t> исполнения контракта</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t>Денежные средства или банковская гарантия </a:t>
                      </a:r>
                      <a:r>
                        <a:rPr lang="ru-RU" dirty="0" smtClean="0">
                          <a:solidFill>
                            <a:srgbClr val="FF0000"/>
                          </a:solidFill>
                        </a:rPr>
                        <a:t>(ч.3 ст.96) </a:t>
                      </a:r>
                    </a:p>
                    <a:p>
                      <a:r>
                        <a:rPr lang="ru-RU" dirty="0" smtClean="0">
                          <a:solidFill>
                            <a:srgbClr val="FF0000"/>
                          </a:solidFill>
                        </a:rPr>
                        <a:t>на выбор участника, есть право замены (ч.7.</a:t>
                      </a:r>
                      <a:r>
                        <a:rPr lang="ru-RU" baseline="0" dirty="0" smtClean="0">
                          <a:solidFill>
                            <a:srgbClr val="FF0000"/>
                          </a:solidFill>
                        </a:rPr>
                        <a:t> </a:t>
                      </a:r>
                      <a:r>
                        <a:rPr lang="ru-RU" dirty="0" smtClean="0">
                          <a:solidFill>
                            <a:srgbClr val="FF0000"/>
                          </a:solidFill>
                        </a:rPr>
                        <a:t>ст.96) </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Денежные средства или банковская гарантия </a:t>
                      </a:r>
                      <a:r>
                        <a:rPr lang="ru-RU" dirty="0" smtClean="0">
                          <a:solidFill>
                            <a:srgbClr val="FF0000"/>
                          </a:solidFill>
                        </a:rPr>
                        <a:t>(ч.3 ст.96)</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FF0000"/>
                          </a:solidFill>
                        </a:rPr>
                        <a:t>на выбор участника, есть право замены (ч.7.</a:t>
                      </a:r>
                      <a:r>
                        <a:rPr lang="ru-RU" baseline="0" dirty="0" smtClean="0">
                          <a:solidFill>
                            <a:srgbClr val="FF0000"/>
                          </a:solidFill>
                        </a:rPr>
                        <a:t> </a:t>
                      </a:r>
                      <a:r>
                        <a:rPr lang="ru-RU" dirty="0" smtClean="0">
                          <a:solidFill>
                            <a:srgbClr val="FF0000"/>
                          </a:solidFill>
                        </a:rPr>
                        <a:t>ст.96)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8884630"/>
                  </a:ext>
                </a:extLst>
              </a:tr>
              <a:tr h="2205972">
                <a:tc>
                  <a:txBody>
                    <a:bodyPr/>
                    <a:lstStyle/>
                    <a:p>
                      <a:r>
                        <a:rPr lang="ru-RU" dirty="0" smtClean="0"/>
                        <a:t>Размер</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tx1"/>
                          </a:solidFill>
                        </a:rPr>
                        <a:t>От 5 до 30 % НМЦК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tx1"/>
                          </a:solidFill>
                        </a:rPr>
                        <a:t>От 10 до 30 % НМЦК (Если</a:t>
                      </a:r>
                      <a:r>
                        <a:rPr lang="ru-RU" sz="1800" baseline="0" dirty="0" smtClean="0">
                          <a:solidFill>
                            <a:schemeClr val="tx1"/>
                          </a:solidFill>
                        </a:rPr>
                        <a:t> НМЦК </a:t>
                      </a:r>
                      <a:r>
                        <a:rPr lang="ru-RU" sz="1800" dirty="0" smtClean="0">
                          <a:solidFill>
                            <a:schemeClr val="tx1"/>
                          </a:solidFill>
                        </a:rPr>
                        <a:t>свыше 50 млн.)</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smtClean="0"/>
                        <a:t>В СЛУЧАЕ СМП И СОНКО по ст. 30 от ЦК, но не менее аванса</a:t>
                      </a:r>
                    </a:p>
                    <a:p>
                      <a:r>
                        <a:rPr lang="ru-RU" dirty="0" smtClean="0"/>
                        <a:t>+</a:t>
                      </a:r>
                      <a:r>
                        <a:rPr lang="ru-RU" baseline="0" dirty="0" smtClean="0"/>
                        <a:t> ст. 37 Антидемпинговые меры </a:t>
                      </a:r>
                      <a:r>
                        <a:rPr lang="ru-RU" dirty="0" smtClean="0">
                          <a:solidFill>
                            <a:srgbClr val="FF0000"/>
                          </a:solidFill>
                        </a:rPr>
                        <a:t>(ч.6 ст.96)</a:t>
                      </a:r>
                    </a:p>
                    <a:p>
                      <a:r>
                        <a:rPr lang="ru-RU" dirty="0" smtClean="0">
                          <a:solidFill>
                            <a:srgbClr val="FF0000"/>
                          </a:solidFill>
                        </a:rPr>
                        <a:t>Подлежит</a:t>
                      </a:r>
                      <a:r>
                        <a:rPr lang="ru-RU" baseline="0" dirty="0" smtClean="0">
                          <a:solidFill>
                            <a:srgbClr val="FF0000"/>
                          </a:solidFill>
                        </a:rPr>
                        <a:t> уменьшению если предусмотрены этапы в порядке и случаях </a:t>
                      </a:r>
                      <a:r>
                        <a:rPr lang="ru-RU" dirty="0" smtClean="0">
                          <a:solidFill>
                            <a:srgbClr val="FF0000"/>
                          </a:solidFill>
                        </a:rPr>
                        <a:t>ч. ч.</a:t>
                      </a:r>
                      <a:r>
                        <a:rPr lang="ru-RU" baseline="0" dirty="0" smtClean="0">
                          <a:solidFill>
                            <a:srgbClr val="FF0000"/>
                          </a:solidFill>
                        </a:rPr>
                        <a:t> 7.2 и 7.3</a:t>
                      </a:r>
                      <a:r>
                        <a:rPr lang="ru-RU" dirty="0" smtClean="0">
                          <a:solidFill>
                            <a:srgbClr val="FF0000"/>
                          </a:solidFill>
                        </a:rPr>
                        <a:t> ст.96</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t>Не более 10% НМЦК </a:t>
                      </a:r>
                      <a:r>
                        <a:rPr lang="ru-RU" dirty="0" smtClean="0">
                          <a:solidFill>
                            <a:srgbClr val="FF0000"/>
                          </a:solidFill>
                        </a:rPr>
                        <a:t>(ч.6 ст.96)</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8404604"/>
                  </a:ext>
                </a:extLst>
              </a:tr>
            </a:tbl>
          </a:graphicData>
        </a:graphic>
      </p:graphicFrame>
    </p:spTree>
    <p:extLst>
      <p:ext uri="{BB962C8B-B14F-4D97-AF65-F5344CB8AC3E}">
        <p14:creationId xmlns:p14="http://schemas.microsoft.com/office/powerpoint/2010/main" val="108924717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945" y="439849"/>
            <a:ext cx="7091019" cy="512305"/>
          </a:xfrm>
        </p:spPr>
        <p:txBody>
          <a:bodyPr>
            <a:normAutofit fontScale="90000"/>
          </a:bodyPr>
          <a:lstStyle/>
          <a:p>
            <a:r>
              <a:rPr lang="ru-RU" dirty="0" smtClean="0"/>
              <a:t>ОБЕСПЕЧЕНИЕ ИСПОЛНЕНИЯ КОНТРАКТА</a:t>
            </a:r>
            <a:endParaRPr lang="ru-RU" dirty="0"/>
          </a:p>
        </p:txBody>
      </p:sp>
      <p:sp>
        <p:nvSpPr>
          <p:cNvPr id="8" name="Скругленный прямоугольник 7"/>
          <p:cNvSpPr/>
          <p:nvPr/>
        </p:nvSpPr>
        <p:spPr>
          <a:xfrm>
            <a:off x="133207" y="1299423"/>
            <a:ext cx="5760000" cy="897932"/>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Century"/>
                <a:ea typeface="+mn-ea"/>
                <a:cs typeface="+mn-cs"/>
              </a:rPr>
              <a:t>НМЦК </a:t>
            </a:r>
            <a:r>
              <a:rPr kumimoji="0" lang="ru-RU" sz="2800" b="0" i="0" u="none" strike="noStrike" kern="1200" cap="none" spc="0" normalizeH="0" baseline="0" noProof="0" dirty="0">
                <a:ln>
                  <a:noFill/>
                </a:ln>
                <a:solidFill>
                  <a:prstClr val="white"/>
                </a:solidFill>
                <a:effectLst/>
                <a:uLnTx/>
                <a:uFillTx/>
                <a:latin typeface="Century"/>
                <a:ea typeface="+mn-ea"/>
                <a:cs typeface="+mn-cs"/>
              </a:rPr>
              <a:t>(МЗЦК)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Century"/>
                <a:ea typeface="+mn-ea"/>
                <a:cs typeface="+mn-cs"/>
              </a:rPr>
              <a:t> </a:t>
            </a:r>
            <a:r>
              <a:rPr kumimoji="0" lang="ru-RU" sz="2800" b="0" i="0" u="none" strike="noStrike" kern="1200" cap="none" spc="0" normalizeH="0" baseline="0" noProof="0" dirty="0">
                <a:ln>
                  <a:noFill/>
                </a:ln>
                <a:solidFill>
                  <a:prstClr val="white"/>
                </a:solidFill>
                <a:effectLst/>
                <a:uLnTx/>
                <a:uFillTx/>
                <a:latin typeface="Century"/>
                <a:ea typeface="+mn-ea"/>
                <a:cs typeface="+mn-cs"/>
              </a:rPr>
              <a:t>≤ 50 </a:t>
            </a:r>
            <a:r>
              <a:rPr kumimoji="0" lang="ru-RU" sz="2800" b="0" i="0" u="none" strike="noStrike" kern="1200" cap="none" spc="0" normalizeH="0" baseline="0" noProof="0" dirty="0" err="1">
                <a:ln>
                  <a:noFill/>
                </a:ln>
                <a:solidFill>
                  <a:prstClr val="white"/>
                </a:solidFill>
                <a:effectLst/>
                <a:uLnTx/>
                <a:uFillTx/>
                <a:latin typeface="Century"/>
                <a:ea typeface="+mn-ea"/>
                <a:cs typeface="+mn-cs"/>
              </a:rPr>
              <a:t>м.р</a:t>
            </a:r>
            <a:r>
              <a:rPr kumimoji="0" lang="ru-RU" sz="2800" b="0" i="0" u="none" strike="noStrike" kern="1200" cap="none" spc="0" normalizeH="0" baseline="0" noProof="0" dirty="0">
                <a:ln>
                  <a:noFill/>
                </a:ln>
                <a:solidFill>
                  <a:prstClr val="white"/>
                </a:solidFill>
                <a:effectLst/>
                <a:uLnTx/>
                <a:uFillTx/>
                <a:latin typeface="Century"/>
                <a:ea typeface="+mn-ea"/>
                <a:cs typeface="+mn-cs"/>
              </a:rPr>
              <a:t>.</a:t>
            </a:r>
            <a:endParaRPr kumimoji="0" lang="ru-RU" sz="3200" b="0" i="0" u="none" strike="noStrike" kern="1200" cap="none" spc="0" normalizeH="0" baseline="0" noProof="0" dirty="0">
              <a:ln>
                <a:noFill/>
              </a:ln>
              <a:solidFill>
                <a:prstClr val="white"/>
              </a:solidFill>
              <a:effectLst/>
              <a:uLnTx/>
              <a:uFillTx/>
              <a:latin typeface="Century"/>
              <a:ea typeface="+mn-ea"/>
              <a:cs typeface="+mn-cs"/>
            </a:endParaRPr>
          </a:p>
        </p:txBody>
      </p:sp>
      <p:sp>
        <p:nvSpPr>
          <p:cNvPr id="9" name="Скругленный прямоугольник 8"/>
          <p:cNvSpPr/>
          <p:nvPr/>
        </p:nvSpPr>
        <p:spPr>
          <a:xfrm>
            <a:off x="6151418" y="1299423"/>
            <a:ext cx="5760000" cy="897932"/>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Century"/>
                <a:ea typeface="+mn-ea"/>
                <a:cs typeface="+mn-cs"/>
              </a:rPr>
              <a:t>НМЦК</a:t>
            </a:r>
            <a:r>
              <a:rPr kumimoji="0" lang="ru-RU" sz="2800" b="0" i="0" u="none" strike="noStrike" kern="1200" cap="none" spc="0" normalizeH="0" baseline="0" noProof="0" dirty="0">
                <a:ln>
                  <a:noFill/>
                </a:ln>
                <a:solidFill>
                  <a:prstClr val="white"/>
                </a:solidFill>
                <a:effectLst/>
                <a:uLnTx/>
                <a:uFillTx/>
                <a:latin typeface="Century"/>
                <a:ea typeface="+mn-ea"/>
                <a:cs typeface="+mn-cs"/>
              </a:rPr>
              <a:t>(МЗЦК)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Century"/>
                <a:ea typeface="+mn-ea"/>
                <a:cs typeface="+mn-cs"/>
              </a:rPr>
              <a:t> </a:t>
            </a:r>
            <a:r>
              <a:rPr kumimoji="0" lang="ru-RU" sz="2800" b="0" i="0" u="none" strike="noStrike" kern="1200" cap="none" spc="0" normalizeH="0" baseline="0" noProof="0" dirty="0">
                <a:ln>
                  <a:noFill/>
                </a:ln>
                <a:solidFill>
                  <a:prstClr val="white"/>
                </a:solidFill>
                <a:effectLst/>
                <a:uLnTx/>
                <a:uFillTx/>
                <a:latin typeface="Century"/>
                <a:ea typeface="+mn-ea"/>
                <a:cs typeface="+mn-cs"/>
              </a:rPr>
              <a:t>&gt; 50 </a:t>
            </a:r>
            <a:r>
              <a:rPr kumimoji="0" lang="ru-RU" sz="2800" b="0" i="0" u="none" strike="noStrike" kern="1200" cap="none" spc="0" normalizeH="0" baseline="0" noProof="0" dirty="0" err="1">
                <a:ln>
                  <a:noFill/>
                </a:ln>
                <a:solidFill>
                  <a:prstClr val="white"/>
                </a:solidFill>
                <a:effectLst/>
                <a:uLnTx/>
                <a:uFillTx/>
                <a:latin typeface="Century"/>
                <a:ea typeface="+mn-ea"/>
                <a:cs typeface="+mn-cs"/>
              </a:rPr>
              <a:t>м.р</a:t>
            </a:r>
            <a:r>
              <a:rPr kumimoji="0" lang="ru-RU" sz="2800" b="0" i="0" u="none" strike="noStrike" kern="1200" cap="none" spc="0" normalizeH="0" baseline="0" noProof="0" dirty="0">
                <a:ln>
                  <a:noFill/>
                </a:ln>
                <a:solidFill>
                  <a:prstClr val="white"/>
                </a:solidFill>
                <a:effectLst/>
                <a:uLnTx/>
                <a:uFillTx/>
                <a:latin typeface="Century"/>
                <a:ea typeface="+mn-ea"/>
                <a:cs typeface="+mn-cs"/>
              </a:rPr>
              <a:t>. </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Скругленный прямоугольник 9"/>
          <p:cNvSpPr/>
          <p:nvPr/>
        </p:nvSpPr>
        <p:spPr>
          <a:xfrm>
            <a:off x="133207" y="2356072"/>
            <a:ext cx="5760000" cy="1941607"/>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ru-RU" sz="2800" b="0"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От 5 до 30 % НМЦК (МЗЦК)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В случае, если аванс превышает 30 % НМЦК </a:t>
            </a:r>
            <a:r>
              <a:rPr kumimoji="0" lang="ru-RU" sz="1800" b="0" i="0" u="none" strike="noStrike" kern="1200" cap="none" spc="0" normalizeH="0" baseline="0" noProof="0" dirty="0">
                <a:ln>
                  <a:noFill/>
                </a:ln>
                <a:solidFill>
                  <a:prstClr val="black"/>
                </a:solidFill>
                <a:effectLst/>
                <a:uLnTx/>
                <a:uFillTx/>
                <a:latin typeface="Century"/>
                <a:ea typeface="+mn-ea"/>
                <a:cs typeface="+mn-cs"/>
              </a:rPr>
              <a:t>, размер обеспечения исполнения контракта устанавливается в размере аванса.</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entury"/>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ru-RU" sz="2800" b="0"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Century"/>
              <a:ea typeface="+mn-ea"/>
              <a:cs typeface="+mn-cs"/>
            </a:endParaRPr>
          </a:p>
        </p:txBody>
      </p:sp>
      <p:sp>
        <p:nvSpPr>
          <p:cNvPr id="11" name="Скругленный прямоугольник 10"/>
          <p:cNvSpPr/>
          <p:nvPr/>
        </p:nvSpPr>
        <p:spPr>
          <a:xfrm>
            <a:off x="6151418" y="2336529"/>
            <a:ext cx="5760000" cy="1961150"/>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От 10 до 30 % НМЦК(МЗЦК</a:t>
            </a: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 </a:t>
            </a:r>
            <a:r>
              <a:rPr kumimoji="0" lang="ru-RU" sz="2800" b="0" i="0" u="none" strike="noStrike" kern="1200" cap="none" spc="0" normalizeH="0" baseline="0" noProof="0" dirty="0">
                <a:ln>
                  <a:noFill/>
                </a:ln>
                <a:solidFill>
                  <a:prstClr val="black"/>
                </a:solidFill>
                <a:effectLst/>
                <a:uLnTx/>
                <a:uFillTx/>
                <a:latin typeface="Century"/>
                <a:ea typeface="+mn-ea"/>
                <a:cs typeface="+mn-cs"/>
              </a:rPr>
              <a:t>но не менее размера аванса</a:t>
            </a: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a:t>
            </a:r>
            <a:endParaRPr kumimoji="0" lang="en-US" sz="2800" b="0"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В случае, если аванс превышает 30 % НМЦК </a:t>
            </a:r>
            <a:r>
              <a:rPr kumimoji="0" lang="ru-RU" sz="1800" b="0" i="0" u="none" strike="noStrike" kern="1200" cap="none" spc="0" normalizeH="0" baseline="0" noProof="0" dirty="0">
                <a:ln>
                  <a:noFill/>
                </a:ln>
                <a:solidFill>
                  <a:prstClr val="black"/>
                </a:solidFill>
                <a:effectLst/>
                <a:uLnTx/>
                <a:uFillTx/>
                <a:latin typeface="Century"/>
                <a:ea typeface="+mn-ea"/>
                <a:cs typeface="+mn-cs"/>
              </a:rPr>
              <a:t>, размер обеспечения исполнения контракта устанавливается в размере аванса.</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entury"/>
              <a:ea typeface="+mn-ea"/>
              <a:cs typeface="+mn-cs"/>
            </a:endParaRPr>
          </a:p>
        </p:txBody>
      </p:sp>
      <p:sp>
        <p:nvSpPr>
          <p:cNvPr id="7" name="Прямоугольник 6"/>
          <p:cNvSpPr/>
          <p:nvPr/>
        </p:nvSpPr>
        <p:spPr>
          <a:xfrm>
            <a:off x="7813965" y="511336"/>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6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12" name="Скругленный прямоугольник 11"/>
          <p:cNvSpPr/>
          <p:nvPr/>
        </p:nvSpPr>
        <p:spPr>
          <a:xfrm>
            <a:off x="8898414" y="5542880"/>
            <a:ext cx="2930757" cy="1130876"/>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entury"/>
                <a:ea typeface="+mn-ea"/>
                <a:cs typeface="+mn-cs"/>
              </a:rPr>
              <a:t>+ст. 37 Антидемпинговые меры</a:t>
            </a:r>
          </a:p>
        </p:txBody>
      </p:sp>
      <p:sp>
        <p:nvSpPr>
          <p:cNvPr id="13" name="Скругленный прямоугольник 12"/>
          <p:cNvSpPr/>
          <p:nvPr/>
        </p:nvSpPr>
        <p:spPr>
          <a:xfrm>
            <a:off x="793631" y="4414544"/>
            <a:ext cx="10486375" cy="979883"/>
          </a:xfrm>
          <a:prstGeom prst="roundRect">
            <a:avLst/>
          </a:prstGeom>
          <a:solidFill>
            <a:srgbClr val="C0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white"/>
                </a:solidFill>
                <a:effectLst/>
                <a:uLnTx/>
                <a:uFillTx/>
                <a:latin typeface="Century"/>
                <a:ea typeface="+mn-ea"/>
                <a:cs typeface="+mn-cs"/>
              </a:rPr>
              <a:t>НОВОЕ с 1 июля! В СЛУЧАЕ СМП И СОНКО по ст. 30 от ЦК, но не менее аванса</a:t>
            </a:r>
            <a:endParaRPr kumimoji="0" lang="ru-RU" sz="2400" b="1" i="0" u="none" strike="noStrike" kern="1200" cap="none" spc="0" normalizeH="0" baseline="0" noProof="0" dirty="0">
              <a:ln>
                <a:noFill/>
              </a:ln>
              <a:solidFill>
                <a:prstClr val="white"/>
              </a:solidFill>
              <a:effectLst/>
              <a:uLnTx/>
              <a:uFillTx/>
              <a:latin typeface="Century"/>
              <a:ea typeface="+mn-ea"/>
              <a:cs typeface="+mn-cs"/>
            </a:endParaRPr>
          </a:p>
        </p:txBody>
      </p:sp>
      <p:sp>
        <p:nvSpPr>
          <p:cNvPr id="14" name="Скругленный прямоугольник 13"/>
          <p:cNvSpPr/>
          <p:nvPr/>
        </p:nvSpPr>
        <p:spPr>
          <a:xfrm>
            <a:off x="1512998" y="5565979"/>
            <a:ext cx="7302760" cy="1084678"/>
          </a:xfrm>
          <a:prstGeom prst="roundRect">
            <a:avLst/>
          </a:prstGeom>
          <a:solidFill>
            <a:srgbClr val="C0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white"/>
                </a:solidFill>
                <a:effectLst/>
                <a:uLnTx/>
                <a:uFillTx/>
                <a:latin typeface="Century"/>
                <a:ea typeface="+mn-ea"/>
                <a:cs typeface="+mn-cs"/>
              </a:rPr>
              <a:t>Размер обеспечения гарантийных обязательств не может превышать десять процентов начальной (максимальной) цены контракта</a:t>
            </a:r>
            <a:r>
              <a:rPr kumimoji="0" lang="ru-RU" sz="2400" b="0" i="0" u="none" strike="noStrike" kern="1200" cap="none" spc="0" normalizeH="0" baseline="0" noProof="0" dirty="0" smtClean="0">
                <a:ln>
                  <a:noFill/>
                </a:ln>
                <a:solidFill>
                  <a:prstClr val="white"/>
                </a:solidFill>
                <a:effectLst/>
                <a:uLnTx/>
                <a:uFillTx/>
                <a:latin typeface="Century"/>
                <a:ea typeface="+mn-ea"/>
                <a:cs typeface="+mn-cs"/>
              </a:rPr>
              <a:t>.</a:t>
            </a:r>
            <a:endParaRPr kumimoji="0" lang="ru-RU" sz="2400" b="0" i="0" u="none" strike="noStrike" kern="1200" cap="none" spc="0" normalizeH="0" baseline="0" noProof="0" dirty="0">
              <a:ln>
                <a:noFill/>
              </a:ln>
              <a:solidFill>
                <a:prstClr val="white"/>
              </a:solidFill>
              <a:effectLst/>
              <a:uLnTx/>
              <a:uFillTx/>
              <a:latin typeface="Century"/>
              <a:ea typeface="+mn-ea"/>
              <a:cs typeface="+mn-cs"/>
              <a:hlinkClick r:id="rId2"/>
            </a:endParaRPr>
          </a:p>
        </p:txBody>
      </p:sp>
    </p:spTree>
    <p:extLst>
      <p:ext uri="{BB962C8B-B14F-4D97-AF65-F5344CB8AC3E}">
        <p14:creationId xmlns:p14="http://schemas.microsoft.com/office/powerpoint/2010/main" val="87712882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smtClean="0"/>
              <a:t> Насколько дорого обходятся участие и победы?</a:t>
            </a:r>
            <a:endParaRPr lang="ru-RU" dirty="0"/>
          </a:p>
        </p:txBody>
      </p:sp>
      <p:sp>
        <p:nvSpPr>
          <p:cNvPr id="7" name="Объект 6"/>
          <p:cNvSpPr>
            <a:spLocks noGrp="1"/>
          </p:cNvSpPr>
          <p:nvPr>
            <p:ph sz="quarter" idx="10"/>
          </p:nvPr>
        </p:nvSpPr>
        <p:spPr>
          <a:xfrm>
            <a:off x="319177" y="1721898"/>
            <a:ext cx="11559395" cy="4213075"/>
          </a:xfrm>
        </p:spPr>
        <p:txBody>
          <a:bodyPr/>
          <a:lstStyle/>
          <a:p>
            <a:r>
              <a:rPr lang="ru-RU" sz="2400" dirty="0"/>
              <a:t>Пример</a:t>
            </a:r>
            <a:r>
              <a:rPr lang="en-US" sz="2400" dirty="0"/>
              <a:t>:</a:t>
            </a:r>
            <a:r>
              <a:rPr lang="ru-RU" sz="2400" dirty="0"/>
              <a:t> НМЦК= 1 000 000 000 рублей</a:t>
            </a:r>
          </a:p>
          <a:p>
            <a:endParaRPr lang="en-US" sz="2400" dirty="0" smtClean="0"/>
          </a:p>
          <a:p>
            <a:r>
              <a:rPr lang="ru-RU" sz="2400" dirty="0" smtClean="0"/>
              <a:t>ОЗ </a:t>
            </a:r>
            <a:r>
              <a:rPr lang="ru-RU" sz="2400" dirty="0"/>
              <a:t>– 5% НМЦК</a:t>
            </a:r>
            <a:r>
              <a:rPr lang="en-US" sz="2400" dirty="0"/>
              <a:t>,</a:t>
            </a:r>
            <a:r>
              <a:rPr lang="ru-RU" sz="2400" dirty="0"/>
              <a:t> 50 000 000 </a:t>
            </a:r>
            <a:r>
              <a:rPr lang="ru-RU" sz="2400" dirty="0" smtClean="0"/>
              <a:t>рублей</a:t>
            </a:r>
            <a:endParaRPr lang="ru-RU" sz="2400" dirty="0"/>
          </a:p>
          <a:p>
            <a:r>
              <a:rPr lang="ru-RU" sz="2400" dirty="0"/>
              <a:t>ОИК 30% НМЦК</a:t>
            </a:r>
            <a:r>
              <a:rPr lang="en-US" sz="2400" dirty="0"/>
              <a:t>,</a:t>
            </a:r>
            <a:r>
              <a:rPr lang="ru-RU" sz="2400" dirty="0"/>
              <a:t> 300 000 000 </a:t>
            </a:r>
            <a:r>
              <a:rPr lang="ru-RU" sz="2400" dirty="0" smtClean="0"/>
              <a:t>рублей – на срок </a:t>
            </a:r>
            <a:r>
              <a:rPr lang="ru-RU" sz="2400" b="1" dirty="0" smtClean="0"/>
              <a:t>1 год</a:t>
            </a:r>
            <a:endParaRPr lang="ru-RU" sz="2400" b="1" dirty="0"/>
          </a:p>
          <a:p>
            <a:r>
              <a:rPr lang="ru-RU" sz="2400" dirty="0"/>
              <a:t>ОГО 10% НМЦК</a:t>
            </a:r>
            <a:r>
              <a:rPr lang="en-US" sz="2400" dirty="0"/>
              <a:t>,</a:t>
            </a:r>
            <a:r>
              <a:rPr lang="ru-RU" sz="2400" dirty="0"/>
              <a:t> </a:t>
            </a:r>
            <a:r>
              <a:rPr lang="ru-RU" sz="2400" b="1" dirty="0"/>
              <a:t>100 000 000 </a:t>
            </a:r>
            <a:r>
              <a:rPr lang="ru-RU" sz="2400" dirty="0" smtClean="0"/>
              <a:t>рублей- на срок </a:t>
            </a:r>
            <a:r>
              <a:rPr lang="ru-RU" sz="2400" b="1" dirty="0" smtClean="0"/>
              <a:t>5 лет</a:t>
            </a:r>
          </a:p>
          <a:p>
            <a:endParaRPr lang="ru-RU" sz="2400" b="1" dirty="0" smtClean="0"/>
          </a:p>
          <a:p>
            <a:endParaRPr lang="ru-RU" sz="2400" b="1" dirty="0"/>
          </a:p>
        </p:txBody>
      </p:sp>
    </p:spTree>
    <p:extLst>
      <p:ext uri="{BB962C8B-B14F-4D97-AF65-F5344CB8AC3E}">
        <p14:creationId xmlns:p14="http://schemas.microsoft.com/office/powerpoint/2010/main" val="301317157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813965" y="511336"/>
            <a:ext cx="2851496"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6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15" name="Заголовок 1"/>
          <p:cNvSpPr txBox="1">
            <a:spLocks/>
          </p:cNvSpPr>
          <p:nvPr/>
        </p:nvSpPr>
        <p:spPr>
          <a:xfrm>
            <a:off x="714631" y="439849"/>
            <a:ext cx="6833482" cy="9144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Обеспечение исполнения контракта и обеспечение гарантийных обязательств</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graphicFrame>
        <p:nvGraphicFramePr>
          <p:cNvPr id="4" name="Таблица 3"/>
          <p:cNvGraphicFramePr>
            <a:graphicFrameLocks noGrp="1"/>
          </p:cNvGraphicFramePr>
          <p:nvPr>
            <p:extLst/>
          </p:nvPr>
        </p:nvGraphicFramePr>
        <p:xfrm>
          <a:off x="714631" y="2242869"/>
          <a:ext cx="10929669" cy="2275805"/>
        </p:xfrm>
        <a:graphic>
          <a:graphicData uri="http://schemas.openxmlformats.org/drawingml/2006/table">
            <a:tbl>
              <a:tblPr firstRow="1" bandRow="1">
                <a:tableStyleId>{5C22544A-7EE6-4342-B048-85BDC9FD1C3A}</a:tableStyleId>
              </a:tblPr>
              <a:tblGrid>
                <a:gridCol w="2892376">
                  <a:extLst>
                    <a:ext uri="{9D8B030D-6E8A-4147-A177-3AD203B41FA5}">
                      <a16:colId xmlns:a16="http://schemas.microsoft.com/office/drawing/2014/main" val="3321632454"/>
                    </a:ext>
                  </a:extLst>
                </a:gridCol>
                <a:gridCol w="4429221">
                  <a:extLst>
                    <a:ext uri="{9D8B030D-6E8A-4147-A177-3AD203B41FA5}">
                      <a16:colId xmlns:a16="http://schemas.microsoft.com/office/drawing/2014/main" val="1064107536"/>
                    </a:ext>
                  </a:extLst>
                </a:gridCol>
                <a:gridCol w="3608072">
                  <a:extLst>
                    <a:ext uri="{9D8B030D-6E8A-4147-A177-3AD203B41FA5}">
                      <a16:colId xmlns:a16="http://schemas.microsoft.com/office/drawing/2014/main" val="2036510841"/>
                    </a:ext>
                  </a:extLst>
                </a:gridCol>
              </a:tblGrid>
              <a:tr h="643204">
                <a:tc>
                  <a:txBody>
                    <a:bodyPr/>
                    <a:lstStyle/>
                    <a:p>
                      <a:pPr algn="ctr"/>
                      <a:endParaRPr lang="ru-RU" dirty="0"/>
                    </a:p>
                  </a:txBody>
                  <a:tcPr>
                    <a:lnB w="12700" cap="flat" cmpd="sng" algn="ctr">
                      <a:solidFill>
                        <a:schemeClr val="tx1"/>
                      </a:solidFill>
                      <a:prstDash val="solid"/>
                      <a:round/>
                      <a:headEnd type="none" w="med" len="med"/>
                      <a:tailEnd type="none" w="med" len="med"/>
                    </a:lnB>
                    <a:solidFill>
                      <a:srgbClr val="1A25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t>Обеспечение исполнения контракта</a:t>
                      </a:r>
                      <a:endParaRPr lang="ru-RU" dirty="0"/>
                    </a:p>
                  </a:txBody>
                  <a:tcPr>
                    <a:lnB w="12700" cap="flat" cmpd="sng" algn="ctr">
                      <a:solidFill>
                        <a:schemeClr val="tx1"/>
                      </a:solidFill>
                      <a:prstDash val="solid"/>
                      <a:round/>
                      <a:headEnd type="none" w="med" len="med"/>
                      <a:tailEnd type="none" w="med" len="med"/>
                    </a:lnB>
                    <a:solidFill>
                      <a:srgbClr val="1A2543"/>
                    </a:solidFill>
                  </a:tcPr>
                </a:tc>
                <a:tc>
                  <a:txBody>
                    <a:bodyPr/>
                    <a:lstStyle/>
                    <a:p>
                      <a:pPr algn="ctr"/>
                      <a:r>
                        <a:rPr lang="ru-RU" dirty="0" smtClean="0"/>
                        <a:t>Обеспечение гарантийных</a:t>
                      </a:r>
                      <a:r>
                        <a:rPr lang="ru-RU" baseline="0" dirty="0" smtClean="0"/>
                        <a:t> обязательств</a:t>
                      </a:r>
                      <a:endParaRPr lang="ru-RU" dirty="0"/>
                    </a:p>
                  </a:txBody>
                  <a:tcPr>
                    <a:lnB w="12700" cap="flat" cmpd="sng" algn="ctr">
                      <a:solidFill>
                        <a:schemeClr val="tx1"/>
                      </a:solidFill>
                      <a:prstDash val="solid"/>
                      <a:round/>
                      <a:headEnd type="none" w="med" len="med"/>
                      <a:tailEnd type="none" w="med" len="med"/>
                    </a:lnB>
                    <a:solidFill>
                      <a:srgbClr val="1A2543"/>
                    </a:solidFill>
                  </a:tcPr>
                </a:tc>
                <a:extLst>
                  <a:ext uri="{0D108BD9-81ED-4DB2-BD59-A6C34878D82A}">
                    <a16:rowId xmlns:a16="http://schemas.microsoft.com/office/drawing/2014/main" val="366221973"/>
                  </a:ext>
                </a:extLst>
              </a:tr>
              <a:tr h="1632601">
                <a:tc>
                  <a:txBody>
                    <a:bodyPr/>
                    <a:lstStyle/>
                    <a:p>
                      <a:pPr algn="ctr"/>
                      <a:r>
                        <a:rPr lang="ru-RU" dirty="0" smtClean="0"/>
                        <a:t>Срок возврата денежного</a:t>
                      </a:r>
                      <a:r>
                        <a:rPr lang="ru-RU" baseline="0" dirty="0" smtClean="0"/>
                        <a:t> </a:t>
                      </a:r>
                      <a:r>
                        <a:rPr lang="ru-RU" dirty="0" smtClean="0"/>
                        <a:t>обеспечения</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dirty="0" smtClean="0"/>
                        <a:t>30 дней с даты исполнения поставщиком своих обязательств по контракту</a:t>
                      </a:r>
                    </a:p>
                    <a:p>
                      <a:pPr algn="ctr"/>
                      <a:r>
                        <a:rPr lang="ru-RU" dirty="0" smtClean="0"/>
                        <a:t>Или 15</a:t>
                      </a:r>
                      <a:r>
                        <a:rPr lang="ru-RU" baseline="0" dirty="0" smtClean="0"/>
                        <a:t> дней в соответствии </a:t>
                      </a:r>
                      <a:r>
                        <a:rPr lang="ru-RU" sz="1800" b="0" i="0" u="none" strike="noStrike" kern="1200" baseline="0" dirty="0" smtClean="0">
                          <a:solidFill>
                            <a:schemeClr val="dk1"/>
                          </a:solidFill>
                          <a:latin typeface="+mn-lt"/>
                          <a:ea typeface="+mn-ea"/>
                          <a:cs typeface="+mn-cs"/>
                        </a:rPr>
                        <a:t> с </a:t>
                      </a:r>
                      <a:r>
                        <a:rPr lang="ru-RU" sz="1800" b="0" i="0" u="none" strike="noStrike" kern="1200" baseline="0" dirty="0" smtClean="0">
                          <a:solidFill>
                            <a:schemeClr val="dk1"/>
                          </a:solidFill>
                          <a:latin typeface="+mn-lt"/>
                          <a:ea typeface="+mn-ea"/>
                          <a:cs typeface="+mn-cs"/>
                          <a:hlinkClick r:id="rId2"/>
                        </a:rPr>
                        <a:t>частью 3 статьи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dirty="0" smtClean="0"/>
                        <a:t>Не установлено законом</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972958"/>
                  </a:ext>
                </a:extLst>
              </a:tr>
            </a:tbl>
          </a:graphicData>
        </a:graphic>
      </p:graphicFrame>
    </p:spTree>
    <p:extLst>
      <p:ext uri="{BB962C8B-B14F-4D97-AF65-F5344CB8AC3E}">
        <p14:creationId xmlns:p14="http://schemas.microsoft.com/office/powerpoint/2010/main" val="94200164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УМЕНЬШЕНИЕ ОИК </a:t>
            </a:r>
            <a:endParaRPr lang="ru-RU" dirty="0"/>
          </a:p>
        </p:txBody>
      </p:sp>
      <p:sp>
        <p:nvSpPr>
          <p:cNvPr id="3" name="Объект 2"/>
          <p:cNvSpPr>
            <a:spLocks noGrp="1"/>
          </p:cNvSpPr>
          <p:nvPr>
            <p:ph idx="1"/>
          </p:nvPr>
        </p:nvSpPr>
        <p:spPr>
          <a:xfrm>
            <a:off x="337043" y="1586561"/>
            <a:ext cx="11257235" cy="4748628"/>
          </a:xfrm>
        </p:spPr>
        <p:txBody>
          <a:bodyPr>
            <a:normAutofit/>
          </a:bodyPr>
          <a:lstStyle/>
          <a:p>
            <a:r>
              <a:rPr lang="ru-RU" sz="3200" dirty="0" smtClean="0"/>
              <a:t>7.1</a:t>
            </a:r>
            <a:r>
              <a:rPr lang="ru-RU" sz="3200" dirty="0"/>
              <a:t>. В случае, если контрактом предусмотрены отдельные этапы его исполнения и установлено требование обеспечения исполнения контракта, в ходе </a:t>
            </a:r>
            <a:r>
              <a:rPr lang="ru-RU" sz="3200" dirty="0">
                <a:solidFill>
                  <a:srgbClr val="C00000"/>
                </a:solidFill>
              </a:rPr>
              <a:t>исполнения данного контракта размер этого обеспечения подлежит уменьшению</a:t>
            </a:r>
            <a:r>
              <a:rPr lang="ru-RU" sz="3200" dirty="0">
                <a:solidFill>
                  <a:srgbClr val="FF0000"/>
                </a:solidFill>
              </a:rPr>
              <a:t> </a:t>
            </a:r>
            <a:r>
              <a:rPr lang="ru-RU" sz="3200" dirty="0"/>
              <a:t>в порядке и случаях, которые предусмотрены частями 7.2 и 7.3 настоящей статьи</a:t>
            </a:r>
            <a:r>
              <a:rPr lang="ru-RU" sz="3200" dirty="0" smtClean="0"/>
              <a:t>.</a:t>
            </a:r>
            <a:endParaRPr lang="en-US" sz="3200" dirty="0" smtClean="0"/>
          </a:p>
          <a:p>
            <a:endParaRPr lang="ru-RU" sz="3200" dirty="0" smtClean="0"/>
          </a:p>
          <a:p>
            <a:r>
              <a:rPr lang="ru-RU" sz="3200" dirty="0" smtClean="0"/>
              <a:t>Отказ </a:t>
            </a:r>
            <a:r>
              <a:rPr lang="ru-RU" sz="3200" b="1" dirty="0" smtClean="0"/>
              <a:t>прав</a:t>
            </a:r>
            <a:r>
              <a:rPr lang="ru-RU" sz="3200" dirty="0" smtClean="0"/>
              <a:t> по БГ или возврат ДС</a:t>
            </a:r>
            <a:endParaRPr lang="ru-RU" dirty="0"/>
          </a:p>
          <a:p>
            <a:endParaRPr lang="en-US" sz="5900" dirty="0" smtClean="0">
              <a:solidFill>
                <a:srgbClr val="FF0000"/>
              </a:solidFill>
            </a:endParaRPr>
          </a:p>
        </p:txBody>
      </p:sp>
      <p:sp>
        <p:nvSpPr>
          <p:cNvPr id="4" name="Прямоугольник 3"/>
          <p:cNvSpPr/>
          <p:nvPr/>
        </p:nvSpPr>
        <p:spPr>
          <a:xfrm>
            <a:off x="8276244" y="624516"/>
            <a:ext cx="2331027"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black"/>
                </a:solidFill>
                <a:effectLst/>
                <a:uLnTx/>
                <a:uFillTx/>
                <a:latin typeface="Century"/>
                <a:ea typeface="+mn-ea"/>
                <a:cs typeface="+mn-cs"/>
              </a:rPr>
              <a:t>ч.ч</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 7-7.1 ст.96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422597953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ЕжеКонтрактная</a:t>
            </a:r>
            <a:r>
              <a:rPr lang="ru-RU" dirty="0" smtClean="0"/>
              <a:t> </a:t>
            </a:r>
            <a:r>
              <a:rPr lang="ru-RU" dirty="0"/>
              <a:t>Игра «</a:t>
            </a:r>
            <a:r>
              <a:rPr lang="ru-RU" dirty="0" err="1"/>
              <a:t>Догоняшки</a:t>
            </a:r>
            <a:r>
              <a:rPr lang="ru-RU" dirty="0"/>
              <a:t>»</a:t>
            </a:r>
          </a:p>
        </p:txBody>
      </p:sp>
      <p:sp>
        <p:nvSpPr>
          <p:cNvPr id="3" name="Объект 2"/>
          <p:cNvSpPr>
            <a:spLocks noGrp="1"/>
          </p:cNvSpPr>
          <p:nvPr>
            <p:ph idx="1"/>
          </p:nvPr>
        </p:nvSpPr>
        <p:spPr>
          <a:xfrm>
            <a:off x="298580" y="1759788"/>
            <a:ext cx="7007994" cy="4260655"/>
          </a:xfrm>
        </p:spPr>
        <p:txBody>
          <a:bodyPr>
            <a:normAutofit fontScale="92500" lnSpcReduction="10000"/>
          </a:bodyPr>
          <a:lstStyle/>
          <a:p>
            <a:r>
              <a:rPr lang="ru-RU" dirty="0"/>
              <a:t>С</a:t>
            </a:r>
            <a:r>
              <a:rPr lang="ru-RU" dirty="0" smtClean="0"/>
              <a:t> </a:t>
            </a:r>
            <a:r>
              <a:rPr lang="ru-RU" dirty="0"/>
              <a:t>какого момента уменьшать (возвращать) часть обеспечения? С даты исполнения </a:t>
            </a:r>
            <a:r>
              <a:rPr lang="ru-RU" b="1" u="sng" dirty="0"/>
              <a:t>поставщиком обязательств</a:t>
            </a:r>
            <a:r>
              <a:rPr lang="ru-RU" dirty="0"/>
              <a:t> или с момента получения заказчиком</a:t>
            </a:r>
            <a:r>
              <a:rPr lang="ru-RU" b="1" u="sng" dirty="0"/>
              <a:t> заявления поставщика</a:t>
            </a:r>
            <a:r>
              <a:rPr lang="ru-RU" dirty="0"/>
              <a: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0499" y="2251494"/>
            <a:ext cx="4977984" cy="3046095"/>
          </a:xfrm>
          <a:prstGeom prst="rect">
            <a:avLst/>
          </a:prstGeom>
        </p:spPr>
      </p:pic>
    </p:spTree>
    <p:extLst>
      <p:ext uri="{BB962C8B-B14F-4D97-AF65-F5344CB8AC3E}">
        <p14:creationId xmlns:p14="http://schemas.microsoft.com/office/powerpoint/2010/main" val="419585337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ЕжеКонтрактная</a:t>
            </a:r>
            <a:r>
              <a:rPr lang="ru-RU" dirty="0" smtClean="0"/>
              <a:t> Игра «</a:t>
            </a:r>
            <a:r>
              <a:rPr lang="ru-RU" dirty="0" err="1"/>
              <a:t>Д</a:t>
            </a:r>
            <a:r>
              <a:rPr lang="ru-RU" dirty="0" err="1" smtClean="0"/>
              <a:t>огоняшки</a:t>
            </a:r>
            <a:r>
              <a:rPr lang="ru-RU" dirty="0" smtClean="0"/>
              <a:t>»</a:t>
            </a:r>
            <a:endParaRPr lang="ru-RU" dirty="0"/>
          </a:p>
        </p:txBody>
      </p:sp>
      <p:sp>
        <p:nvSpPr>
          <p:cNvPr id="3" name="Объект 2"/>
          <p:cNvSpPr>
            <a:spLocks noGrp="1"/>
          </p:cNvSpPr>
          <p:nvPr>
            <p:ph idx="1"/>
          </p:nvPr>
        </p:nvSpPr>
        <p:spPr>
          <a:xfrm>
            <a:off x="714631" y="1460365"/>
            <a:ext cx="10723681" cy="4351338"/>
          </a:xfrm>
        </p:spPr>
        <p:txBody>
          <a:bodyPr>
            <a:noAutofit/>
          </a:bodyPr>
          <a:lstStyle/>
          <a:p>
            <a:r>
              <a:rPr lang="ru-RU" sz="2400" dirty="0"/>
              <a:t>Если </a:t>
            </a:r>
            <a:r>
              <a:rPr lang="ru-RU" sz="2400" dirty="0" smtClean="0"/>
              <a:t>денежные </a:t>
            </a:r>
            <a:r>
              <a:rPr lang="ru-RU" sz="2400" dirty="0"/>
              <a:t>средства, </a:t>
            </a:r>
            <a:r>
              <a:rPr lang="ru-RU" sz="2400" b="1" dirty="0"/>
              <a:t>срок их возврата заказчиком </a:t>
            </a:r>
            <a:r>
              <a:rPr lang="ru-RU" sz="2400" dirty="0"/>
              <a:t>(как в полном объеме, </a:t>
            </a:r>
            <a:r>
              <a:rPr lang="ru-RU" sz="2400" b="1" dirty="0"/>
              <a:t>так и в части</a:t>
            </a:r>
            <a:r>
              <a:rPr lang="ru-RU" sz="2400" dirty="0"/>
              <a:t>) не должен превышать 30 дней </a:t>
            </a:r>
            <a:r>
              <a:rPr lang="ru-RU" sz="2400" b="1" u="sng" dirty="0"/>
              <a:t>с даты исполнения поставщиком обязательств</a:t>
            </a:r>
            <a:r>
              <a:rPr lang="ru-RU" sz="2400" dirty="0"/>
              <a:t> по контракту</a:t>
            </a:r>
            <a:r>
              <a:rPr lang="ru-RU" sz="2400" dirty="0" smtClean="0"/>
              <a:t>.</a:t>
            </a:r>
          </a:p>
          <a:p>
            <a:r>
              <a:rPr lang="ru-RU" sz="2400" dirty="0" smtClean="0"/>
              <a:t>Если ограничение для СМП </a:t>
            </a:r>
            <a:r>
              <a:rPr lang="ru-RU" sz="2400" dirty="0"/>
              <a:t>и СОНО, </a:t>
            </a:r>
            <a:r>
              <a:rPr lang="ru-RU" sz="2400" dirty="0" smtClean="0"/>
              <a:t>не более 15 </a:t>
            </a:r>
            <a:r>
              <a:rPr lang="ru-RU" sz="2400" dirty="0"/>
              <a:t>дней (ч. 27 ст. 34 Закона N 44-ФЗ). </a:t>
            </a:r>
            <a:endParaRPr lang="ru-RU" sz="2400" dirty="0" smtClean="0"/>
          </a:p>
          <a:p>
            <a:endParaRPr lang="ru-RU" sz="2400" dirty="0"/>
          </a:p>
          <a:p>
            <a:r>
              <a:rPr lang="ru-RU" sz="2400" dirty="0"/>
              <a:t>При этом, согласно ч. 7.2 ст. 96 Закона N 44-ФЗ заказчиком в установленный заказчиком, </a:t>
            </a:r>
            <a:r>
              <a:rPr lang="ru-RU" sz="2400" b="1" u="sng" dirty="0"/>
              <a:t>по заявлению поставщика</a:t>
            </a:r>
            <a:r>
              <a:rPr lang="ru-RU" sz="2400" dirty="0"/>
              <a:t> ему возвращаются заказчиком в установленный контрактом срок денежные средства в сумме, на которую уменьшен размер обеспечения исполнения контракта, рассчитанный заказчиком на основании информации об исполнении контракта.</a:t>
            </a:r>
          </a:p>
        </p:txBody>
      </p:sp>
    </p:spTree>
    <p:extLst>
      <p:ext uri="{BB962C8B-B14F-4D97-AF65-F5344CB8AC3E}">
        <p14:creationId xmlns:p14="http://schemas.microsoft.com/office/powerpoint/2010/main" val="137947460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 если БГ? Практические вопросы</a:t>
            </a:r>
            <a:endParaRPr lang="ru-RU" dirty="0"/>
          </a:p>
        </p:txBody>
      </p:sp>
      <p:sp>
        <p:nvSpPr>
          <p:cNvPr id="3" name="Объект 2"/>
          <p:cNvSpPr>
            <a:spLocks noGrp="1"/>
          </p:cNvSpPr>
          <p:nvPr>
            <p:ph idx="1"/>
          </p:nvPr>
        </p:nvSpPr>
        <p:spPr>
          <a:xfrm>
            <a:off x="498972" y="2040042"/>
            <a:ext cx="10931028" cy="2937400"/>
          </a:xfrm>
        </p:spPr>
        <p:txBody>
          <a:bodyPr>
            <a:normAutofit/>
          </a:bodyPr>
          <a:lstStyle/>
          <a:p>
            <a:r>
              <a:rPr lang="ru-RU" dirty="0"/>
              <a:t>Нужно ли оформлять какой-либо документ об отказе заказчика от части своих прав по банковской </a:t>
            </a:r>
            <a:r>
              <a:rPr lang="ru-RU" dirty="0" smtClean="0"/>
              <a:t>гарантии?</a:t>
            </a:r>
            <a:endParaRPr lang="ru-RU" dirty="0"/>
          </a:p>
        </p:txBody>
      </p:sp>
    </p:spTree>
    <p:extLst>
      <p:ext uri="{BB962C8B-B14F-4D97-AF65-F5344CB8AC3E}">
        <p14:creationId xmlns:p14="http://schemas.microsoft.com/office/powerpoint/2010/main" val="23522385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Практические вопросы</a:t>
            </a:r>
          </a:p>
        </p:txBody>
      </p:sp>
      <p:sp>
        <p:nvSpPr>
          <p:cNvPr id="3" name="Объект 2"/>
          <p:cNvSpPr>
            <a:spLocks noGrp="1"/>
          </p:cNvSpPr>
          <p:nvPr>
            <p:ph idx="1"/>
          </p:nvPr>
        </p:nvSpPr>
        <p:spPr>
          <a:xfrm>
            <a:off x="354036" y="1403623"/>
            <a:ext cx="11625941" cy="5235548"/>
          </a:xfrm>
        </p:spPr>
        <p:txBody>
          <a:bodyPr>
            <a:normAutofit fontScale="77500" lnSpcReduction="20000"/>
          </a:bodyPr>
          <a:lstStyle/>
          <a:p>
            <a:endParaRPr lang="ru-RU" dirty="0"/>
          </a:p>
          <a:p>
            <a:r>
              <a:rPr lang="ru-RU" dirty="0" smtClean="0"/>
              <a:t>Ч.3.1. ст. 45 Уменьшение в соответствии с частями 7 и 7.1 статьи 96 настоящего Федерального закона размера обеспечения исполнения контракта, предоставленного в виде банковской гарантии, осуществляется заказчиком </a:t>
            </a:r>
            <a:r>
              <a:rPr lang="ru-RU" dirty="0" smtClean="0">
                <a:solidFill>
                  <a:srgbClr val="C00000"/>
                </a:solidFill>
              </a:rPr>
              <a:t>путем отказа от части своих прав по этой гарантии</a:t>
            </a:r>
            <a:r>
              <a:rPr lang="ru-RU" dirty="0" smtClean="0"/>
              <a:t>. </a:t>
            </a:r>
          </a:p>
          <a:p>
            <a:r>
              <a:rPr lang="ru-RU" dirty="0" smtClean="0"/>
              <a:t>При этом </a:t>
            </a:r>
            <a:r>
              <a:rPr lang="ru-RU" dirty="0" smtClean="0">
                <a:solidFill>
                  <a:srgbClr val="C00000"/>
                </a:solidFill>
              </a:rPr>
              <a:t>датой такого отказа </a:t>
            </a:r>
            <a:r>
              <a:rPr lang="ru-RU" dirty="0" smtClean="0"/>
              <a:t>признается дата включения предусмотренной частью 7.2 статьи 96 настоящего Федерального закона информации в соответствующий реестр контрактов, предусмотренный статьей 103 настоящего Федерального закона.</a:t>
            </a:r>
          </a:p>
          <a:p>
            <a:endParaRPr lang="ru-RU" dirty="0"/>
          </a:p>
        </p:txBody>
      </p:sp>
    </p:spTree>
    <p:extLst>
      <p:ext uri="{BB962C8B-B14F-4D97-AF65-F5344CB8AC3E}">
        <p14:creationId xmlns:p14="http://schemas.microsoft.com/office/powerpoint/2010/main" val="394022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6582" y="374072"/>
            <a:ext cx="9755472" cy="770987"/>
          </a:xfrm>
        </p:spPr>
        <p:txBody>
          <a:bodyPr>
            <a:noAutofit/>
          </a:bodyPr>
          <a:lstStyle/>
          <a:p>
            <a:r>
              <a:rPr lang="ru-RU" dirty="0" smtClean="0">
                <a:solidFill>
                  <a:srgbClr val="154676"/>
                </a:solidFill>
              </a:rPr>
              <a:t>Законы, которые изменили Контрактную систему</a:t>
            </a:r>
            <a:endParaRPr lang="ru-RU" dirty="0">
              <a:solidFill>
                <a:srgbClr val="154676"/>
              </a:solidFill>
            </a:endParaRPr>
          </a:p>
        </p:txBody>
      </p:sp>
      <p:graphicFrame>
        <p:nvGraphicFramePr>
          <p:cNvPr id="5" name="Объект 4"/>
          <p:cNvGraphicFramePr>
            <a:graphicFrameLocks noGrp="1"/>
          </p:cNvGraphicFramePr>
          <p:nvPr>
            <p:ph idx="1"/>
            <p:extLst/>
          </p:nvPr>
        </p:nvGraphicFramePr>
        <p:xfrm>
          <a:off x="327806" y="1435551"/>
          <a:ext cx="11645658" cy="4175760"/>
        </p:xfrm>
        <a:graphic>
          <a:graphicData uri="http://schemas.openxmlformats.org/drawingml/2006/table">
            <a:tbl>
              <a:tblPr firstRow="1" bandRow="1">
                <a:tableStyleId>{5C22544A-7EE6-4342-B048-85BDC9FD1C3A}</a:tableStyleId>
              </a:tblPr>
              <a:tblGrid>
                <a:gridCol w="1940943">
                  <a:extLst>
                    <a:ext uri="{9D8B030D-6E8A-4147-A177-3AD203B41FA5}">
                      <a16:colId xmlns:a16="http://schemas.microsoft.com/office/drawing/2014/main" val="155905787"/>
                    </a:ext>
                  </a:extLst>
                </a:gridCol>
                <a:gridCol w="1940943">
                  <a:extLst>
                    <a:ext uri="{9D8B030D-6E8A-4147-A177-3AD203B41FA5}">
                      <a16:colId xmlns:a16="http://schemas.microsoft.com/office/drawing/2014/main" val="299236615"/>
                    </a:ext>
                  </a:extLst>
                </a:gridCol>
                <a:gridCol w="1940943">
                  <a:extLst>
                    <a:ext uri="{9D8B030D-6E8A-4147-A177-3AD203B41FA5}">
                      <a16:colId xmlns:a16="http://schemas.microsoft.com/office/drawing/2014/main" val="869267987"/>
                    </a:ext>
                  </a:extLst>
                </a:gridCol>
                <a:gridCol w="1940943">
                  <a:extLst>
                    <a:ext uri="{9D8B030D-6E8A-4147-A177-3AD203B41FA5}">
                      <a16:colId xmlns:a16="http://schemas.microsoft.com/office/drawing/2014/main" val="2114069376"/>
                    </a:ext>
                  </a:extLst>
                </a:gridCol>
                <a:gridCol w="1940943">
                  <a:extLst>
                    <a:ext uri="{9D8B030D-6E8A-4147-A177-3AD203B41FA5}">
                      <a16:colId xmlns:a16="http://schemas.microsoft.com/office/drawing/2014/main" val="889427111"/>
                    </a:ext>
                  </a:extLst>
                </a:gridCol>
                <a:gridCol w="1940943">
                  <a:extLst>
                    <a:ext uri="{9D8B030D-6E8A-4147-A177-3AD203B41FA5}">
                      <a16:colId xmlns:a16="http://schemas.microsoft.com/office/drawing/2014/main" val="1539719515"/>
                    </a:ext>
                  </a:extLst>
                </a:gridCol>
              </a:tblGrid>
              <a:tr h="824571">
                <a:tc>
                  <a:txBody>
                    <a:bodyPr/>
                    <a:lstStyle/>
                    <a:p>
                      <a:pPr algn="ctr"/>
                      <a:r>
                        <a:rPr lang="ru-RU" sz="1800" i="0" dirty="0" smtClean="0">
                          <a:solidFill>
                            <a:schemeClr val="tx1"/>
                          </a:solidFill>
                          <a:latin typeface="Times New Roman" panose="02020603050405020304" pitchFamily="18" charset="0"/>
                          <a:cs typeface="Times New Roman" panose="02020603050405020304" pitchFamily="18" charset="0"/>
                        </a:rPr>
                        <a:t>ФЗ</a:t>
                      </a:r>
                      <a:r>
                        <a:rPr lang="ru-RU" sz="1800" i="0" baseline="0" dirty="0" smtClean="0">
                          <a:solidFill>
                            <a:schemeClr val="tx1"/>
                          </a:solidFill>
                          <a:latin typeface="Times New Roman" panose="02020603050405020304" pitchFamily="18" charset="0"/>
                          <a:cs typeface="Times New Roman" panose="02020603050405020304" pitchFamily="18" charset="0"/>
                        </a:rPr>
                        <a:t> от 01.05.2019 № 71-ФЗ</a:t>
                      </a:r>
                      <a:endParaRPr lang="ru-RU" sz="180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i="0" dirty="0" smtClean="0">
                          <a:solidFill>
                            <a:schemeClr val="tx1"/>
                          </a:solidFill>
                          <a:latin typeface="Times New Roman" panose="02020603050405020304" pitchFamily="18" charset="0"/>
                          <a:cs typeface="Times New Roman" panose="02020603050405020304" pitchFamily="18" charset="0"/>
                        </a:rPr>
                        <a:t>ФЗ</a:t>
                      </a:r>
                      <a:r>
                        <a:rPr lang="ru-RU" sz="1800" i="0" baseline="0" dirty="0" smtClean="0">
                          <a:solidFill>
                            <a:schemeClr val="tx1"/>
                          </a:solidFill>
                          <a:latin typeface="Times New Roman" panose="02020603050405020304" pitchFamily="18" charset="0"/>
                          <a:cs typeface="Times New Roman" panose="02020603050405020304" pitchFamily="18" charset="0"/>
                        </a:rPr>
                        <a:t> от 01.05.2019 № 70-ФЗ</a:t>
                      </a:r>
                      <a:endParaRPr lang="ru-RU" sz="1800" i="0" dirty="0" smtClean="0">
                        <a:solidFill>
                          <a:schemeClr val="tx1"/>
                        </a:solidFill>
                        <a:latin typeface="Times New Roman" panose="02020603050405020304" pitchFamily="18" charset="0"/>
                        <a:cs typeface="Times New Roman" panose="02020603050405020304" pitchFamily="18" charset="0"/>
                      </a:endParaRPr>
                    </a:p>
                    <a:p>
                      <a:pPr algn="ctr"/>
                      <a:endParaRPr lang="ru-RU" sz="18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i="0" dirty="0" smtClean="0">
                          <a:solidFill>
                            <a:schemeClr val="tx1"/>
                          </a:solidFill>
                          <a:latin typeface="Times New Roman" panose="02020603050405020304" pitchFamily="18" charset="0"/>
                          <a:cs typeface="Times New Roman" panose="02020603050405020304" pitchFamily="18" charset="0"/>
                        </a:rPr>
                        <a:t>ФЗ</a:t>
                      </a:r>
                      <a:r>
                        <a:rPr lang="ru-RU" sz="1800" i="0" baseline="0" dirty="0" smtClean="0">
                          <a:solidFill>
                            <a:schemeClr val="tx1"/>
                          </a:solidFill>
                          <a:latin typeface="Times New Roman" panose="02020603050405020304" pitchFamily="18" charset="0"/>
                          <a:cs typeface="Times New Roman" panose="02020603050405020304" pitchFamily="18" charset="0"/>
                        </a:rPr>
                        <a:t> от 01.05.2019 № 69-ФЗ</a:t>
                      </a:r>
                      <a:endParaRPr lang="ru-RU" sz="1800" i="0" dirty="0" smtClean="0">
                        <a:solidFill>
                          <a:schemeClr val="tx1"/>
                        </a:solidFill>
                        <a:latin typeface="Times New Roman" panose="02020603050405020304" pitchFamily="18" charset="0"/>
                        <a:cs typeface="Times New Roman" panose="02020603050405020304" pitchFamily="18" charset="0"/>
                      </a:endParaRPr>
                    </a:p>
                    <a:p>
                      <a:pPr algn="ctr"/>
                      <a:endParaRPr lang="ru-RU" sz="18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i="0" dirty="0" smtClean="0">
                          <a:solidFill>
                            <a:schemeClr val="tx1"/>
                          </a:solidFill>
                          <a:latin typeface="Times New Roman" panose="02020603050405020304" pitchFamily="18" charset="0"/>
                          <a:cs typeface="Times New Roman" panose="02020603050405020304" pitchFamily="18" charset="0"/>
                        </a:rPr>
                        <a:t>ФЗ</a:t>
                      </a:r>
                      <a:r>
                        <a:rPr lang="ru-RU" sz="1800" i="0" baseline="0" dirty="0" smtClean="0">
                          <a:solidFill>
                            <a:schemeClr val="tx1"/>
                          </a:solidFill>
                          <a:latin typeface="Times New Roman" panose="02020603050405020304" pitchFamily="18" charset="0"/>
                          <a:cs typeface="Times New Roman" panose="02020603050405020304" pitchFamily="18" charset="0"/>
                        </a:rPr>
                        <a:t> от 01.04.2019 № 50-ФЗ</a:t>
                      </a:r>
                      <a:endParaRPr lang="ru-RU" sz="1800" i="0" dirty="0" smtClean="0">
                        <a:solidFill>
                          <a:schemeClr val="tx1"/>
                        </a:solidFill>
                        <a:latin typeface="Times New Roman" panose="02020603050405020304" pitchFamily="18" charset="0"/>
                        <a:cs typeface="Times New Roman" panose="02020603050405020304" pitchFamily="18" charset="0"/>
                      </a:endParaRPr>
                    </a:p>
                    <a:p>
                      <a:pPr algn="ctr"/>
                      <a:endParaRPr lang="ru-RU" sz="18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i="0" dirty="0" smtClean="0">
                          <a:solidFill>
                            <a:schemeClr val="tx1"/>
                          </a:solidFill>
                          <a:latin typeface="Times New Roman" panose="02020603050405020304" pitchFamily="18" charset="0"/>
                          <a:cs typeface="Times New Roman" panose="02020603050405020304" pitchFamily="18" charset="0"/>
                        </a:rPr>
                        <a:t>ФЗ</a:t>
                      </a:r>
                      <a:r>
                        <a:rPr lang="ru-RU" sz="1800" i="0" baseline="0" dirty="0" smtClean="0">
                          <a:solidFill>
                            <a:schemeClr val="tx1"/>
                          </a:solidFill>
                          <a:latin typeface="Times New Roman" panose="02020603050405020304" pitchFamily="18" charset="0"/>
                          <a:cs typeface="Times New Roman" panose="02020603050405020304" pitchFamily="18" charset="0"/>
                        </a:rPr>
                        <a:t> от 27.12.2018 № 502-ФЗ</a:t>
                      </a:r>
                      <a:endParaRPr lang="ru-RU" sz="1800" i="0" dirty="0" smtClean="0">
                        <a:solidFill>
                          <a:schemeClr val="tx1"/>
                        </a:solidFill>
                        <a:latin typeface="Times New Roman" panose="02020603050405020304" pitchFamily="18" charset="0"/>
                        <a:cs typeface="Times New Roman" panose="02020603050405020304" pitchFamily="18" charset="0"/>
                      </a:endParaRPr>
                    </a:p>
                    <a:p>
                      <a:pPr algn="ctr"/>
                      <a:endParaRPr lang="ru-RU" sz="18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i="0" dirty="0" smtClean="0">
                          <a:solidFill>
                            <a:schemeClr val="tx1"/>
                          </a:solidFill>
                          <a:latin typeface="Times New Roman" panose="02020603050405020304" pitchFamily="18" charset="0"/>
                          <a:cs typeface="Times New Roman" panose="02020603050405020304" pitchFamily="18" charset="0"/>
                        </a:rPr>
                        <a:t>ФЗ</a:t>
                      </a:r>
                      <a:r>
                        <a:rPr lang="ru-RU" sz="1800" i="0" baseline="0" dirty="0" smtClean="0">
                          <a:solidFill>
                            <a:schemeClr val="tx1"/>
                          </a:solidFill>
                          <a:latin typeface="Times New Roman" panose="02020603050405020304" pitchFamily="18" charset="0"/>
                          <a:cs typeface="Times New Roman" panose="02020603050405020304" pitchFamily="18" charset="0"/>
                        </a:rPr>
                        <a:t> от 27.06.2019 № 151-ФЗ</a:t>
                      </a:r>
                      <a:endParaRPr lang="ru-RU" sz="1800" i="0" dirty="0" smtClean="0">
                        <a:solidFill>
                          <a:schemeClr val="tx1"/>
                        </a:solidFill>
                        <a:latin typeface="Times New Roman" panose="02020603050405020304" pitchFamily="18" charset="0"/>
                        <a:cs typeface="Times New Roman" panose="02020603050405020304" pitchFamily="18" charset="0"/>
                      </a:endParaRPr>
                    </a:p>
                    <a:p>
                      <a:pPr algn="ctr"/>
                      <a:endParaRPr lang="ru-RU" sz="18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69857716"/>
                  </a:ext>
                </a:extLst>
              </a:tr>
              <a:tr h="1223111">
                <a:tc>
                  <a:txBody>
                    <a:bodyPr/>
                    <a:lstStyle/>
                    <a:p>
                      <a:pPr algn="ctr"/>
                      <a:r>
                        <a:rPr lang="ru-RU" dirty="0" smtClean="0">
                          <a:latin typeface="Times New Roman" panose="02020603050405020304" pitchFamily="18" charset="0"/>
                          <a:cs typeface="Times New Roman" panose="02020603050405020304" pitchFamily="18" charset="0"/>
                        </a:rPr>
                        <a:t>Упрощение закупок </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dirty="0" smtClean="0">
                          <a:latin typeface="Times New Roman" panose="02020603050405020304" pitchFamily="18" charset="0"/>
                          <a:cs typeface="Times New Roman" panose="02020603050405020304" pitchFamily="18" charset="0"/>
                        </a:rPr>
                        <a:t>Изменения закупок в сфере культуры</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dirty="0" smtClean="0">
                          <a:latin typeface="Times New Roman" panose="02020603050405020304" pitchFamily="18" charset="0"/>
                          <a:cs typeface="Times New Roman" panose="02020603050405020304" pitchFamily="18" charset="0"/>
                        </a:rPr>
                        <a:t>Организация отдыха детей и их оздоровление</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dirty="0" smtClean="0">
                          <a:latin typeface="Times New Roman" panose="02020603050405020304" pitchFamily="18" charset="0"/>
                          <a:cs typeface="Times New Roman" panose="02020603050405020304" pitchFamily="18" charset="0"/>
                        </a:rPr>
                        <a:t>Реформа контроля</a:t>
                      </a:r>
                      <a:r>
                        <a:rPr lang="ru-RU" baseline="0" dirty="0" smtClean="0">
                          <a:latin typeface="Times New Roman" panose="02020603050405020304" pitchFamily="18" charset="0"/>
                          <a:cs typeface="Times New Roman" panose="02020603050405020304" pitchFamily="18" charset="0"/>
                        </a:rPr>
                        <a:t> в сфере закупок</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dirty="0" smtClean="0">
                          <a:latin typeface="Times New Roman" panose="02020603050405020304" pitchFamily="18" charset="0"/>
                          <a:cs typeface="Times New Roman" panose="02020603050405020304" pitchFamily="18" charset="0"/>
                        </a:rPr>
                        <a:t>Изменения</a:t>
                      </a:r>
                      <a:r>
                        <a:rPr lang="ru-RU" baseline="0" dirty="0" smtClean="0">
                          <a:latin typeface="Times New Roman" panose="02020603050405020304" pitchFamily="18" charset="0"/>
                          <a:cs typeface="Times New Roman" panose="02020603050405020304" pitchFamily="18" charset="0"/>
                        </a:rPr>
                        <a:t> в</a:t>
                      </a:r>
                      <a:r>
                        <a:rPr lang="ru-RU" dirty="0" smtClean="0">
                          <a:latin typeface="Times New Roman" panose="02020603050405020304" pitchFamily="18" charset="0"/>
                          <a:cs typeface="Times New Roman" panose="02020603050405020304" pitchFamily="18" charset="0"/>
                        </a:rPr>
                        <a:t> части обеспечения исполнения</a:t>
                      </a:r>
                      <a:r>
                        <a:rPr lang="ru-RU" baseline="0" dirty="0" smtClean="0">
                          <a:latin typeface="Times New Roman" panose="02020603050405020304" pitchFamily="18" charset="0"/>
                          <a:cs typeface="Times New Roman" panose="02020603050405020304" pitchFamily="18" charset="0"/>
                        </a:rPr>
                        <a:t> контракта</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dirty="0" smtClean="0">
                          <a:latin typeface="Times New Roman" panose="02020603050405020304" pitchFamily="18" charset="0"/>
                          <a:cs typeface="Times New Roman" panose="02020603050405020304" pitchFamily="18" charset="0"/>
                        </a:rPr>
                        <a:t>Изменения в части закупок строительных работ</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93704368"/>
                  </a:ext>
                </a:extLst>
              </a:tr>
              <a:tr h="1637831">
                <a:tc>
                  <a:txBody>
                    <a:bodyPr/>
                    <a:lstStyle/>
                    <a:p>
                      <a:pPr algn="ctr"/>
                      <a:r>
                        <a:rPr lang="ru-RU" sz="1600" b="0" i="1" kern="1200" dirty="0" smtClean="0">
                          <a:solidFill>
                            <a:schemeClr val="dk1"/>
                          </a:solidFill>
                          <a:effectLst/>
                          <a:latin typeface="Times New Roman" panose="02020603050405020304" pitchFamily="18" charset="0"/>
                          <a:ea typeface="+mn-ea"/>
                          <a:cs typeface="Times New Roman" panose="02020603050405020304" pitchFamily="18" charset="0"/>
                        </a:rPr>
                        <a:t>с 12 мая 2019 года</a:t>
                      </a:r>
                    </a:p>
                    <a:p>
                      <a:pPr algn="ctr"/>
                      <a:r>
                        <a:rPr lang="ru-RU" sz="1600" b="0" i="1" kern="1200" dirty="0" smtClean="0">
                          <a:solidFill>
                            <a:schemeClr val="dk1"/>
                          </a:solidFill>
                          <a:effectLst/>
                          <a:latin typeface="Times New Roman" panose="02020603050405020304" pitchFamily="18" charset="0"/>
                          <a:ea typeface="+mn-ea"/>
                          <a:cs typeface="Times New Roman" panose="02020603050405020304" pitchFamily="18" charset="0"/>
                        </a:rPr>
                        <a:t>с 1 июля 2019 года</a:t>
                      </a:r>
                    </a:p>
                    <a:p>
                      <a:pPr algn="ctr"/>
                      <a:r>
                        <a:rPr lang="ru-RU" sz="1600" b="0" i="1" kern="1200" dirty="0" smtClean="0">
                          <a:solidFill>
                            <a:schemeClr val="dk1"/>
                          </a:solidFill>
                          <a:effectLst/>
                          <a:latin typeface="Times New Roman" panose="02020603050405020304" pitchFamily="18" charset="0"/>
                          <a:ea typeface="+mn-ea"/>
                          <a:cs typeface="Times New Roman" panose="02020603050405020304" pitchFamily="18" charset="0"/>
                        </a:rPr>
                        <a:t>с 31 июля 2019 года </a:t>
                      </a:r>
                    </a:p>
                    <a:p>
                      <a:pPr algn="ctr"/>
                      <a:r>
                        <a:rPr lang="ru-RU" sz="1600" b="0" i="1" kern="1200" dirty="0" smtClean="0">
                          <a:solidFill>
                            <a:schemeClr val="dk1"/>
                          </a:solidFill>
                          <a:effectLst/>
                          <a:latin typeface="Times New Roman" panose="02020603050405020304" pitchFamily="18" charset="0"/>
                          <a:ea typeface="+mn-ea"/>
                          <a:cs typeface="Times New Roman" panose="02020603050405020304" pitchFamily="18" charset="0"/>
                        </a:rPr>
                        <a:t>с 1 октября года 2019</a:t>
                      </a:r>
                    </a:p>
                    <a:p>
                      <a:pPr algn="ctr"/>
                      <a:r>
                        <a:rPr lang="ru-RU" sz="1600" b="0" i="1" kern="1200" dirty="0" smtClean="0">
                          <a:solidFill>
                            <a:schemeClr val="dk1"/>
                          </a:solidFill>
                          <a:effectLst/>
                          <a:latin typeface="Times New Roman" panose="02020603050405020304" pitchFamily="18" charset="0"/>
                          <a:ea typeface="+mn-ea"/>
                          <a:cs typeface="Times New Roman" panose="02020603050405020304" pitchFamily="18" charset="0"/>
                        </a:rPr>
                        <a:t>с 1 апреля 2020 года</a:t>
                      </a:r>
                      <a:endParaRPr lang="ru-RU" sz="1600" b="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800" b="0" i="1" kern="1200" dirty="0" smtClean="0">
                          <a:solidFill>
                            <a:schemeClr val="dk1"/>
                          </a:solidFill>
                          <a:effectLst/>
                          <a:latin typeface="Times New Roman" panose="02020603050405020304" pitchFamily="18" charset="0"/>
                          <a:ea typeface="+mn-ea"/>
                          <a:cs typeface="Times New Roman" panose="02020603050405020304" pitchFamily="18" charset="0"/>
                        </a:rPr>
                        <a:t>с 31 июля 2019 года</a:t>
                      </a:r>
                      <a:endParaRPr lang="ru-RU" b="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800" b="0" i="1" kern="1200" dirty="0" smtClean="0">
                          <a:solidFill>
                            <a:schemeClr val="dk1"/>
                          </a:solidFill>
                          <a:effectLst/>
                          <a:latin typeface="Times New Roman" panose="02020603050405020304" pitchFamily="18" charset="0"/>
                          <a:ea typeface="+mn-ea"/>
                          <a:cs typeface="Times New Roman" panose="02020603050405020304" pitchFamily="18" charset="0"/>
                        </a:rPr>
                        <a:t>с 1 мая 2019 года</a:t>
                      </a:r>
                      <a:endParaRPr lang="ru-RU" b="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800" b="0" i="1" kern="1200" dirty="0" smtClean="0">
                          <a:solidFill>
                            <a:schemeClr val="dk1"/>
                          </a:solidFill>
                          <a:effectLst/>
                          <a:latin typeface="Times New Roman" panose="02020603050405020304" pitchFamily="18" charset="0"/>
                          <a:ea typeface="+mn-ea"/>
                          <a:cs typeface="Times New Roman" panose="02020603050405020304" pitchFamily="18" charset="0"/>
                        </a:rPr>
                        <a:t>с 1 июля 2019 года</a:t>
                      </a:r>
                      <a:endParaRPr lang="ru-RU" b="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800" b="0" i="1" kern="1200" dirty="0" smtClean="0">
                          <a:solidFill>
                            <a:schemeClr val="dk1"/>
                          </a:solidFill>
                          <a:effectLst/>
                          <a:latin typeface="Times New Roman" panose="02020603050405020304" pitchFamily="18" charset="0"/>
                          <a:ea typeface="+mn-ea"/>
                          <a:cs typeface="Times New Roman" panose="02020603050405020304" pitchFamily="18" charset="0"/>
                        </a:rPr>
                        <a:t>с 1 июля 2019 года</a:t>
                      </a:r>
                      <a:endParaRPr lang="ru-RU" b="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0" i="1"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с 1 июля 2019 года</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0" i="1"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со 2 августа 2019 года</a:t>
                      </a:r>
                    </a:p>
                    <a:p>
                      <a:pPr algn="ctr"/>
                      <a:endParaRPr lang="ru-RU" b="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77938745"/>
                  </a:ext>
                </a:extLst>
              </a:tr>
            </a:tbl>
          </a:graphicData>
        </a:graphic>
      </p:graphicFrame>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8620" y="5634212"/>
            <a:ext cx="1308187" cy="1223788"/>
          </a:xfrm>
          <a:prstGeom prst="rect">
            <a:avLst/>
          </a:prstGeom>
        </p:spPr>
      </p:pic>
    </p:spTree>
    <p:extLst>
      <p:ext uri="{BB962C8B-B14F-4D97-AF65-F5344CB8AC3E}">
        <p14:creationId xmlns:p14="http://schemas.microsoft.com/office/powerpoint/2010/main" val="3487791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a:xfrm>
            <a:off x="894977" y="522755"/>
            <a:ext cx="7482071" cy="662782"/>
          </a:xfrm>
        </p:spPr>
        <p:txBody>
          <a:bodyPr/>
          <a:lstStyle/>
          <a:p>
            <a:r>
              <a:rPr lang="ru-RU" altLang="ru-RU" b="1" i="1" dirty="0" smtClean="0"/>
              <a:t>Обоснование закупки – ст. 18</a:t>
            </a:r>
          </a:p>
        </p:txBody>
      </p:sp>
      <p:sp>
        <p:nvSpPr>
          <p:cNvPr id="6" name="Скругленный прямоугольник 5"/>
          <p:cNvSpPr/>
          <p:nvPr/>
        </p:nvSpPr>
        <p:spPr>
          <a:xfrm>
            <a:off x="786457" y="3376643"/>
            <a:ext cx="2917767" cy="647700"/>
          </a:xfrm>
          <a:prstGeom prst="round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a:ea typeface="+mn-ea"/>
                <a:cs typeface="+mn-cs"/>
              </a:rPr>
              <a:t>План-график</a:t>
            </a:r>
          </a:p>
        </p:txBody>
      </p:sp>
      <p:sp>
        <p:nvSpPr>
          <p:cNvPr id="8" name="Скругленный прямоугольник 7"/>
          <p:cNvSpPr/>
          <p:nvPr/>
        </p:nvSpPr>
        <p:spPr>
          <a:xfrm>
            <a:off x="5599525" y="2744386"/>
            <a:ext cx="5014969" cy="2303462"/>
          </a:xfrm>
          <a:prstGeom prst="round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1" u="none" strike="noStrike" kern="1200" cap="none" spc="0" normalizeH="0" baseline="0" noProof="0" dirty="0" smtClean="0">
                <a:ln>
                  <a:noFill/>
                </a:ln>
                <a:solidFill>
                  <a:prstClr val="black"/>
                </a:solidFill>
                <a:effectLst/>
                <a:uLnTx/>
                <a:uFillTx/>
                <a:latin typeface="Century"/>
                <a:ea typeface="+mn-ea"/>
                <a:cs typeface="+mn-cs"/>
              </a:rPr>
              <a:t>1. нормирования </a:t>
            </a:r>
            <a:r>
              <a:rPr kumimoji="0" lang="ru-RU" sz="2800" b="1" i="1" u="none" strike="noStrike" kern="1200" cap="none" spc="0" normalizeH="0" baseline="0" noProof="0" dirty="0">
                <a:ln>
                  <a:noFill/>
                </a:ln>
                <a:solidFill>
                  <a:prstClr val="black"/>
                </a:solidFill>
                <a:effectLst/>
                <a:uLnTx/>
                <a:uFillTx/>
                <a:latin typeface="Century"/>
                <a:ea typeface="+mn-ea"/>
                <a:cs typeface="+mn-cs"/>
              </a:rPr>
              <a:t>(ст. 19)</a:t>
            </a:r>
            <a:endParaRPr kumimoji="0" lang="ru-RU" sz="2800" b="0" i="0" u="none" strike="noStrike" kern="1200" cap="none" spc="0" normalizeH="0" baseline="0" noProof="0" dirty="0">
              <a:ln>
                <a:noFill/>
              </a:ln>
              <a:solidFill>
                <a:prstClr val="black"/>
              </a:solidFill>
              <a:effectLst/>
              <a:uLnTx/>
              <a:uFillTx/>
              <a:latin typeface="Century"/>
              <a:ea typeface="+mn-ea"/>
              <a:cs typeface="+mn-cs"/>
            </a:endParaRPr>
          </a:p>
          <a:p>
            <a:pPr marL="514350" marR="0" lvl="0" indent="-514350" algn="ctr" defTabSz="914400" rtl="0" eaLnBrk="1" fontAlgn="auto" latinLnBrk="0" hangingPunct="1">
              <a:lnSpc>
                <a:spcPct val="100000"/>
              </a:lnSpc>
              <a:spcBef>
                <a:spcPts val="0"/>
              </a:spcBef>
              <a:spcAft>
                <a:spcPts val="0"/>
              </a:spcAft>
              <a:buClrTx/>
              <a:buSzTx/>
              <a:buFontTx/>
              <a:buAutoNum type="arabicPeriod"/>
              <a:tabLst/>
              <a:defRPr/>
            </a:pPr>
            <a:endParaRPr kumimoji="0" lang="ru-RU" sz="2800" b="1" i="1"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1" u="none" strike="noStrike" kern="1200" cap="none" spc="0" normalizeH="0" baseline="0" noProof="0" dirty="0" smtClean="0">
                <a:ln>
                  <a:noFill/>
                </a:ln>
                <a:solidFill>
                  <a:prstClr val="black"/>
                </a:solidFill>
                <a:effectLst/>
                <a:uLnTx/>
                <a:uFillTx/>
                <a:latin typeface="Century"/>
                <a:ea typeface="+mn-ea"/>
                <a:cs typeface="+mn-cs"/>
              </a:rPr>
              <a:t>2. обоснования Н(М)ЦК  (ст. 22)</a:t>
            </a:r>
            <a:endParaRPr kumimoji="0" lang="ru-RU" sz="2800" b="1" i="1" u="none" strike="noStrike" kern="1200" cap="none" spc="0" normalizeH="0" baseline="0" noProof="0" dirty="0">
              <a:ln>
                <a:noFill/>
              </a:ln>
              <a:solidFill>
                <a:prstClr val="black"/>
              </a:solidFill>
              <a:effectLst/>
              <a:uLnTx/>
              <a:uFillTx/>
              <a:latin typeface="Century"/>
              <a:ea typeface="+mn-ea"/>
              <a:cs typeface="+mn-cs"/>
            </a:endParaRPr>
          </a:p>
        </p:txBody>
      </p:sp>
      <p:sp>
        <p:nvSpPr>
          <p:cNvPr id="9" name="Скругленный прямоугольник 8"/>
          <p:cNvSpPr/>
          <p:nvPr/>
        </p:nvSpPr>
        <p:spPr>
          <a:xfrm>
            <a:off x="4186679" y="5303636"/>
            <a:ext cx="7840662" cy="1152525"/>
          </a:xfrm>
          <a:prstGeom prst="roundRect">
            <a:avLst/>
          </a:prstGeom>
          <a:solidFill>
            <a:schemeClr val="tx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uLnTx/>
                <a:uFillTx/>
                <a:latin typeface="Century"/>
                <a:ea typeface="+mn-ea"/>
                <a:cs typeface="+mn-cs"/>
              </a:rPr>
              <a:t>Оценка обоснованности осуществления закупок проводится в ходе </a:t>
            </a:r>
            <a:r>
              <a:rPr kumimoji="0" lang="ru-RU" sz="2000" b="1" i="1" u="none" strike="noStrike" kern="1200" cap="none" spc="0" normalizeH="0" baseline="0" noProof="0" dirty="0" smtClean="0">
                <a:ln>
                  <a:noFill/>
                </a:ln>
                <a:solidFill>
                  <a:prstClr val="black"/>
                </a:solidFill>
                <a:effectLst/>
                <a:uLnTx/>
                <a:uFillTx/>
                <a:latin typeface="Century"/>
                <a:ea typeface="+mn-ea"/>
                <a:cs typeface="+mn-cs"/>
              </a:rPr>
              <a:t>аудита </a:t>
            </a:r>
            <a:r>
              <a:rPr kumimoji="0" lang="ru-RU" sz="2000" b="1" i="1" u="none" strike="noStrike" kern="1200" cap="none" spc="0" normalizeH="0" baseline="0" noProof="0" dirty="0">
                <a:ln>
                  <a:noFill/>
                </a:ln>
                <a:solidFill>
                  <a:prstClr val="black"/>
                </a:solidFill>
                <a:effectLst/>
                <a:uLnTx/>
                <a:uFillTx/>
                <a:latin typeface="Century"/>
                <a:ea typeface="+mn-ea"/>
                <a:cs typeface="+mn-cs"/>
              </a:rPr>
              <a:t>и контроля</a:t>
            </a:r>
            <a:endParaRPr kumimoji="0" lang="ru-RU" sz="2000" b="0" i="0" u="none" strike="noStrike" kern="1200" cap="none" spc="0" normalizeH="0" baseline="0" noProof="0" dirty="0">
              <a:ln>
                <a:noFill/>
              </a:ln>
              <a:solidFill>
                <a:prstClr val="black"/>
              </a:solidFill>
              <a:effectLst/>
              <a:uLnTx/>
              <a:uFillTx/>
              <a:latin typeface="Century"/>
              <a:ea typeface="+mn-ea"/>
              <a:cs typeface="+mn-cs"/>
            </a:endParaRPr>
          </a:p>
        </p:txBody>
      </p:sp>
      <p:cxnSp>
        <p:nvCxnSpPr>
          <p:cNvPr id="5" name="Прямая соединительная линия 4"/>
          <p:cNvCxnSpPr/>
          <p:nvPr/>
        </p:nvCxnSpPr>
        <p:spPr>
          <a:xfrm>
            <a:off x="1446415" y="3075709"/>
            <a:ext cx="1504603" cy="13383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1446416" y="3075709"/>
            <a:ext cx="1504602" cy="13383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Скругленный прямоугольник 10"/>
          <p:cNvSpPr/>
          <p:nvPr/>
        </p:nvSpPr>
        <p:spPr>
          <a:xfrm>
            <a:off x="4449410" y="1550937"/>
            <a:ext cx="7315200" cy="9376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C00000"/>
                </a:solidFill>
                <a:effectLst/>
                <a:uLnTx/>
                <a:uFillTx/>
                <a:latin typeface="Century"/>
                <a:ea typeface="+mn-ea"/>
                <a:cs typeface="+mn-cs"/>
              </a:rPr>
              <a:t>С документами по планированию не связано!</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C00000"/>
                </a:solidFill>
                <a:effectLst/>
                <a:uLnTx/>
                <a:uFillTx/>
                <a:latin typeface="Century"/>
                <a:ea typeface="+mn-ea"/>
                <a:cs typeface="+mn-cs"/>
              </a:rPr>
              <a:t>Обоснованной признается закупка, осуществляемая в соответствии с требованиями:</a:t>
            </a:r>
            <a:endParaRPr kumimoji="0" lang="ru-RU" sz="1800" b="1" i="0" u="none" strike="noStrike" kern="1200" cap="none" spc="0" normalizeH="0" baseline="0" noProof="0" dirty="0">
              <a:ln>
                <a:noFill/>
              </a:ln>
              <a:solidFill>
                <a:srgbClr val="C00000"/>
              </a:solidFill>
              <a:effectLst/>
              <a:uLnTx/>
              <a:uFillTx/>
              <a:latin typeface="Century"/>
              <a:ea typeface="+mn-ea"/>
              <a:cs typeface="+mn-cs"/>
            </a:endParaRPr>
          </a:p>
        </p:txBody>
      </p:sp>
    </p:spTree>
    <p:extLst>
      <p:ext uri="{BB962C8B-B14F-4D97-AF65-F5344CB8AC3E}">
        <p14:creationId xmlns:p14="http://schemas.microsoft.com/office/powerpoint/2010/main" val="2260894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Открытые вопросы</a:t>
            </a:r>
            <a:endParaRPr lang="ru-RU" dirty="0"/>
          </a:p>
        </p:txBody>
      </p:sp>
      <p:sp>
        <p:nvSpPr>
          <p:cNvPr id="3" name="Объект 2"/>
          <p:cNvSpPr>
            <a:spLocks noGrp="1"/>
          </p:cNvSpPr>
          <p:nvPr>
            <p:ph idx="1"/>
          </p:nvPr>
        </p:nvSpPr>
        <p:spPr>
          <a:xfrm>
            <a:off x="404081" y="1694985"/>
            <a:ext cx="11414108" cy="2524590"/>
          </a:xfrm>
        </p:spPr>
        <p:txBody>
          <a:bodyPr>
            <a:normAutofit lnSpcReduction="10000"/>
          </a:bodyPr>
          <a:lstStyle/>
          <a:p>
            <a:pPr marL="742950" indent="-742950">
              <a:buAutoNum type="arabicPeriod"/>
            </a:pPr>
            <a:r>
              <a:rPr lang="ru-RU" sz="3200" dirty="0" smtClean="0"/>
              <a:t>Возврат обеспечения гарантийных обязательств, если в контракте указаны разные сроки самих гарантий?</a:t>
            </a:r>
          </a:p>
          <a:p>
            <a:pPr marL="742950" indent="-742950">
              <a:buAutoNum type="arabicPeriod"/>
            </a:pPr>
            <a:r>
              <a:rPr lang="ru-RU" sz="3200" dirty="0" smtClean="0"/>
              <a:t>Возврат обеспечения при ликвидации контрагента?</a:t>
            </a:r>
          </a:p>
          <a:p>
            <a:pPr marL="742950" indent="-742950">
              <a:buAutoNum type="arabicPeriod"/>
            </a:pPr>
            <a:r>
              <a:rPr lang="ru-RU" sz="3200" dirty="0" smtClean="0"/>
              <a:t>Исключения для казенных</a:t>
            </a:r>
            <a:r>
              <a:rPr lang="ru-RU" dirty="0" smtClean="0"/>
              <a:t> </a:t>
            </a:r>
            <a:r>
              <a:rPr lang="ru-RU" sz="3200" dirty="0" smtClean="0"/>
              <a:t>учреждений при обеспечении ГО?</a:t>
            </a:r>
            <a:endParaRPr lang="ru-RU" sz="3200" dirty="0"/>
          </a:p>
        </p:txBody>
      </p:sp>
    </p:spTree>
    <p:extLst>
      <p:ext uri="{BB962C8B-B14F-4D97-AF65-F5344CB8AC3E}">
        <p14:creationId xmlns:p14="http://schemas.microsoft.com/office/powerpoint/2010/main" val="35841372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54" y="3114141"/>
            <a:ext cx="10030694" cy="1131720"/>
          </a:xfrm>
          <a:prstGeom prst="rect">
            <a:avLst/>
          </a:prstGeom>
        </p:spPr>
        <p:txBody>
          <a:bodyPr wrap="square">
            <a:spAutoFit/>
          </a:bodyPr>
          <a:lstStyle/>
          <a:p>
            <a:pPr algn="ctr">
              <a:lnSpc>
                <a:spcPct val="115000"/>
              </a:lnSpc>
              <a:spcAft>
                <a:spcPts val="0"/>
              </a:spcAft>
            </a:pPr>
            <a:r>
              <a:rPr lang="ru-RU" sz="2000"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Вопросы заключения контрактов по электронным процедурам. Практические вопросы составления и исполнения контракта (договора). Проблемы, возникающие при приемке товаров, работ, услуг</a:t>
            </a:r>
            <a:endParaRPr lang="ru-RU" sz="2000" i="1" dirty="0">
              <a:solidFill>
                <a:srgbClr val="15467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Заголовок 1"/>
          <p:cNvSpPr>
            <a:spLocks noGrp="1"/>
          </p:cNvSpPr>
          <p:nvPr>
            <p:ph type="ctrTitle"/>
          </p:nvPr>
        </p:nvSpPr>
        <p:spPr>
          <a:xfrm>
            <a:off x="613757" y="1919024"/>
            <a:ext cx="10964488" cy="1108997"/>
          </a:xfrm>
        </p:spPr>
        <p:txBody>
          <a:bodyPr>
            <a:noAutofit/>
          </a:bodyPr>
          <a:lstStyle/>
          <a:p>
            <a:pPr fontAlgn="base">
              <a:lnSpc>
                <a:spcPct val="100000"/>
              </a:lnSpc>
              <a:spcAft>
                <a:spcPct val="0"/>
              </a:spcAft>
            </a:pPr>
            <a:r>
              <a:rPr lang="ru-RU" sz="4800" b="1" dirty="0">
                <a:solidFill>
                  <a:srgbClr val="154676"/>
                </a:solidFill>
                <a:latin typeface="Century" panose="02040604050505020304" pitchFamily="18" charset="0"/>
                <a:ea typeface="Yu Gothic UI Semibold" panose="020B0700000000000000" pitchFamily="34" charset="-128"/>
              </a:rPr>
              <a:t>Контрактация с учетом изменений, вступивших в силу с 2019 </a:t>
            </a:r>
            <a:r>
              <a:rPr lang="ru-RU" sz="4800" b="1" dirty="0" smtClean="0">
                <a:solidFill>
                  <a:srgbClr val="154676"/>
                </a:solidFill>
                <a:latin typeface="Century" panose="02040604050505020304" pitchFamily="18" charset="0"/>
                <a:ea typeface="Yu Gothic UI Semibold" panose="020B0700000000000000" pitchFamily="34" charset="-128"/>
              </a:rPr>
              <a:t>года </a:t>
            </a:r>
            <a:endParaRPr lang="ru-RU" sz="4800" b="1" dirty="0">
              <a:solidFill>
                <a:srgbClr val="154676"/>
              </a:solidFill>
              <a:latin typeface="Century" panose="02040604050505020304" pitchFamily="18" charset="0"/>
              <a:ea typeface="Yu Gothic UI Semibold" panose="020B0700000000000000" pitchFamily="34" charset="-128"/>
            </a:endParaRPr>
          </a:p>
        </p:txBody>
      </p:sp>
    </p:spTree>
    <p:extLst>
      <p:ext uri="{BB962C8B-B14F-4D97-AF65-F5344CB8AC3E}">
        <p14:creationId xmlns:p14="http://schemas.microsoft.com/office/powerpoint/2010/main" val="153303370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Условия контракта</a:t>
            </a:r>
            <a:endParaRPr lang="ru-RU" dirty="0"/>
          </a:p>
        </p:txBody>
      </p:sp>
      <p:sp>
        <p:nvSpPr>
          <p:cNvPr id="3" name="Объект 2"/>
          <p:cNvSpPr>
            <a:spLocks noGrp="1"/>
          </p:cNvSpPr>
          <p:nvPr>
            <p:ph idx="1"/>
          </p:nvPr>
        </p:nvSpPr>
        <p:spPr/>
        <p:txBody>
          <a:bodyPr>
            <a:normAutofit fontScale="55000" lnSpcReduction="20000"/>
          </a:bodyPr>
          <a:lstStyle/>
          <a:p>
            <a:pPr marL="571500" indent="-571500">
              <a:buFont typeface="Arial" panose="020B0604020202020204" pitchFamily="34" charset="0"/>
              <a:buChar char="•"/>
            </a:pPr>
            <a:r>
              <a:rPr lang="ru-RU" dirty="0" smtClean="0"/>
              <a:t>Предмет</a:t>
            </a:r>
            <a:r>
              <a:rPr lang="en-US" dirty="0" smtClean="0"/>
              <a:t> </a:t>
            </a:r>
            <a:r>
              <a:rPr lang="ru-RU" dirty="0" smtClean="0"/>
              <a:t>контракта (договора)</a:t>
            </a:r>
          </a:p>
          <a:p>
            <a:pPr marL="571500" indent="-571500">
              <a:buFont typeface="Arial" panose="020B0604020202020204" pitchFamily="34" charset="0"/>
              <a:buChar char="•"/>
            </a:pPr>
            <a:r>
              <a:rPr lang="ru-RU" dirty="0" smtClean="0"/>
              <a:t>Количество</a:t>
            </a:r>
          </a:p>
          <a:p>
            <a:pPr marL="571500" indent="-571500">
              <a:buFont typeface="Arial" panose="020B0604020202020204" pitchFamily="34" charset="0"/>
              <a:buChar char="•"/>
            </a:pPr>
            <a:r>
              <a:rPr lang="ru-RU" dirty="0" smtClean="0"/>
              <a:t>Место поставки</a:t>
            </a:r>
          </a:p>
          <a:p>
            <a:pPr marL="571500" indent="-571500">
              <a:buFont typeface="Arial" panose="020B0604020202020204" pitchFamily="34" charset="0"/>
              <a:buChar char="•"/>
            </a:pPr>
            <a:r>
              <a:rPr lang="ru-RU" dirty="0" smtClean="0"/>
              <a:t>Цена. Сроки и порядок оплаты</a:t>
            </a:r>
          </a:p>
          <a:p>
            <a:pPr marL="571500" indent="-571500">
              <a:buFont typeface="Arial" panose="020B0604020202020204" pitchFamily="34" charset="0"/>
              <a:buChar char="•"/>
            </a:pPr>
            <a:r>
              <a:rPr lang="ru-RU" dirty="0" smtClean="0"/>
              <a:t>Источник финансирования</a:t>
            </a:r>
          </a:p>
          <a:p>
            <a:pPr marL="571500" indent="-571500">
              <a:buFont typeface="Arial" panose="020B0604020202020204" pitchFamily="34" charset="0"/>
              <a:buChar char="•"/>
            </a:pPr>
            <a:r>
              <a:rPr lang="ru-RU" dirty="0" smtClean="0"/>
              <a:t>Срок исполняемых обязательств</a:t>
            </a:r>
          </a:p>
          <a:p>
            <a:pPr marL="571500" indent="-571500">
              <a:buFont typeface="Arial" panose="020B0604020202020204" pitchFamily="34" charset="0"/>
              <a:buChar char="•"/>
            </a:pPr>
            <a:r>
              <a:rPr lang="ru-RU" dirty="0" smtClean="0"/>
              <a:t>Права и обязанности сторон</a:t>
            </a:r>
          </a:p>
          <a:p>
            <a:pPr marL="571500" indent="-571500">
              <a:buFont typeface="Arial" panose="020B0604020202020204" pitchFamily="34" charset="0"/>
              <a:buChar char="•"/>
            </a:pPr>
            <a:r>
              <a:rPr lang="ru-RU" dirty="0" smtClean="0"/>
              <a:t>Ответственность сторон</a:t>
            </a:r>
          </a:p>
          <a:p>
            <a:pPr marL="571500" indent="-571500">
              <a:buFont typeface="Arial" panose="020B0604020202020204" pitchFamily="34" charset="0"/>
              <a:buChar char="•"/>
            </a:pPr>
            <a:r>
              <a:rPr lang="ru-RU" dirty="0" smtClean="0"/>
              <a:t>Банковское сопровождение</a:t>
            </a:r>
          </a:p>
          <a:p>
            <a:pPr marL="571500" indent="-571500">
              <a:buFont typeface="Arial" panose="020B0604020202020204" pitchFamily="34" charset="0"/>
              <a:buChar char="•"/>
            </a:pPr>
            <a:r>
              <a:rPr lang="ru-RU" dirty="0" smtClean="0"/>
              <a:t>Обеспечение исполнения контракта. Сроки возврата</a:t>
            </a:r>
          </a:p>
          <a:p>
            <a:pPr marL="571500" indent="-571500">
              <a:buFont typeface="Arial" panose="020B0604020202020204" pitchFamily="34" charset="0"/>
              <a:buChar char="•"/>
            </a:pPr>
            <a:r>
              <a:rPr lang="ru-RU" dirty="0" smtClean="0"/>
              <a:t>Иные условия</a:t>
            </a:r>
          </a:p>
        </p:txBody>
      </p:sp>
    </p:spTree>
    <p:extLst>
      <p:ext uri="{BB962C8B-B14F-4D97-AF65-F5344CB8AC3E}">
        <p14:creationId xmlns:p14="http://schemas.microsoft.com/office/powerpoint/2010/main" val="242115742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39817" y="541389"/>
            <a:ext cx="9327292" cy="512305"/>
          </a:xfrm>
        </p:spPr>
        <p:txBody>
          <a:bodyPr>
            <a:noAutofit/>
          </a:bodyPr>
          <a:lstStyle/>
          <a:p>
            <a:r>
              <a:rPr lang="ru-RU" sz="3200" dirty="0" smtClean="0"/>
              <a:t>КОЛИЧЕСТВО (ОБЪЕМ) ТРУ</a:t>
            </a:r>
            <a:endParaRPr lang="ru-RU" sz="3200" dirty="0"/>
          </a:p>
        </p:txBody>
      </p:sp>
      <p:sp>
        <p:nvSpPr>
          <p:cNvPr id="6" name="Объект 5"/>
          <p:cNvSpPr>
            <a:spLocks noGrp="1"/>
          </p:cNvSpPr>
          <p:nvPr>
            <p:ph idx="1"/>
          </p:nvPr>
        </p:nvSpPr>
        <p:spPr>
          <a:xfrm>
            <a:off x="453204" y="1583998"/>
            <a:ext cx="10547588" cy="4033030"/>
          </a:xfrm>
        </p:spPr>
        <p:txBody>
          <a:bodyPr>
            <a:normAutofit fontScale="25000" lnSpcReduction="20000"/>
          </a:bodyPr>
          <a:lstStyle/>
          <a:p>
            <a:r>
              <a:rPr lang="ru-RU" sz="12800" dirty="0"/>
              <a:t>Существенное условие контракта</a:t>
            </a:r>
          </a:p>
          <a:p>
            <a:r>
              <a:rPr lang="ru-RU" sz="12800" dirty="0"/>
              <a:t>Указывается в извещении о закупке</a:t>
            </a:r>
          </a:p>
          <a:p>
            <a:r>
              <a:rPr lang="ru-RU" sz="6400" b="1" dirty="0"/>
              <a:t>Схема «неопределенный объем» возможна для:</a:t>
            </a:r>
          </a:p>
          <a:p>
            <a:pPr lvl="1"/>
            <a:r>
              <a:rPr lang="ru-RU" sz="6400" dirty="0">
                <a:latin typeface="Arial" panose="020B0604020202020204" pitchFamily="34" charset="0"/>
                <a:cs typeface="Arial" panose="020B0604020202020204" pitchFamily="34" charset="0"/>
              </a:rPr>
              <a:t>технического обслуживания и (или) ремонта техники, оборудования,</a:t>
            </a:r>
          </a:p>
          <a:p>
            <a:pPr lvl="1"/>
            <a:r>
              <a:rPr lang="ru-RU" sz="6400" dirty="0">
                <a:latin typeface="Arial" panose="020B0604020202020204" pitchFamily="34" charset="0"/>
                <a:cs typeface="Arial" panose="020B0604020202020204" pitchFamily="34" charset="0"/>
              </a:rPr>
              <a:t>оказания услуг связи,</a:t>
            </a:r>
          </a:p>
          <a:p>
            <a:pPr lvl="1"/>
            <a:r>
              <a:rPr lang="ru-RU" sz="6400" dirty="0">
                <a:latin typeface="Arial" panose="020B0604020202020204" pitchFamily="34" charset="0"/>
                <a:cs typeface="Arial" panose="020B0604020202020204" pitchFamily="34" charset="0"/>
              </a:rPr>
              <a:t>юридических услуг,</a:t>
            </a:r>
          </a:p>
          <a:p>
            <a:pPr lvl="1"/>
            <a:r>
              <a:rPr lang="ru-RU" sz="6400" dirty="0">
                <a:latin typeface="Arial" panose="020B0604020202020204" pitchFamily="34" charset="0"/>
                <a:cs typeface="Arial" panose="020B0604020202020204" pitchFamily="34" charset="0"/>
              </a:rPr>
              <a:t>медицинских услуг,</a:t>
            </a:r>
          </a:p>
          <a:p>
            <a:pPr lvl="1"/>
            <a:r>
              <a:rPr lang="ru-RU" sz="6400" dirty="0">
                <a:latin typeface="Arial" panose="020B0604020202020204" pitchFamily="34" charset="0"/>
                <a:cs typeface="Arial" panose="020B0604020202020204" pitchFamily="34" charset="0"/>
              </a:rPr>
              <a:t>образовательных услуг,</a:t>
            </a:r>
          </a:p>
          <a:p>
            <a:pPr lvl="1"/>
            <a:r>
              <a:rPr lang="ru-RU" sz="6400" dirty="0">
                <a:latin typeface="Arial" panose="020B0604020202020204" pitchFamily="34" charset="0"/>
                <a:cs typeface="Arial" panose="020B0604020202020204" pitchFamily="34" charset="0"/>
              </a:rPr>
              <a:t>услуг общественного питания,</a:t>
            </a:r>
          </a:p>
          <a:p>
            <a:pPr lvl="1"/>
            <a:r>
              <a:rPr lang="ru-RU" sz="6400" dirty="0">
                <a:latin typeface="Arial" panose="020B0604020202020204" pitchFamily="34" charset="0"/>
                <a:cs typeface="Arial" panose="020B0604020202020204" pitchFamily="34" charset="0"/>
              </a:rPr>
              <a:t>услуг переводчика,</a:t>
            </a:r>
          </a:p>
          <a:p>
            <a:pPr lvl="1"/>
            <a:r>
              <a:rPr lang="ru-RU" sz="6400" dirty="0">
                <a:latin typeface="Arial" panose="020B0604020202020204" pitchFamily="34" charset="0"/>
                <a:cs typeface="Arial" panose="020B0604020202020204" pitchFamily="34" charset="0"/>
              </a:rPr>
              <a:t>услуг по перевозкам грузов, пассажиров и багажа,</a:t>
            </a:r>
          </a:p>
          <a:p>
            <a:pPr lvl="1"/>
            <a:r>
              <a:rPr lang="ru-RU" sz="6400" dirty="0">
                <a:latin typeface="Arial" panose="020B0604020202020204" pitchFamily="34" charset="0"/>
                <a:cs typeface="Arial" panose="020B0604020202020204" pitchFamily="34" charset="0"/>
              </a:rPr>
              <a:t>гостиничных услуг,</a:t>
            </a:r>
          </a:p>
          <a:p>
            <a:pPr lvl="1"/>
            <a:r>
              <a:rPr lang="ru-RU" sz="6400" dirty="0">
                <a:latin typeface="Arial" panose="020B0604020202020204" pitchFamily="34" charset="0"/>
                <a:cs typeface="Arial" panose="020B0604020202020204" pitchFamily="34" charset="0"/>
              </a:rPr>
              <a:t>услуг по проведению оценки</a:t>
            </a:r>
          </a:p>
          <a:p>
            <a:endParaRPr lang="ru-RU" dirty="0"/>
          </a:p>
        </p:txBody>
      </p:sp>
      <p:cxnSp>
        <p:nvCxnSpPr>
          <p:cNvPr id="3" name="Прямая соединительная линия 2"/>
          <p:cNvCxnSpPr/>
          <p:nvPr/>
        </p:nvCxnSpPr>
        <p:spPr>
          <a:xfrm flipH="1">
            <a:off x="1399593" y="1173889"/>
            <a:ext cx="6913982" cy="5309118"/>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7" name="Прямая соединительная линия 6"/>
          <p:cNvCxnSpPr/>
          <p:nvPr/>
        </p:nvCxnSpPr>
        <p:spPr>
          <a:xfrm>
            <a:off x="2607906" y="1239203"/>
            <a:ext cx="6027575" cy="5514392"/>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961519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5400" y="260649"/>
            <a:ext cx="9289032" cy="864096"/>
          </a:xfrm>
        </p:spPr>
        <p:txBody>
          <a:bodyPr>
            <a:normAutofit/>
          </a:bodyPr>
          <a:lstStyle/>
          <a:p>
            <a:pPr>
              <a:defRPr/>
            </a:pPr>
            <a:r>
              <a:rPr lang="ru-RU" sz="2700" dirty="0" smtClean="0"/>
              <a:t>Изменения с 1 июля 2019</a:t>
            </a:r>
            <a:endParaRPr lang="ru-RU" sz="2700" dirty="0"/>
          </a:p>
        </p:txBody>
      </p:sp>
      <p:sp>
        <p:nvSpPr>
          <p:cNvPr id="15364" name="Объект 2"/>
          <p:cNvSpPr>
            <a:spLocks noGrp="1"/>
          </p:cNvSpPr>
          <p:nvPr>
            <p:ph idx="1"/>
          </p:nvPr>
        </p:nvSpPr>
        <p:spPr>
          <a:xfrm>
            <a:off x="-168696" y="1148336"/>
            <a:ext cx="12601400" cy="4824536"/>
          </a:xfrm>
        </p:spPr>
        <p:txBody>
          <a:bodyPr>
            <a:noAutofit/>
          </a:bodyPr>
          <a:lstStyle/>
          <a:p>
            <a:pPr algn="ctr"/>
            <a:r>
              <a:rPr lang="ru-RU" b="1" dirty="0" smtClean="0"/>
              <a:t>Начальная </a:t>
            </a:r>
            <a:r>
              <a:rPr lang="ru-RU" b="1" dirty="0"/>
              <a:t>(максимальная) цена </a:t>
            </a:r>
            <a:r>
              <a:rPr lang="ru-RU" b="1" dirty="0" smtClean="0"/>
              <a:t>контракта</a:t>
            </a:r>
          </a:p>
          <a:p>
            <a:pPr algn="ctr"/>
            <a:endParaRPr lang="ru-RU" b="1" dirty="0" smtClean="0"/>
          </a:p>
          <a:p>
            <a:pPr algn="ctr"/>
            <a:r>
              <a:rPr lang="ru-RU" sz="4000" b="1" dirty="0" smtClean="0">
                <a:solidFill>
                  <a:srgbClr val="C00000"/>
                </a:solidFill>
              </a:rPr>
              <a:t>Начальная </a:t>
            </a:r>
            <a:r>
              <a:rPr lang="ru-RU" sz="4000" b="1" dirty="0">
                <a:solidFill>
                  <a:srgbClr val="C00000"/>
                </a:solidFill>
              </a:rPr>
              <a:t>сумма цен единиц товара, работы, </a:t>
            </a:r>
            <a:r>
              <a:rPr lang="ru-RU" sz="4000" b="1" dirty="0" smtClean="0">
                <a:solidFill>
                  <a:srgbClr val="C00000"/>
                </a:solidFill>
              </a:rPr>
              <a:t>услуги</a:t>
            </a:r>
          </a:p>
          <a:p>
            <a:pPr algn="ctr"/>
            <a:r>
              <a:rPr lang="ru-RU" sz="4000" b="1" dirty="0" smtClean="0">
                <a:solidFill>
                  <a:srgbClr val="C00000"/>
                </a:solidFill>
              </a:rPr>
              <a:t>Начальная цена </a:t>
            </a:r>
            <a:r>
              <a:rPr lang="ru-RU" sz="4000" b="1" dirty="0">
                <a:solidFill>
                  <a:srgbClr val="C00000"/>
                </a:solidFill>
              </a:rPr>
              <a:t>единицы товара, работы, </a:t>
            </a:r>
            <a:r>
              <a:rPr lang="ru-RU" sz="4000" b="1" dirty="0" smtClean="0">
                <a:solidFill>
                  <a:srgbClr val="C00000"/>
                </a:solidFill>
              </a:rPr>
              <a:t>услуги</a:t>
            </a:r>
          </a:p>
          <a:p>
            <a:pPr algn="ctr"/>
            <a:r>
              <a:rPr lang="ru-RU" sz="4000" b="1" dirty="0" smtClean="0">
                <a:solidFill>
                  <a:srgbClr val="C00000"/>
                </a:solidFill>
              </a:rPr>
              <a:t>Максимальное значение </a:t>
            </a:r>
            <a:r>
              <a:rPr lang="ru-RU" sz="4000" b="1" dirty="0">
                <a:solidFill>
                  <a:srgbClr val="C00000"/>
                </a:solidFill>
              </a:rPr>
              <a:t>цены контракта</a:t>
            </a:r>
            <a:endParaRPr lang="ru-RU" sz="4000" b="1" dirty="0" smtClean="0">
              <a:solidFill>
                <a:srgbClr val="C00000"/>
              </a:solidFill>
            </a:endParaRPr>
          </a:p>
        </p:txBody>
      </p:sp>
    </p:spTree>
    <p:extLst>
      <p:ext uri="{BB962C8B-B14F-4D97-AF65-F5344CB8AC3E}">
        <p14:creationId xmlns:p14="http://schemas.microsoft.com/office/powerpoint/2010/main" val="116952524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14632" y="624516"/>
            <a:ext cx="9327292" cy="512305"/>
          </a:xfrm>
        </p:spPr>
        <p:txBody>
          <a:bodyPr>
            <a:noAutofit/>
          </a:bodyPr>
          <a:lstStyle/>
          <a:p>
            <a:r>
              <a:rPr lang="ru-RU" sz="3200" dirty="0" smtClean="0"/>
              <a:t>Неопределенный объем с 1 июля 2019</a:t>
            </a:r>
            <a:endParaRPr lang="ru-RU" sz="3200" dirty="0"/>
          </a:p>
        </p:txBody>
      </p:sp>
      <p:sp>
        <p:nvSpPr>
          <p:cNvPr id="6" name="Объект 5"/>
          <p:cNvSpPr>
            <a:spLocks noGrp="1"/>
          </p:cNvSpPr>
          <p:nvPr>
            <p:ph idx="1"/>
          </p:nvPr>
        </p:nvSpPr>
        <p:spPr>
          <a:xfrm>
            <a:off x="714631" y="1669106"/>
            <a:ext cx="10981375" cy="3089506"/>
          </a:xfrm>
        </p:spPr>
        <p:txBody>
          <a:bodyPr>
            <a:normAutofit fontScale="25000" lnSpcReduction="20000"/>
          </a:bodyPr>
          <a:lstStyle/>
          <a:p>
            <a:r>
              <a:rPr lang="ru-RU" sz="11200" dirty="0"/>
              <a:t>В случае, если количество поставляемых товаров, объем подлежащих выполнению работ, оказанию услуг </a:t>
            </a:r>
            <a:r>
              <a:rPr lang="ru-RU" sz="11200" b="1" dirty="0"/>
              <a:t>невозможно определить</a:t>
            </a:r>
            <a:r>
              <a:rPr lang="ru-RU" sz="11200" dirty="0"/>
              <a:t>, заказчик с учетом установленных в соответствии </a:t>
            </a:r>
            <a:r>
              <a:rPr lang="ru-RU" sz="11200" dirty="0" smtClean="0"/>
              <a:t>со статьей </a:t>
            </a:r>
            <a:r>
              <a:rPr lang="ru-RU" sz="11200" dirty="0"/>
              <a:t>19 настоящего Федерального закона требований к закупаемым заказчиком товару, работе, услуге (в том числе предельной цены товара, работы, услуги) и (или) нормативных затрат на обеспечение функций государственных органов, органов управления государственными внебюджетными фондами, муниципальных органов определяет </a:t>
            </a:r>
            <a:r>
              <a:rPr lang="ru-RU" sz="11200" dirty="0">
                <a:solidFill>
                  <a:srgbClr val="C00000"/>
                </a:solidFill>
              </a:rPr>
              <a:t>начальную цену единицы товара, работы, услуги, начальную сумму цен указанных единиц, максимальное значение цены контракта, а также обосновывает в соответствии с настоящей статьей цену единицы товара, работы, услуги.</a:t>
            </a:r>
            <a:endParaRPr lang="ru-RU" sz="11200" dirty="0">
              <a:solidFill>
                <a:srgbClr val="C00000"/>
              </a:solidFill>
              <a:hlinkClick r:id="rId2"/>
            </a:endParaRPr>
          </a:p>
          <a:p>
            <a:endParaRPr lang="ru-RU" dirty="0">
              <a:hlinkClick r:id="rId2"/>
            </a:endParaRPr>
          </a:p>
        </p:txBody>
      </p:sp>
      <p:sp>
        <p:nvSpPr>
          <p:cNvPr id="4" name="Прямоугольник 3"/>
          <p:cNvSpPr/>
          <p:nvPr/>
        </p:nvSpPr>
        <p:spPr>
          <a:xfrm>
            <a:off x="9210501" y="1218297"/>
            <a:ext cx="2148840"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1 ст.34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160214580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ПРИМЕР </a:t>
            </a:r>
            <a:endParaRPr lang="ru-RU" dirty="0"/>
          </a:p>
        </p:txBody>
      </p:sp>
      <p:graphicFrame>
        <p:nvGraphicFramePr>
          <p:cNvPr id="9" name="Таблица 8"/>
          <p:cNvGraphicFramePr>
            <a:graphicFrameLocks noGrp="1"/>
          </p:cNvGraphicFramePr>
          <p:nvPr>
            <p:extLst/>
          </p:nvPr>
        </p:nvGraphicFramePr>
        <p:xfrm>
          <a:off x="479376" y="2636912"/>
          <a:ext cx="10801200" cy="3215912"/>
        </p:xfrm>
        <a:graphic>
          <a:graphicData uri="http://schemas.openxmlformats.org/drawingml/2006/table">
            <a:tbl>
              <a:tblPr firstRow="1" bandRow="1">
                <a:tableStyleId>{5C22544A-7EE6-4342-B048-85BDC9FD1C3A}</a:tableStyleId>
              </a:tblPr>
              <a:tblGrid>
                <a:gridCol w="5400600">
                  <a:extLst>
                    <a:ext uri="{9D8B030D-6E8A-4147-A177-3AD203B41FA5}">
                      <a16:colId xmlns:a16="http://schemas.microsoft.com/office/drawing/2014/main" val="3543338595"/>
                    </a:ext>
                  </a:extLst>
                </a:gridCol>
                <a:gridCol w="2700300">
                  <a:extLst>
                    <a:ext uri="{9D8B030D-6E8A-4147-A177-3AD203B41FA5}">
                      <a16:colId xmlns:a16="http://schemas.microsoft.com/office/drawing/2014/main" val="1517514434"/>
                    </a:ext>
                  </a:extLst>
                </a:gridCol>
                <a:gridCol w="1350150">
                  <a:extLst>
                    <a:ext uri="{9D8B030D-6E8A-4147-A177-3AD203B41FA5}">
                      <a16:colId xmlns:a16="http://schemas.microsoft.com/office/drawing/2014/main" val="3248979847"/>
                    </a:ext>
                  </a:extLst>
                </a:gridCol>
                <a:gridCol w="1350150">
                  <a:extLst>
                    <a:ext uri="{9D8B030D-6E8A-4147-A177-3AD203B41FA5}">
                      <a16:colId xmlns:a16="http://schemas.microsoft.com/office/drawing/2014/main" val="2723721553"/>
                    </a:ext>
                  </a:extLst>
                </a:gridCol>
              </a:tblGrid>
              <a:tr h="384464">
                <a:tc>
                  <a:txBody>
                    <a:bodyPr/>
                    <a:lstStyle/>
                    <a:p>
                      <a:pPr algn="ctr"/>
                      <a:r>
                        <a:rPr lang="ru-RU" dirty="0" smtClean="0"/>
                        <a:t>Товар</a:t>
                      </a:r>
                      <a:endParaRPr lang="ru-RU" dirty="0"/>
                    </a:p>
                  </a:txBody>
                  <a:tcPr anchor="ctr">
                    <a:solidFill>
                      <a:srgbClr val="154676"/>
                    </a:solidFill>
                  </a:tcPr>
                </a:tc>
                <a:tc>
                  <a:txBody>
                    <a:bodyPr/>
                    <a:lstStyle/>
                    <a:p>
                      <a:pPr algn="ctr"/>
                      <a:r>
                        <a:rPr lang="ru-RU" dirty="0" smtClean="0"/>
                        <a:t>Цена единицы товара</a:t>
                      </a:r>
                      <a:endParaRPr lang="ru-RU" dirty="0"/>
                    </a:p>
                  </a:txBody>
                  <a:tcPr anchor="ctr">
                    <a:solidFill>
                      <a:srgbClr val="154676"/>
                    </a:solidFill>
                  </a:tcPr>
                </a:tc>
                <a:tc gridSpan="2">
                  <a:txBody>
                    <a:bodyPr/>
                    <a:lstStyle/>
                    <a:p>
                      <a:pPr algn="ctr"/>
                      <a:r>
                        <a:rPr lang="ru-RU" dirty="0" smtClean="0"/>
                        <a:t>Цена</a:t>
                      </a:r>
                      <a:r>
                        <a:rPr lang="ru-RU" baseline="0" dirty="0" smtClean="0"/>
                        <a:t> в заявке и контракте</a:t>
                      </a:r>
                      <a:endParaRPr lang="ru-RU" dirty="0"/>
                    </a:p>
                  </a:txBody>
                  <a:tcPr anchor="ctr">
                    <a:solidFill>
                      <a:srgbClr val="154676"/>
                    </a:solidFill>
                  </a:tcPr>
                </a:tc>
                <a:tc hMerge="1">
                  <a:txBody>
                    <a:bodyPr/>
                    <a:lstStyle/>
                    <a:p>
                      <a:endParaRPr lang="ru-RU"/>
                    </a:p>
                  </a:txBody>
                  <a:tcPr/>
                </a:tc>
                <a:extLst>
                  <a:ext uri="{0D108BD9-81ED-4DB2-BD59-A6C34878D82A}">
                    <a16:rowId xmlns:a16="http://schemas.microsoft.com/office/drawing/2014/main" val="3398566028"/>
                  </a:ext>
                </a:extLst>
              </a:tr>
              <a:tr h="605454">
                <a:tc>
                  <a:txBody>
                    <a:bodyPr/>
                    <a:lstStyle/>
                    <a:p>
                      <a:pPr algn="ctr"/>
                      <a:r>
                        <a:rPr lang="ru-RU" dirty="0" smtClean="0">
                          <a:solidFill>
                            <a:srgbClr val="154676"/>
                          </a:solidFill>
                        </a:rPr>
                        <a:t>Товар 1</a:t>
                      </a:r>
                    </a:p>
                  </a:txBody>
                  <a:tcPr anchor="ctr"/>
                </a:tc>
                <a:tc>
                  <a:txBody>
                    <a:bodyPr/>
                    <a:lstStyle/>
                    <a:p>
                      <a:pPr algn="ctr"/>
                      <a:r>
                        <a:rPr lang="ru-RU" dirty="0" smtClean="0">
                          <a:solidFill>
                            <a:srgbClr val="154676"/>
                          </a:solidFill>
                        </a:rPr>
                        <a:t>100</a:t>
                      </a:r>
                      <a:endParaRPr lang="ru-RU" dirty="0">
                        <a:solidFill>
                          <a:srgbClr val="154676"/>
                        </a:solidFill>
                      </a:endParaRPr>
                    </a:p>
                  </a:txBody>
                  <a:tcPr anchor="ctr"/>
                </a:tc>
                <a:tc rowSpan="4">
                  <a:txBody>
                    <a:bodyPr/>
                    <a:lstStyle/>
                    <a:p>
                      <a:pPr algn="ctr"/>
                      <a:r>
                        <a:rPr lang="ru-RU" dirty="0" smtClean="0">
                          <a:solidFill>
                            <a:srgbClr val="154676"/>
                          </a:solidFill>
                        </a:rPr>
                        <a:t>Снижение 10%</a:t>
                      </a:r>
                      <a:endParaRPr lang="ru-RU" dirty="0">
                        <a:solidFill>
                          <a:srgbClr val="154676"/>
                        </a:solidFill>
                      </a:endParaRPr>
                    </a:p>
                  </a:txBody>
                  <a:tcPr anchor="ctr"/>
                </a:tc>
                <a:tc>
                  <a:txBody>
                    <a:bodyPr/>
                    <a:lstStyle/>
                    <a:p>
                      <a:pPr algn="ctr"/>
                      <a:r>
                        <a:rPr lang="ru-RU" dirty="0" smtClean="0">
                          <a:solidFill>
                            <a:srgbClr val="154676"/>
                          </a:solidFill>
                        </a:rPr>
                        <a:t>90</a:t>
                      </a:r>
                      <a:endParaRPr lang="ru-RU" dirty="0">
                        <a:solidFill>
                          <a:srgbClr val="154676"/>
                        </a:solidFill>
                      </a:endParaRPr>
                    </a:p>
                  </a:txBody>
                  <a:tcPr anchor="ctr"/>
                </a:tc>
                <a:extLst>
                  <a:ext uri="{0D108BD9-81ED-4DB2-BD59-A6C34878D82A}">
                    <a16:rowId xmlns:a16="http://schemas.microsoft.com/office/drawing/2014/main" val="2554165666"/>
                  </a:ext>
                </a:extLst>
              </a:tr>
              <a:tr h="384464">
                <a:tc>
                  <a:txBody>
                    <a:bodyPr/>
                    <a:lstStyle/>
                    <a:p>
                      <a:pPr algn="ctr"/>
                      <a:r>
                        <a:rPr lang="ru-RU" dirty="0" smtClean="0">
                          <a:solidFill>
                            <a:srgbClr val="154676"/>
                          </a:solidFill>
                        </a:rPr>
                        <a:t>Товар 2</a:t>
                      </a:r>
                    </a:p>
                  </a:txBody>
                  <a:tcPr anchor="ctr">
                    <a:solidFill>
                      <a:srgbClr val="D2DEEF"/>
                    </a:solidFill>
                  </a:tcPr>
                </a:tc>
                <a:tc>
                  <a:txBody>
                    <a:bodyPr/>
                    <a:lstStyle/>
                    <a:p>
                      <a:pPr algn="ctr"/>
                      <a:r>
                        <a:rPr lang="ru-RU" dirty="0" smtClean="0">
                          <a:solidFill>
                            <a:srgbClr val="154676"/>
                          </a:solidFill>
                        </a:rPr>
                        <a:t>200</a:t>
                      </a:r>
                      <a:endParaRPr lang="ru-RU" dirty="0">
                        <a:solidFill>
                          <a:srgbClr val="154676"/>
                        </a:solidFill>
                      </a:endParaRPr>
                    </a:p>
                  </a:txBody>
                  <a:tcPr anchor="ctr">
                    <a:solidFill>
                      <a:srgbClr val="D2DEEF"/>
                    </a:solidFill>
                  </a:tcPr>
                </a:tc>
                <a:tc vMerge="1">
                  <a:txBody>
                    <a:bodyPr/>
                    <a:lstStyle/>
                    <a:p>
                      <a:pPr algn="ctr"/>
                      <a:endParaRPr lang="ru-RU" dirty="0">
                        <a:solidFill>
                          <a:srgbClr val="154676"/>
                        </a:solidFill>
                      </a:endParaRPr>
                    </a:p>
                  </a:txBody>
                  <a:tcPr anchor="ctr">
                    <a:solidFill>
                      <a:srgbClr val="D2DEEF"/>
                    </a:solidFill>
                  </a:tcPr>
                </a:tc>
                <a:tc>
                  <a:txBody>
                    <a:bodyPr/>
                    <a:lstStyle/>
                    <a:p>
                      <a:pPr algn="ctr"/>
                      <a:r>
                        <a:rPr lang="ru-RU" dirty="0" smtClean="0">
                          <a:solidFill>
                            <a:srgbClr val="154676"/>
                          </a:solidFill>
                        </a:rPr>
                        <a:t>180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480342311"/>
                  </a:ext>
                </a:extLst>
              </a:tr>
              <a:tr h="6247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154676"/>
                          </a:solidFill>
                        </a:rPr>
                        <a:t>Товар 3</a:t>
                      </a:r>
                    </a:p>
                  </a:txBody>
                  <a:tcPr anchor="ctr">
                    <a:solidFill>
                      <a:srgbClr val="D2DEEF"/>
                    </a:solidFill>
                  </a:tcPr>
                </a:tc>
                <a:tc>
                  <a:txBody>
                    <a:bodyPr/>
                    <a:lstStyle/>
                    <a:p>
                      <a:pPr algn="ctr"/>
                      <a:r>
                        <a:rPr lang="ru-RU" dirty="0" smtClean="0">
                          <a:solidFill>
                            <a:srgbClr val="154676"/>
                          </a:solidFill>
                        </a:rPr>
                        <a:t>300</a:t>
                      </a:r>
                      <a:endParaRPr lang="ru-RU" dirty="0">
                        <a:solidFill>
                          <a:srgbClr val="154676"/>
                        </a:solidFill>
                      </a:endParaRPr>
                    </a:p>
                  </a:txBody>
                  <a:tcPr anchor="ctr">
                    <a:solidFill>
                      <a:srgbClr val="D2DEEF"/>
                    </a:solidFill>
                  </a:tcPr>
                </a:tc>
                <a:tc vMerge="1">
                  <a:txBody>
                    <a:bodyPr/>
                    <a:lstStyle/>
                    <a:p>
                      <a:pPr algn="ctr"/>
                      <a:endParaRPr lang="ru-RU" dirty="0">
                        <a:solidFill>
                          <a:srgbClr val="154676"/>
                        </a:solidFill>
                      </a:endParaRPr>
                    </a:p>
                  </a:txBody>
                  <a:tcPr anchor="ctr">
                    <a:solidFill>
                      <a:srgbClr val="D2DEEF"/>
                    </a:solidFill>
                  </a:tcPr>
                </a:tc>
                <a:tc>
                  <a:txBody>
                    <a:bodyPr/>
                    <a:lstStyle/>
                    <a:p>
                      <a:pPr algn="ctr"/>
                      <a:r>
                        <a:rPr lang="ru-RU" dirty="0" smtClean="0">
                          <a:solidFill>
                            <a:srgbClr val="154676"/>
                          </a:solidFill>
                        </a:rPr>
                        <a:t>270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976953957"/>
                  </a:ext>
                </a:extLst>
              </a:tr>
              <a:tr h="961160">
                <a:tc>
                  <a:txBody>
                    <a:bodyPr/>
                    <a:lstStyle/>
                    <a:p>
                      <a:pPr algn="ctr"/>
                      <a:r>
                        <a:rPr lang="ru-RU" dirty="0" smtClean="0">
                          <a:solidFill>
                            <a:srgbClr val="154676"/>
                          </a:solidFill>
                        </a:rPr>
                        <a:t>ИТОГО</a:t>
                      </a:r>
                    </a:p>
                    <a:p>
                      <a:pPr algn="ctr"/>
                      <a:r>
                        <a:rPr lang="ru-RU" dirty="0" smtClean="0">
                          <a:solidFill>
                            <a:srgbClr val="154676"/>
                          </a:solidFill>
                        </a:rPr>
                        <a:t>(сумма цен</a:t>
                      </a:r>
                      <a:r>
                        <a:rPr lang="ru-RU" baseline="0" dirty="0" smtClean="0">
                          <a:solidFill>
                            <a:srgbClr val="154676"/>
                          </a:solidFill>
                        </a:rPr>
                        <a:t> единиц</a:t>
                      </a:r>
                      <a:r>
                        <a:rPr lang="ru-RU" dirty="0" smtClean="0">
                          <a:solidFill>
                            <a:srgbClr val="154676"/>
                          </a:solidFill>
                        </a:rPr>
                        <a:t>)</a:t>
                      </a:r>
                    </a:p>
                    <a:p>
                      <a:pPr algn="ctr"/>
                      <a:endParaRPr lang="ru-RU" dirty="0" smtClean="0">
                        <a:solidFill>
                          <a:srgbClr val="154676"/>
                        </a:solidFill>
                      </a:endParaRPr>
                    </a:p>
                  </a:txBody>
                  <a:tcPr anchor="ctr">
                    <a:solidFill>
                      <a:srgbClr val="D2DEEF"/>
                    </a:solidFill>
                  </a:tcPr>
                </a:tc>
                <a:tc>
                  <a:txBody>
                    <a:bodyPr/>
                    <a:lstStyle/>
                    <a:p>
                      <a:pPr algn="ctr"/>
                      <a:r>
                        <a:rPr lang="ru-RU" dirty="0" smtClean="0">
                          <a:solidFill>
                            <a:srgbClr val="154676"/>
                          </a:solidFill>
                        </a:rPr>
                        <a:t>600</a:t>
                      </a:r>
                      <a:endParaRPr lang="ru-RU" dirty="0">
                        <a:solidFill>
                          <a:srgbClr val="154676"/>
                        </a:solidFill>
                      </a:endParaRPr>
                    </a:p>
                  </a:txBody>
                  <a:tcPr anchor="ctr">
                    <a:solidFill>
                      <a:srgbClr val="D2DEEF"/>
                    </a:solidFill>
                  </a:tcPr>
                </a:tc>
                <a:tc vMerge="1">
                  <a:txBody>
                    <a:bodyPr/>
                    <a:lstStyle/>
                    <a:p>
                      <a:pPr algn="ctr"/>
                      <a:endParaRPr lang="ru-RU" dirty="0">
                        <a:solidFill>
                          <a:srgbClr val="154676"/>
                        </a:solidFill>
                      </a:endParaRPr>
                    </a:p>
                  </a:txBody>
                  <a:tcPr anchor="ctr">
                    <a:solidFill>
                      <a:srgbClr val="D2DEEF"/>
                    </a:solidFill>
                  </a:tcPr>
                </a:tc>
                <a:tc>
                  <a:txBody>
                    <a:bodyPr/>
                    <a:lstStyle/>
                    <a:p>
                      <a:pPr algn="ctr"/>
                      <a:r>
                        <a:rPr lang="ru-RU" dirty="0" smtClean="0">
                          <a:solidFill>
                            <a:srgbClr val="C00000"/>
                          </a:solidFill>
                        </a:rPr>
                        <a:t>540</a:t>
                      </a:r>
                      <a:endParaRPr lang="ru-RU" dirty="0">
                        <a:solidFill>
                          <a:srgbClr val="C00000"/>
                        </a:solidFill>
                      </a:endParaRPr>
                    </a:p>
                  </a:txBody>
                  <a:tcPr anchor="ctr">
                    <a:solidFill>
                      <a:srgbClr val="D2DEEF"/>
                    </a:solidFill>
                  </a:tcPr>
                </a:tc>
                <a:extLst>
                  <a:ext uri="{0D108BD9-81ED-4DB2-BD59-A6C34878D82A}">
                    <a16:rowId xmlns:a16="http://schemas.microsoft.com/office/drawing/2014/main" val="2247876596"/>
                  </a:ext>
                </a:extLst>
              </a:tr>
            </a:tbl>
          </a:graphicData>
        </a:graphic>
      </p:graphicFrame>
      <p:sp>
        <p:nvSpPr>
          <p:cNvPr id="10" name="TextBox 9"/>
          <p:cNvSpPr txBox="1"/>
          <p:nvPr/>
        </p:nvSpPr>
        <p:spPr>
          <a:xfrm>
            <a:off x="479376" y="1517534"/>
            <a:ext cx="77668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C00000"/>
                </a:solidFill>
                <a:effectLst/>
                <a:uLnTx/>
                <a:uFillTx/>
                <a:latin typeface="Century"/>
                <a:ea typeface="+mn-ea"/>
                <a:cs typeface="+mn-cs"/>
              </a:rPr>
              <a:t>Максимальное значение цены контракта 1.000.000</a:t>
            </a:r>
            <a:endParaRPr kumimoji="0" lang="ru-RU" sz="2400" b="0" i="0" u="none" strike="noStrike" kern="1200" cap="none" spc="0" normalizeH="0" baseline="0" noProof="0" dirty="0">
              <a:ln>
                <a:noFill/>
              </a:ln>
              <a:solidFill>
                <a:srgbClr val="C00000"/>
              </a:solidFill>
              <a:effectLst/>
              <a:uLnTx/>
              <a:uFillTx/>
              <a:latin typeface="Century"/>
              <a:ea typeface="+mn-ea"/>
              <a:cs typeface="+mn-cs"/>
            </a:endParaRPr>
          </a:p>
        </p:txBody>
      </p:sp>
    </p:spTree>
    <p:extLst>
      <p:ext uri="{BB962C8B-B14F-4D97-AF65-F5344CB8AC3E}">
        <p14:creationId xmlns:p14="http://schemas.microsoft.com/office/powerpoint/2010/main" val="6257229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ПРИМЕР (контракт)</a:t>
            </a:r>
            <a:endParaRPr lang="ru-RU" dirty="0"/>
          </a:p>
        </p:txBody>
      </p:sp>
      <p:graphicFrame>
        <p:nvGraphicFramePr>
          <p:cNvPr id="9" name="Таблица 8"/>
          <p:cNvGraphicFramePr>
            <a:graphicFrameLocks noGrp="1"/>
          </p:cNvGraphicFramePr>
          <p:nvPr>
            <p:extLst/>
          </p:nvPr>
        </p:nvGraphicFramePr>
        <p:xfrm>
          <a:off x="479376" y="2276872"/>
          <a:ext cx="11593289" cy="3764552"/>
        </p:xfrm>
        <a:graphic>
          <a:graphicData uri="http://schemas.openxmlformats.org/drawingml/2006/table">
            <a:tbl>
              <a:tblPr firstRow="1" bandRow="1">
                <a:tableStyleId>{5C22544A-7EE6-4342-B048-85BDC9FD1C3A}</a:tableStyleId>
              </a:tblPr>
              <a:tblGrid>
                <a:gridCol w="2898322">
                  <a:extLst>
                    <a:ext uri="{9D8B030D-6E8A-4147-A177-3AD203B41FA5}">
                      <a16:colId xmlns:a16="http://schemas.microsoft.com/office/drawing/2014/main" val="3543338595"/>
                    </a:ext>
                  </a:extLst>
                </a:gridCol>
                <a:gridCol w="2898322">
                  <a:extLst>
                    <a:ext uri="{9D8B030D-6E8A-4147-A177-3AD203B41FA5}">
                      <a16:colId xmlns:a16="http://schemas.microsoft.com/office/drawing/2014/main" val="1746280506"/>
                    </a:ext>
                  </a:extLst>
                </a:gridCol>
                <a:gridCol w="2898322">
                  <a:extLst>
                    <a:ext uri="{9D8B030D-6E8A-4147-A177-3AD203B41FA5}">
                      <a16:colId xmlns:a16="http://schemas.microsoft.com/office/drawing/2014/main" val="1517514434"/>
                    </a:ext>
                  </a:extLst>
                </a:gridCol>
                <a:gridCol w="1126100">
                  <a:extLst>
                    <a:ext uri="{9D8B030D-6E8A-4147-A177-3AD203B41FA5}">
                      <a16:colId xmlns:a16="http://schemas.microsoft.com/office/drawing/2014/main" val="3248979847"/>
                    </a:ext>
                  </a:extLst>
                </a:gridCol>
                <a:gridCol w="620094">
                  <a:extLst>
                    <a:ext uri="{9D8B030D-6E8A-4147-A177-3AD203B41FA5}">
                      <a16:colId xmlns:a16="http://schemas.microsoft.com/office/drawing/2014/main" val="2723721553"/>
                    </a:ext>
                  </a:extLst>
                </a:gridCol>
                <a:gridCol w="1152129">
                  <a:extLst>
                    <a:ext uri="{9D8B030D-6E8A-4147-A177-3AD203B41FA5}">
                      <a16:colId xmlns:a16="http://schemas.microsoft.com/office/drawing/2014/main" val="1065752857"/>
                    </a:ext>
                  </a:extLst>
                </a:gridCol>
              </a:tblGrid>
              <a:tr h="384464">
                <a:tc>
                  <a:txBody>
                    <a:bodyPr/>
                    <a:lstStyle/>
                    <a:p>
                      <a:pPr algn="ctr"/>
                      <a:r>
                        <a:rPr lang="ru-RU" dirty="0" smtClean="0"/>
                        <a:t>Товар</a:t>
                      </a:r>
                      <a:endParaRPr lang="ru-RU" dirty="0"/>
                    </a:p>
                  </a:txBody>
                  <a:tcPr anchor="ctr">
                    <a:solidFill>
                      <a:srgbClr val="154676"/>
                    </a:solidFill>
                  </a:tcPr>
                </a:tc>
                <a:tc>
                  <a:txBody>
                    <a:bodyPr/>
                    <a:lstStyle/>
                    <a:p>
                      <a:pPr algn="ctr"/>
                      <a:r>
                        <a:rPr lang="ru-RU" dirty="0" smtClean="0"/>
                        <a:t>Количество, необходимое</a:t>
                      </a:r>
                      <a:r>
                        <a:rPr lang="ru-RU" baseline="0" dirty="0" smtClean="0"/>
                        <a:t> Заказчику</a:t>
                      </a:r>
                      <a:endParaRPr lang="ru-RU" dirty="0"/>
                    </a:p>
                  </a:txBody>
                  <a:tcPr anchor="ctr">
                    <a:solidFill>
                      <a:srgbClr val="154676"/>
                    </a:solidFill>
                  </a:tcPr>
                </a:tc>
                <a:tc>
                  <a:txBody>
                    <a:bodyPr/>
                    <a:lstStyle/>
                    <a:p>
                      <a:pPr algn="ctr"/>
                      <a:r>
                        <a:rPr lang="ru-RU" dirty="0" smtClean="0"/>
                        <a:t>Цена единицы товара</a:t>
                      </a:r>
                      <a:endParaRPr lang="ru-RU" dirty="0"/>
                    </a:p>
                  </a:txBody>
                  <a:tcPr anchor="ctr">
                    <a:solidFill>
                      <a:srgbClr val="154676"/>
                    </a:solidFill>
                  </a:tcPr>
                </a:tc>
                <a:tc>
                  <a:txBody>
                    <a:bodyPr/>
                    <a:lstStyle/>
                    <a:p>
                      <a:pPr algn="ctr"/>
                      <a:r>
                        <a:rPr lang="ru-RU" dirty="0" smtClean="0"/>
                        <a:t>Цена</a:t>
                      </a:r>
                      <a:r>
                        <a:rPr lang="ru-RU" baseline="0" dirty="0" smtClean="0"/>
                        <a:t> в заявке и контракте</a:t>
                      </a:r>
                      <a:endParaRPr lang="ru-RU" dirty="0"/>
                    </a:p>
                  </a:txBody>
                  <a:tcPr anchor="ctr">
                    <a:solidFill>
                      <a:srgbClr val="154676"/>
                    </a:solidFill>
                  </a:tcPr>
                </a:tc>
                <a:tc gridSpan="2">
                  <a:txBody>
                    <a:bodyPr/>
                    <a:lstStyle/>
                    <a:p>
                      <a:pPr algn="ctr"/>
                      <a:r>
                        <a:rPr lang="ru-RU" dirty="0" smtClean="0"/>
                        <a:t>ИТОГО</a:t>
                      </a:r>
                      <a:endParaRPr lang="ru-RU" dirty="0"/>
                    </a:p>
                  </a:txBody>
                  <a:tcPr anchor="ctr">
                    <a:solidFill>
                      <a:srgbClr val="154676"/>
                    </a:solidFill>
                  </a:tcPr>
                </a:tc>
                <a:tc hMerge="1">
                  <a:txBody>
                    <a:bodyPr/>
                    <a:lstStyle/>
                    <a:p>
                      <a:endParaRPr lang="ru-RU"/>
                    </a:p>
                  </a:txBody>
                  <a:tcPr/>
                </a:tc>
                <a:extLst>
                  <a:ext uri="{0D108BD9-81ED-4DB2-BD59-A6C34878D82A}">
                    <a16:rowId xmlns:a16="http://schemas.microsoft.com/office/drawing/2014/main" val="3398566028"/>
                  </a:ext>
                </a:extLst>
              </a:tr>
              <a:tr h="605454">
                <a:tc>
                  <a:txBody>
                    <a:bodyPr/>
                    <a:lstStyle/>
                    <a:p>
                      <a:pPr algn="ctr"/>
                      <a:r>
                        <a:rPr lang="ru-RU" dirty="0" smtClean="0">
                          <a:solidFill>
                            <a:srgbClr val="154676"/>
                          </a:solidFill>
                        </a:rPr>
                        <a:t>Товар 1</a:t>
                      </a:r>
                    </a:p>
                  </a:txBody>
                  <a:tcPr anchor="ctr"/>
                </a:tc>
                <a:tc>
                  <a:txBody>
                    <a:bodyPr/>
                    <a:lstStyle/>
                    <a:p>
                      <a:pPr algn="ctr"/>
                      <a:r>
                        <a:rPr lang="ru-RU" dirty="0" smtClean="0">
                          <a:solidFill>
                            <a:srgbClr val="154676"/>
                          </a:solidFill>
                        </a:rPr>
                        <a:t>1000</a:t>
                      </a:r>
                    </a:p>
                  </a:txBody>
                  <a:tcPr anchor="ctr"/>
                </a:tc>
                <a:tc>
                  <a:txBody>
                    <a:bodyPr/>
                    <a:lstStyle/>
                    <a:p>
                      <a:pPr algn="ctr"/>
                      <a:r>
                        <a:rPr lang="ru-RU" dirty="0" smtClean="0">
                          <a:solidFill>
                            <a:srgbClr val="154676"/>
                          </a:solidFill>
                        </a:rPr>
                        <a:t>100</a:t>
                      </a:r>
                      <a:endParaRPr lang="ru-RU" dirty="0">
                        <a:solidFill>
                          <a:srgbClr val="154676"/>
                        </a:solidFill>
                      </a:endParaRPr>
                    </a:p>
                  </a:txBody>
                  <a:tcPr anchor="ctr"/>
                </a:tc>
                <a:tc rowSpan="4">
                  <a:txBody>
                    <a:bodyPr/>
                    <a:lstStyle/>
                    <a:p>
                      <a:pPr algn="ctr"/>
                      <a:r>
                        <a:rPr lang="ru-RU" dirty="0" smtClean="0">
                          <a:solidFill>
                            <a:srgbClr val="154676"/>
                          </a:solidFill>
                        </a:rPr>
                        <a:t>Снижение 10%</a:t>
                      </a:r>
                      <a:endParaRPr lang="ru-RU" dirty="0">
                        <a:solidFill>
                          <a:srgbClr val="154676"/>
                        </a:solidFill>
                      </a:endParaRPr>
                    </a:p>
                  </a:txBody>
                  <a:tcPr anchor="ctr"/>
                </a:tc>
                <a:tc>
                  <a:txBody>
                    <a:bodyPr/>
                    <a:lstStyle/>
                    <a:p>
                      <a:pPr algn="ctr"/>
                      <a:r>
                        <a:rPr lang="ru-RU" dirty="0" smtClean="0">
                          <a:solidFill>
                            <a:srgbClr val="154676"/>
                          </a:solidFill>
                        </a:rPr>
                        <a:t>90</a:t>
                      </a:r>
                      <a:endParaRPr lang="ru-RU" dirty="0">
                        <a:solidFill>
                          <a:srgbClr val="154676"/>
                        </a:solidFill>
                      </a:endParaRPr>
                    </a:p>
                  </a:txBody>
                  <a:tcPr anchor="ctr"/>
                </a:tc>
                <a:tc>
                  <a:txBody>
                    <a:bodyPr/>
                    <a:lstStyle/>
                    <a:p>
                      <a:pPr algn="ctr"/>
                      <a:r>
                        <a:rPr lang="ru-RU" dirty="0" smtClean="0">
                          <a:solidFill>
                            <a:srgbClr val="154676"/>
                          </a:solidFill>
                        </a:rPr>
                        <a:t>90.000</a:t>
                      </a:r>
                      <a:endParaRPr lang="ru-RU" dirty="0">
                        <a:solidFill>
                          <a:srgbClr val="154676"/>
                        </a:solidFill>
                      </a:endParaRPr>
                    </a:p>
                  </a:txBody>
                  <a:tcPr anchor="ctr"/>
                </a:tc>
                <a:extLst>
                  <a:ext uri="{0D108BD9-81ED-4DB2-BD59-A6C34878D82A}">
                    <a16:rowId xmlns:a16="http://schemas.microsoft.com/office/drawing/2014/main" val="2554165666"/>
                  </a:ext>
                </a:extLst>
              </a:tr>
              <a:tr h="384464">
                <a:tc>
                  <a:txBody>
                    <a:bodyPr/>
                    <a:lstStyle/>
                    <a:p>
                      <a:pPr algn="ctr"/>
                      <a:r>
                        <a:rPr lang="ru-RU" dirty="0" smtClean="0">
                          <a:solidFill>
                            <a:srgbClr val="154676"/>
                          </a:solidFill>
                        </a:rPr>
                        <a:t>Товар 2</a:t>
                      </a:r>
                    </a:p>
                  </a:txBody>
                  <a:tcPr anchor="ctr">
                    <a:solidFill>
                      <a:srgbClr val="D2DEEF"/>
                    </a:solidFill>
                  </a:tcPr>
                </a:tc>
                <a:tc>
                  <a:txBody>
                    <a:bodyPr/>
                    <a:lstStyle/>
                    <a:p>
                      <a:pPr algn="ctr"/>
                      <a:r>
                        <a:rPr lang="ru-RU" dirty="0" smtClean="0">
                          <a:solidFill>
                            <a:srgbClr val="154676"/>
                          </a:solidFill>
                        </a:rPr>
                        <a:t>4000</a:t>
                      </a:r>
                    </a:p>
                  </a:txBody>
                  <a:tcPr anchor="ctr">
                    <a:solidFill>
                      <a:srgbClr val="D2DEEF"/>
                    </a:solidFill>
                  </a:tcPr>
                </a:tc>
                <a:tc>
                  <a:txBody>
                    <a:bodyPr/>
                    <a:lstStyle/>
                    <a:p>
                      <a:pPr algn="ctr"/>
                      <a:r>
                        <a:rPr lang="ru-RU" dirty="0" smtClean="0">
                          <a:solidFill>
                            <a:srgbClr val="154676"/>
                          </a:solidFill>
                        </a:rPr>
                        <a:t>200</a:t>
                      </a:r>
                      <a:endParaRPr lang="ru-RU" dirty="0">
                        <a:solidFill>
                          <a:srgbClr val="154676"/>
                        </a:solidFill>
                      </a:endParaRPr>
                    </a:p>
                  </a:txBody>
                  <a:tcPr anchor="ctr">
                    <a:solidFill>
                      <a:srgbClr val="D2DEEF"/>
                    </a:solidFill>
                  </a:tcPr>
                </a:tc>
                <a:tc vMerge="1">
                  <a:txBody>
                    <a:bodyPr/>
                    <a:lstStyle/>
                    <a:p>
                      <a:pPr algn="ctr"/>
                      <a:endParaRPr lang="ru-RU" dirty="0">
                        <a:solidFill>
                          <a:srgbClr val="154676"/>
                        </a:solidFill>
                      </a:endParaRPr>
                    </a:p>
                  </a:txBody>
                  <a:tcPr anchor="ctr">
                    <a:solidFill>
                      <a:srgbClr val="D2DEEF"/>
                    </a:solidFill>
                  </a:tcPr>
                </a:tc>
                <a:tc>
                  <a:txBody>
                    <a:bodyPr/>
                    <a:lstStyle/>
                    <a:p>
                      <a:pPr algn="ctr"/>
                      <a:r>
                        <a:rPr lang="ru-RU" dirty="0" smtClean="0">
                          <a:solidFill>
                            <a:srgbClr val="154676"/>
                          </a:solidFill>
                        </a:rPr>
                        <a:t>180</a:t>
                      </a:r>
                      <a:endParaRPr lang="ru-RU" dirty="0">
                        <a:solidFill>
                          <a:srgbClr val="154676"/>
                        </a:solidFill>
                      </a:endParaRPr>
                    </a:p>
                  </a:txBody>
                  <a:tcPr anchor="ctr">
                    <a:solidFill>
                      <a:srgbClr val="D2DEEF"/>
                    </a:solidFill>
                  </a:tcPr>
                </a:tc>
                <a:tc>
                  <a:txBody>
                    <a:bodyPr/>
                    <a:lstStyle/>
                    <a:p>
                      <a:pPr algn="ctr" fontAlgn="b"/>
                      <a:r>
                        <a:rPr lang="ru-RU" sz="1800" kern="1200" dirty="0" smtClean="0">
                          <a:solidFill>
                            <a:srgbClr val="154676"/>
                          </a:solidFill>
                          <a:latin typeface="+mn-lt"/>
                          <a:ea typeface="+mn-ea"/>
                          <a:cs typeface="+mn-cs"/>
                        </a:rPr>
                        <a:t>720.000</a:t>
                      </a:r>
                      <a:endParaRPr lang="ru-RU" sz="1800" kern="1200" dirty="0">
                        <a:solidFill>
                          <a:srgbClr val="154676"/>
                        </a:solidFill>
                        <a:latin typeface="+mn-lt"/>
                        <a:ea typeface="+mn-ea"/>
                        <a:cs typeface="+mn-cs"/>
                      </a:endParaRPr>
                    </a:p>
                  </a:txBody>
                  <a:tcPr marL="9525" marR="9525" marT="9525" marB="0" anchor="b">
                    <a:solidFill>
                      <a:srgbClr val="D2DEEF"/>
                    </a:solidFill>
                  </a:tcPr>
                </a:tc>
                <a:extLst>
                  <a:ext uri="{0D108BD9-81ED-4DB2-BD59-A6C34878D82A}">
                    <a16:rowId xmlns:a16="http://schemas.microsoft.com/office/drawing/2014/main" val="2480342311"/>
                  </a:ext>
                </a:extLst>
              </a:tr>
              <a:tr h="6247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154676"/>
                          </a:solidFill>
                        </a:rPr>
                        <a:t>Товар 3</a:t>
                      </a:r>
                    </a:p>
                  </a:txBody>
                  <a:tcPr anchor="ctr">
                    <a:solidFill>
                      <a:srgbClr val="D2DE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154676"/>
                          </a:solidFill>
                        </a:rPr>
                        <a:t>0</a:t>
                      </a:r>
                    </a:p>
                  </a:txBody>
                  <a:tcPr anchor="ctr">
                    <a:solidFill>
                      <a:srgbClr val="D2DEEF"/>
                    </a:solidFill>
                  </a:tcPr>
                </a:tc>
                <a:tc>
                  <a:txBody>
                    <a:bodyPr/>
                    <a:lstStyle/>
                    <a:p>
                      <a:pPr algn="ctr"/>
                      <a:r>
                        <a:rPr lang="ru-RU" dirty="0" smtClean="0">
                          <a:solidFill>
                            <a:srgbClr val="154676"/>
                          </a:solidFill>
                        </a:rPr>
                        <a:t>300</a:t>
                      </a:r>
                      <a:endParaRPr lang="ru-RU" dirty="0">
                        <a:solidFill>
                          <a:srgbClr val="154676"/>
                        </a:solidFill>
                      </a:endParaRPr>
                    </a:p>
                  </a:txBody>
                  <a:tcPr anchor="ctr">
                    <a:solidFill>
                      <a:srgbClr val="D2DEEF"/>
                    </a:solidFill>
                  </a:tcPr>
                </a:tc>
                <a:tc vMerge="1">
                  <a:txBody>
                    <a:bodyPr/>
                    <a:lstStyle/>
                    <a:p>
                      <a:pPr algn="ctr"/>
                      <a:endParaRPr lang="ru-RU" dirty="0">
                        <a:solidFill>
                          <a:srgbClr val="154676"/>
                        </a:solidFill>
                      </a:endParaRPr>
                    </a:p>
                  </a:txBody>
                  <a:tcPr anchor="ctr">
                    <a:solidFill>
                      <a:srgbClr val="D2DEEF"/>
                    </a:solidFill>
                  </a:tcPr>
                </a:tc>
                <a:tc>
                  <a:txBody>
                    <a:bodyPr/>
                    <a:lstStyle/>
                    <a:p>
                      <a:pPr algn="ctr"/>
                      <a:r>
                        <a:rPr lang="ru-RU" dirty="0" smtClean="0">
                          <a:solidFill>
                            <a:srgbClr val="154676"/>
                          </a:solidFill>
                        </a:rPr>
                        <a:t>270</a:t>
                      </a:r>
                      <a:endParaRPr lang="ru-RU" dirty="0">
                        <a:solidFill>
                          <a:srgbClr val="154676"/>
                        </a:solidFill>
                      </a:endParaRPr>
                    </a:p>
                  </a:txBody>
                  <a:tcPr anchor="ctr">
                    <a:solidFill>
                      <a:srgbClr val="D2DEEF"/>
                    </a:solidFill>
                  </a:tcPr>
                </a:tc>
                <a:tc>
                  <a:txBody>
                    <a:bodyPr/>
                    <a:lstStyle/>
                    <a:p>
                      <a:pPr algn="ctr"/>
                      <a:r>
                        <a:rPr lang="ru-RU" dirty="0" smtClean="0">
                          <a:solidFill>
                            <a:srgbClr val="154676"/>
                          </a:solidFill>
                        </a:rPr>
                        <a:t>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976953957"/>
                  </a:ext>
                </a:extLst>
              </a:tr>
              <a:tr h="961160">
                <a:tc>
                  <a:txBody>
                    <a:bodyPr/>
                    <a:lstStyle/>
                    <a:p>
                      <a:pPr algn="ctr"/>
                      <a:r>
                        <a:rPr lang="ru-RU" dirty="0" smtClean="0">
                          <a:solidFill>
                            <a:srgbClr val="154676"/>
                          </a:solidFill>
                        </a:rPr>
                        <a:t>ИТОГО</a:t>
                      </a:r>
                    </a:p>
                    <a:p>
                      <a:pPr algn="ctr"/>
                      <a:r>
                        <a:rPr lang="ru-RU" dirty="0" smtClean="0">
                          <a:solidFill>
                            <a:srgbClr val="154676"/>
                          </a:solidFill>
                        </a:rPr>
                        <a:t>(сумма цен</a:t>
                      </a:r>
                      <a:r>
                        <a:rPr lang="ru-RU" baseline="0" dirty="0" smtClean="0">
                          <a:solidFill>
                            <a:srgbClr val="154676"/>
                          </a:solidFill>
                        </a:rPr>
                        <a:t> единиц</a:t>
                      </a:r>
                      <a:r>
                        <a:rPr lang="ru-RU" dirty="0" smtClean="0">
                          <a:solidFill>
                            <a:srgbClr val="154676"/>
                          </a:solidFill>
                        </a:rPr>
                        <a:t>)</a:t>
                      </a:r>
                    </a:p>
                    <a:p>
                      <a:pPr algn="ctr"/>
                      <a:endParaRPr lang="ru-RU" dirty="0" smtClean="0">
                        <a:solidFill>
                          <a:srgbClr val="154676"/>
                        </a:solidFill>
                      </a:endParaRPr>
                    </a:p>
                  </a:txBody>
                  <a:tcPr anchor="ctr">
                    <a:solidFill>
                      <a:srgbClr val="D2DEEF"/>
                    </a:solidFill>
                  </a:tcPr>
                </a:tc>
                <a:tc>
                  <a:txBody>
                    <a:bodyPr/>
                    <a:lstStyle/>
                    <a:p>
                      <a:pPr algn="ctr"/>
                      <a:endParaRPr lang="ru-RU" dirty="0" smtClean="0">
                        <a:solidFill>
                          <a:srgbClr val="154676"/>
                        </a:solidFill>
                      </a:endParaRPr>
                    </a:p>
                  </a:txBody>
                  <a:tcPr anchor="ctr">
                    <a:solidFill>
                      <a:srgbClr val="D2DEEF"/>
                    </a:solidFill>
                  </a:tcPr>
                </a:tc>
                <a:tc>
                  <a:txBody>
                    <a:bodyPr/>
                    <a:lstStyle/>
                    <a:p>
                      <a:pPr algn="ctr"/>
                      <a:r>
                        <a:rPr lang="ru-RU" dirty="0" smtClean="0">
                          <a:solidFill>
                            <a:srgbClr val="154676"/>
                          </a:solidFill>
                        </a:rPr>
                        <a:t>600</a:t>
                      </a:r>
                      <a:endParaRPr lang="ru-RU" dirty="0">
                        <a:solidFill>
                          <a:srgbClr val="154676"/>
                        </a:solidFill>
                      </a:endParaRPr>
                    </a:p>
                  </a:txBody>
                  <a:tcPr anchor="ctr">
                    <a:solidFill>
                      <a:srgbClr val="D2DEEF"/>
                    </a:solidFill>
                  </a:tcPr>
                </a:tc>
                <a:tc vMerge="1">
                  <a:txBody>
                    <a:bodyPr/>
                    <a:lstStyle/>
                    <a:p>
                      <a:pPr algn="ctr"/>
                      <a:endParaRPr lang="ru-RU" dirty="0">
                        <a:solidFill>
                          <a:srgbClr val="154676"/>
                        </a:solidFill>
                      </a:endParaRPr>
                    </a:p>
                  </a:txBody>
                  <a:tcPr anchor="ctr">
                    <a:solidFill>
                      <a:srgbClr val="D2DEEF"/>
                    </a:solidFill>
                  </a:tcPr>
                </a:tc>
                <a:tc>
                  <a:txBody>
                    <a:bodyPr/>
                    <a:lstStyle/>
                    <a:p>
                      <a:pPr algn="ctr"/>
                      <a:r>
                        <a:rPr lang="ru-RU" dirty="0" smtClean="0">
                          <a:solidFill>
                            <a:srgbClr val="C00000"/>
                          </a:solidFill>
                        </a:rPr>
                        <a:t>540</a:t>
                      </a:r>
                      <a:endParaRPr lang="ru-RU" dirty="0">
                        <a:solidFill>
                          <a:srgbClr val="C00000"/>
                        </a:solidFill>
                      </a:endParaRPr>
                    </a:p>
                  </a:txBody>
                  <a:tcPr anchor="ctr">
                    <a:solidFill>
                      <a:srgbClr val="D2DEEF"/>
                    </a:solidFill>
                  </a:tcPr>
                </a:tc>
                <a:tc>
                  <a:txBody>
                    <a:bodyPr/>
                    <a:lstStyle/>
                    <a:p>
                      <a:pPr algn="ctr"/>
                      <a:r>
                        <a:rPr lang="ru-RU" dirty="0" smtClean="0">
                          <a:solidFill>
                            <a:srgbClr val="C00000"/>
                          </a:solidFill>
                        </a:rPr>
                        <a:t>810.000</a:t>
                      </a:r>
                      <a:endParaRPr lang="ru-RU" dirty="0">
                        <a:solidFill>
                          <a:srgbClr val="C00000"/>
                        </a:solidFill>
                      </a:endParaRPr>
                    </a:p>
                  </a:txBody>
                  <a:tcPr anchor="ctr">
                    <a:solidFill>
                      <a:srgbClr val="D2DEEF"/>
                    </a:solidFill>
                  </a:tcPr>
                </a:tc>
                <a:extLst>
                  <a:ext uri="{0D108BD9-81ED-4DB2-BD59-A6C34878D82A}">
                    <a16:rowId xmlns:a16="http://schemas.microsoft.com/office/drawing/2014/main" val="2247876596"/>
                  </a:ext>
                </a:extLst>
              </a:tr>
            </a:tbl>
          </a:graphicData>
        </a:graphic>
      </p:graphicFrame>
      <p:sp>
        <p:nvSpPr>
          <p:cNvPr id="10" name="TextBox 9"/>
          <p:cNvSpPr txBox="1"/>
          <p:nvPr/>
        </p:nvSpPr>
        <p:spPr>
          <a:xfrm>
            <a:off x="479376" y="1517534"/>
            <a:ext cx="77668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C00000"/>
                </a:solidFill>
                <a:effectLst/>
                <a:uLnTx/>
                <a:uFillTx/>
                <a:latin typeface="Century"/>
                <a:ea typeface="+mn-ea"/>
                <a:cs typeface="+mn-cs"/>
              </a:rPr>
              <a:t>Максимальное значение цены контракта 1.000.000</a:t>
            </a:r>
            <a:endParaRPr kumimoji="0" lang="ru-RU" sz="2400" b="0" i="0" u="none" strike="noStrike" kern="1200" cap="none" spc="0" normalizeH="0" baseline="0" noProof="0" dirty="0">
              <a:ln>
                <a:noFill/>
              </a:ln>
              <a:solidFill>
                <a:srgbClr val="C00000"/>
              </a:solidFill>
              <a:effectLst/>
              <a:uLnTx/>
              <a:uFillTx/>
              <a:latin typeface="Century"/>
              <a:ea typeface="+mn-ea"/>
              <a:cs typeface="+mn-cs"/>
            </a:endParaRPr>
          </a:p>
        </p:txBody>
      </p:sp>
    </p:spTree>
    <p:extLst>
      <p:ext uri="{BB962C8B-B14F-4D97-AF65-F5344CB8AC3E}">
        <p14:creationId xmlns:p14="http://schemas.microsoft.com/office/powerpoint/2010/main" val="62644757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14632" y="624516"/>
            <a:ext cx="9327292" cy="512305"/>
          </a:xfrm>
        </p:spPr>
        <p:txBody>
          <a:bodyPr>
            <a:noAutofit/>
          </a:bodyPr>
          <a:lstStyle/>
          <a:p>
            <a:r>
              <a:rPr lang="ru-RU" sz="3200" dirty="0" smtClean="0"/>
              <a:t>Неопределенный объем</a:t>
            </a:r>
            <a:endParaRPr lang="ru-RU" sz="3200" dirty="0"/>
          </a:p>
        </p:txBody>
      </p:sp>
      <p:sp>
        <p:nvSpPr>
          <p:cNvPr id="6" name="Объект 5"/>
          <p:cNvSpPr>
            <a:spLocks noGrp="1"/>
          </p:cNvSpPr>
          <p:nvPr>
            <p:ph idx="1"/>
          </p:nvPr>
        </p:nvSpPr>
        <p:spPr>
          <a:xfrm>
            <a:off x="714631" y="1669106"/>
            <a:ext cx="10981375" cy="4351338"/>
          </a:xfrm>
        </p:spPr>
        <p:txBody>
          <a:bodyPr>
            <a:normAutofit/>
          </a:bodyPr>
          <a:lstStyle/>
          <a:p>
            <a:r>
              <a:rPr lang="ru-RU" dirty="0"/>
              <a:t>контракт должен содержать </a:t>
            </a:r>
            <a:r>
              <a:rPr lang="ru-RU" b="1" dirty="0"/>
              <a:t>порядок определения количества поставляемого товара</a:t>
            </a:r>
            <a:r>
              <a:rPr lang="ru-RU" dirty="0"/>
              <a:t>, объема выполняемой работы, оказываемой услуги на основании заявок заказчика.</a:t>
            </a:r>
          </a:p>
        </p:txBody>
      </p:sp>
      <p:sp>
        <p:nvSpPr>
          <p:cNvPr id="4" name="Прямоугольник 3"/>
          <p:cNvSpPr/>
          <p:nvPr/>
        </p:nvSpPr>
        <p:spPr>
          <a:xfrm>
            <a:off x="9210501" y="1218297"/>
            <a:ext cx="2148840"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ч. 1 ст.34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219933821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5400" y="260649"/>
            <a:ext cx="9289032" cy="864096"/>
          </a:xfrm>
        </p:spPr>
        <p:txBody>
          <a:bodyPr>
            <a:normAutofit/>
          </a:bodyPr>
          <a:lstStyle/>
          <a:p>
            <a:pPr>
              <a:defRPr/>
            </a:pPr>
            <a:r>
              <a:rPr lang="ru-RU" sz="2700" dirty="0" smtClean="0"/>
              <a:t>Изменения с 1 июля 2019</a:t>
            </a:r>
            <a:endParaRPr lang="ru-RU" sz="2700" dirty="0"/>
          </a:p>
        </p:txBody>
      </p:sp>
      <p:sp>
        <p:nvSpPr>
          <p:cNvPr id="15364" name="Объект 2"/>
          <p:cNvSpPr>
            <a:spLocks noGrp="1"/>
          </p:cNvSpPr>
          <p:nvPr>
            <p:ph idx="1"/>
          </p:nvPr>
        </p:nvSpPr>
        <p:spPr>
          <a:xfrm>
            <a:off x="119336" y="1844824"/>
            <a:ext cx="12169352" cy="4824536"/>
          </a:xfrm>
        </p:spPr>
        <p:txBody>
          <a:bodyPr>
            <a:noAutofit/>
          </a:bodyPr>
          <a:lstStyle/>
          <a:p>
            <a:r>
              <a:rPr lang="ru-RU" sz="2400" dirty="0"/>
              <a:t>24. В случае, если количество поставляемых товаров, объем подлежащих выполнению работ, оказанию услуг невозможно определить, заказчик с учетом установленных в соответствии со статьей 19 настоящего Федерального закона требований к закупаемым заказчиком товару, работе, услуге (в том числе предельной цены товара, работы, услуги) и (или) нормативных затрат на обеспечение функций государственных органов, органов управления государственными внебюджетными фондами, муниципальных органов </a:t>
            </a:r>
            <a:r>
              <a:rPr lang="ru-RU" sz="2800" dirty="0">
                <a:solidFill>
                  <a:srgbClr val="C00000"/>
                </a:solidFill>
              </a:rPr>
              <a:t>определяет начальную цену единицы товара, работы, услуги, начальную сумму цен указанных единиц, максимальное значение цены контракта, а также обосновывает в соответствии с настоящей статьей цену единицы товара, работы, услуги</a:t>
            </a:r>
            <a:r>
              <a:rPr lang="ru-RU" sz="2400" dirty="0"/>
              <a:t>. </a:t>
            </a:r>
            <a:endParaRPr lang="ru-RU" sz="2400" dirty="0" smtClean="0"/>
          </a:p>
        </p:txBody>
      </p:sp>
    </p:spTree>
    <p:extLst>
      <p:ext uri="{BB962C8B-B14F-4D97-AF65-F5344CB8AC3E}">
        <p14:creationId xmlns:p14="http://schemas.microsoft.com/office/powerpoint/2010/main" val="1440640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3751" y="1792776"/>
            <a:ext cx="10964488" cy="1108997"/>
          </a:xfrm>
        </p:spPr>
        <p:txBody>
          <a:bodyPr>
            <a:noAutofit/>
          </a:bodyPr>
          <a:lstStyle/>
          <a:p>
            <a:pPr fontAlgn="base">
              <a:lnSpc>
                <a:spcPct val="100000"/>
              </a:lnSpc>
              <a:spcAft>
                <a:spcPct val="0"/>
              </a:spcAft>
            </a:pPr>
            <a:r>
              <a:rPr lang="ru-RU" sz="3600" b="1" dirty="0">
                <a:solidFill>
                  <a:srgbClr val="154676"/>
                </a:solidFill>
                <a:latin typeface="Century" panose="02040604050505020304" pitchFamily="18" charset="0"/>
                <a:ea typeface="Yu Gothic UI Semibold" panose="020B0700000000000000" pitchFamily="34" charset="-128"/>
              </a:rPr>
              <a:t>«Эволюция» систематизации в закупках: от каталогов к </a:t>
            </a:r>
            <a:r>
              <a:rPr lang="ru-RU" sz="3600" b="1" dirty="0" err="1">
                <a:solidFill>
                  <a:srgbClr val="154676"/>
                </a:solidFill>
                <a:latin typeface="Century" panose="02040604050505020304" pitchFamily="18" charset="0"/>
                <a:ea typeface="Yu Gothic UI Semibold" panose="020B0700000000000000" pitchFamily="34" charset="-128"/>
              </a:rPr>
              <a:t>агрегаторам</a:t>
            </a:r>
            <a:endParaRPr lang="ru-RU" sz="3600" b="1" dirty="0">
              <a:solidFill>
                <a:srgbClr val="154676"/>
              </a:solidFill>
              <a:latin typeface="Century" panose="02040604050505020304" pitchFamily="18" charset="0"/>
              <a:ea typeface="Yu Gothic UI Semibold" panose="020B0700000000000000" pitchFamily="34" charset="-128"/>
            </a:endParaRPr>
          </a:p>
        </p:txBody>
      </p:sp>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48" y="3023416"/>
            <a:ext cx="10030694" cy="914930"/>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15467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Каталог товаров работ услуг. Единый </a:t>
            </a:r>
            <a:r>
              <a:rPr kumimoji="0" lang="ru-RU" sz="2400" b="0" i="0" u="none" strike="noStrike" kern="1200" cap="none" spc="0" normalizeH="0" baseline="0" noProof="0" dirty="0" err="1">
                <a:ln>
                  <a:noFill/>
                </a:ln>
                <a:solidFill>
                  <a:srgbClr val="15467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агрегатор</a:t>
            </a:r>
            <a:r>
              <a:rPr kumimoji="0" lang="ru-RU" sz="2400" b="0" i="0" u="none" strike="noStrike" kern="1200" cap="none" spc="0" normalizeH="0" baseline="0" noProof="0" dirty="0">
                <a:ln>
                  <a:noFill/>
                </a:ln>
                <a:solidFill>
                  <a:srgbClr val="15467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торгов «Березка» и другие </a:t>
            </a:r>
            <a:r>
              <a:rPr kumimoji="0" lang="ru-RU" sz="2400" b="0" i="0" u="none" strike="noStrike" kern="1200" cap="none" spc="0" normalizeH="0" baseline="0" noProof="0" dirty="0" err="1">
                <a:ln>
                  <a:noFill/>
                </a:ln>
                <a:solidFill>
                  <a:srgbClr val="15467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агрегаторы</a:t>
            </a:r>
            <a:r>
              <a:rPr kumimoji="0" lang="ru-RU" sz="2400" b="0" i="0" u="none" strike="noStrike" kern="1200" cap="none" spc="0" normalizeH="0" baseline="0" noProof="0" dirty="0">
                <a:ln>
                  <a:noFill/>
                </a:ln>
                <a:solidFill>
                  <a:srgbClr val="15467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закупок малого объема: настоящее и будущее</a:t>
            </a:r>
            <a:endParaRPr kumimoji="0" lang="ru-RU" sz="2400" b="0" i="1" u="none" strike="noStrike" kern="1200" cap="none" spc="0" normalizeH="0" baseline="0" noProof="0" dirty="0">
              <a:ln>
                <a:noFill/>
              </a:ln>
              <a:solidFill>
                <a:srgbClr val="154676"/>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47557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5400" y="260649"/>
            <a:ext cx="9289032" cy="864096"/>
          </a:xfrm>
        </p:spPr>
        <p:txBody>
          <a:bodyPr>
            <a:normAutofit/>
          </a:bodyPr>
          <a:lstStyle/>
          <a:p>
            <a:pPr>
              <a:defRPr/>
            </a:pPr>
            <a:r>
              <a:rPr lang="ru-RU" sz="2700" dirty="0" smtClean="0"/>
              <a:t>Изменения с 1 июля 2019</a:t>
            </a:r>
            <a:endParaRPr lang="ru-RU" sz="2700" dirty="0"/>
          </a:p>
        </p:txBody>
      </p:sp>
      <p:sp>
        <p:nvSpPr>
          <p:cNvPr id="15364" name="Объект 2"/>
          <p:cNvSpPr>
            <a:spLocks noGrp="1"/>
          </p:cNvSpPr>
          <p:nvPr>
            <p:ph idx="1"/>
          </p:nvPr>
        </p:nvSpPr>
        <p:spPr>
          <a:xfrm>
            <a:off x="407368" y="1484784"/>
            <a:ext cx="11449272" cy="4032448"/>
          </a:xfrm>
        </p:spPr>
        <p:txBody>
          <a:bodyPr>
            <a:noAutofit/>
          </a:bodyPr>
          <a:lstStyle/>
          <a:p>
            <a:r>
              <a:rPr lang="ru-RU" sz="3600" dirty="0" smtClean="0"/>
              <a:t>При </a:t>
            </a:r>
            <a:r>
              <a:rPr lang="ru-RU" sz="3600" dirty="0"/>
              <a:t>этом положения настоящего Федерального закона, касающиеся применения начальной (максимальной) цены контракта, в том числе для расчета размера обеспечения заявки или обеспечения исполнения контракта, </a:t>
            </a:r>
            <a:r>
              <a:rPr lang="ru-RU" sz="3600" dirty="0">
                <a:solidFill>
                  <a:srgbClr val="C00000"/>
                </a:solidFill>
              </a:rPr>
              <a:t>применяются к максимальному значению цены контракта</a:t>
            </a:r>
            <a:r>
              <a:rPr lang="ru-RU" sz="3600" dirty="0"/>
              <a:t>, если настоящим Федеральным законом не установлено иное.</a:t>
            </a:r>
          </a:p>
        </p:txBody>
      </p:sp>
    </p:spTree>
    <p:extLst>
      <p:ext uri="{BB962C8B-B14F-4D97-AF65-F5344CB8AC3E}">
        <p14:creationId xmlns:p14="http://schemas.microsoft.com/office/powerpoint/2010/main" val="96568052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5400" y="260649"/>
            <a:ext cx="9289032" cy="864096"/>
          </a:xfrm>
        </p:spPr>
        <p:txBody>
          <a:bodyPr>
            <a:normAutofit/>
          </a:bodyPr>
          <a:lstStyle/>
          <a:p>
            <a:pPr>
              <a:defRPr/>
            </a:pPr>
            <a:r>
              <a:rPr lang="ru-RU" sz="2700" dirty="0" smtClean="0"/>
              <a:t>Изменения с 1 июля 2019</a:t>
            </a:r>
            <a:endParaRPr lang="ru-RU" sz="2700" dirty="0"/>
          </a:p>
        </p:txBody>
      </p:sp>
      <p:sp>
        <p:nvSpPr>
          <p:cNvPr id="15364" name="Объект 2"/>
          <p:cNvSpPr>
            <a:spLocks noGrp="1"/>
          </p:cNvSpPr>
          <p:nvPr>
            <p:ph idx="1"/>
          </p:nvPr>
        </p:nvSpPr>
        <p:spPr>
          <a:xfrm>
            <a:off x="407368" y="1484784"/>
            <a:ext cx="11449272" cy="4032448"/>
          </a:xfrm>
        </p:spPr>
        <p:txBody>
          <a:bodyPr>
            <a:noAutofit/>
          </a:bodyPr>
          <a:lstStyle/>
          <a:p>
            <a:r>
              <a:rPr lang="ru-RU" sz="2800" dirty="0"/>
              <a:t>2.1. В случае, предусмотренном частью 24 статьи 22 настоящего Федерального закона, с использованием единой информационной системы в сфере закупок в проект контракта включаются </a:t>
            </a:r>
            <a:r>
              <a:rPr lang="ru-RU" sz="2800" dirty="0">
                <a:solidFill>
                  <a:srgbClr val="C00000"/>
                </a:solidFill>
              </a:rPr>
              <a:t>максимальное значение цены контракта, цена единицы товара, работы, услуги.</a:t>
            </a:r>
            <a:r>
              <a:rPr lang="ru-RU" sz="2800" dirty="0"/>
              <a:t> При этом цена единицы товара, работы, услуги определяется путем уменьшения начальной цены таких единиц, указанных в извещении об осуществлении закупки, </a:t>
            </a:r>
            <a:r>
              <a:rPr lang="ru-RU" sz="2800" dirty="0">
                <a:solidFill>
                  <a:srgbClr val="C00000"/>
                </a:solidFill>
              </a:rPr>
              <a:t>пропорционально снижению начальной суммы цен единиц </a:t>
            </a:r>
            <a:r>
              <a:rPr lang="ru-RU" sz="2800" dirty="0"/>
              <a:t>товаров, работ, услуг, предложенному участником закупки, с которым заключается контракт.</a:t>
            </a:r>
            <a:endParaRPr lang="ru-RU" sz="2800" dirty="0">
              <a:hlinkClick r:id=""/>
            </a:endParaRPr>
          </a:p>
          <a:p>
            <a:endParaRPr lang="ru-RU" sz="2800" dirty="0">
              <a:hlinkClick r:id=""/>
            </a:endParaRPr>
          </a:p>
        </p:txBody>
      </p:sp>
    </p:spTree>
    <p:extLst>
      <p:ext uri="{BB962C8B-B14F-4D97-AF65-F5344CB8AC3E}">
        <p14:creationId xmlns:p14="http://schemas.microsoft.com/office/powerpoint/2010/main" val="335959040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478754" y="5728935"/>
            <a:ext cx="3553004" cy="312586"/>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2500" b="1" i="0" u="none" strike="noStrike" kern="1200" cap="none" spc="0" normalizeH="0" baseline="0" noProof="0" dirty="0">
                <a:ln>
                  <a:noFill/>
                </a:ln>
                <a:solidFill>
                  <a:srgbClr val="BE0003"/>
                </a:solidFill>
                <a:effectLst/>
                <a:uLnTx/>
                <a:uFillTx/>
                <a:latin typeface="Arial"/>
                <a:ea typeface="+mn-ea"/>
                <a:cs typeface="+mn-cs"/>
              </a:rPr>
              <a:t>Может ли такое быть?</a:t>
            </a:r>
          </a:p>
        </p:txBody>
      </p:sp>
      <p:sp>
        <p:nvSpPr>
          <p:cNvPr id="9" name="Прямоугольник 8"/>
          <p:cNvSpPr/>
          <p:nvPr/>
        </p:nvSpPr>
        <p:spPr>
          <a:xfrm>
            <a:off x="2279577" y="6473083"/>
            <a:ext cx="4783391" cy="165975"/>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2" name="Заголовок 1"/>
          <p:cNvSpPr>
            <a:spLocks noGrp="1"/>
          </p:cNvSpPr>
          <p:nvPr>
            <p:ph type="title"/>
          </p:nvPr>
        </p:nvSpPr>
        <p:spPr>
          <a:xfrm>
            <a:off x="658393" y="771711"/>
            <a:ext cx="9327292" cy="512305"/>
          </a:xfrm>
        </p:spPr>
        <p:txBody>
          <a:bodyPr>
            <a:normAutofit fontScale="90000"/>
          </a:bodyPr>
          <a:lstStyle/>
          <a:p>
            <a:r>
              <a:rPr lang="ru-RU" dirty="0"/>
              <a:t>ЕДИНИЧНЫЕ РАСЦЕНКИ</a:t>
            </a:r>
            <a:br>
              <a:rPr lang="ru-RU" dirty="0"/>
            </a:br>
            <a:endParaRPr lang="ru-RU" dirty="0"/>
          </a:p>
        </p:txBody>
      </p:sp>
      <p:graphicFrame>
        <p:nvGraphicFramePr>
          <p:cNvPr id="11" name="Таблица 10"/>
          <p:cNvGraphicFramePr>
            <a:graphicFrameLocks noGrp="1"/>
          </p:cNvGraphicFramePr>
          <p:nvPr>
            <p:extLst/>
          </p:nvPr>
        </p:nvGraphicFramePr>
        <p:xfrm>
          <a:off x="1271464" y="2683880"/>
          <a:ext cx="4392488" cy="2926080"/>
        </p:xfrm>
        <a:graphic>
          <a:graphicData uri="http://schemas.openxmlformats.org/drawingml/2006/table">
            <a:tbl>
              <a:tblPr firstRow="1" bandRow="1">
                <a:tableStyleId>{5C22544A-7EE6-4342-B048-85BDC9FD1C3A}</a:tableStyleId>
              </a:tblPr>
              <a:tblGrid>
                <a:gridCol w="2196244">
                  <a:extLst>
                    <a:ext uri="{9D8B030D-6E8A-4147-A177-3AD203B41FA5}">
                      <a16:colId xmlns:a16="http://schemas.microsoft.com/office/drawing/2014/main" val="3543338595"/>
                    </a:ext>
                  </a:extLst>
                </a:gridCol>
                <a:gridCol w="2196244">
                  <a:extLst>
                    <a:ext uri="{9D8B030D-6E8A-4147-A177-3AD203B41FA5}">
                      <a16:colId xmlns:a16="http://schemas.microsoft.com/office/drawing/2014/main" val="1517514434"/>
                    </a:ext>
                  </a:extLst>
                </a:gridCol>
              </a:tblGrid>
              <a:tr h="252508">
                <a:tc>
                  <a:txBody>
                    <a:bodyPr/>
                    <a:lstStyle/>
                    <a:p>
                      <a:pPr algn="ctr"/>
                      <a:r>
                        <a:rPr lang="ru-RU" dirty="0" smtClean="0"/>
                        <a:t>Товар</a:t>
                      </a:r>
                      <a:endParaRPr lang="ru-RU" dirty="0"/>
                    </a:p>
                  </a:txBody>
                  <a:tcPr anchor="ctr">
                    <a:solidFill>
                      <a:srgbClr val="154676"/>
                    </a:solidFill>
                  </a:tcPr>
                </a:tc>
                <a:tc>
                  <a:txBody>
                    <a:bodyPr/>
                    <a:lstStyle/>
                    <a:p>
                      <a:pPr algn="ctr"/>
                      <a:r>
                        <a:rPr lang="ru-RU" dirty="0" smtClean="0"/>
                        <a:t>Цена</a:t>
                      </a:r>
                      <a:endParaRPr lang="ru-RU" dirty="0"/>
                    </a:p>
                  </a:txBody>
                  <a:tcPr anchor="ctr">
                    <a:solidFill>
                      <a:srgbClr val="154676"/>
                    </a:solidFill>
                  </a:tcPr>
                </a:tc>
                <a:extLst>
                  <a:ext uri="{0D108BD9-81ED-4DB2-BD59-A6C34878D82A}">
                    <a16:rowId xmlns:a16="http://schemas.microsoft.com/office/drawing/2014/main" val="3398566028"/>
                  </a:ext>
                </a:extLst>
              </a:tr>
              <a:tr h="576000">
                <a:tc>
                  <a:txBody>
                    <a:bodyPr/>
                    <a:lstStyle/>
                    <a:p>
                      <a:pPr algn="ctr"/>
                      <a:r>
                        <a:rPr lang="ru-RU" dirty="0" smtClean="0">
                          <a:solidFill>
                            <a:srgbClr val="154676"/>
                          </a:solidFill>
                        </a:rPr>
                        <a:t>Товар 1 * 1000 шт.</a:t>
                      </a:r>
                    </a:p>
                  </a:txBody>
                  <a:tcPr anchor="ctr"/>
                </a:tc>
                <a:tc>
                  <a:txBody>
                    <a:bodyPr/>
                    <a:lstStyle/>
                    <a:p>
                      <a:pPr algn="ctr"/>
                      <a:r>
                        <a:rPr lang="ru-RU" dirty="0" smtClean="0">
                          <a:solidFill>
                            <a:srgbClr val="154676"/>
                          </a:solidFill>
                        </a:rPr>
                        <a:t>100</a:t>
                      </a:r>
                      <a:endParaRPr lang="ru-RU" dirty="0">
                        <a:solidFill>
                          <a:srgbClr val="154676"/>
                        </a:solidFill>
                      </a:endParaRPr>
                    </a:p>
                  </a:txBody>
                  <a:tcPr anchor="ctr"/>
                </a:tc>
                <a:extLst>
                  <a:ext uri="{0D108BD9-81ED-4DB2-BD59-A6C34878D82A}">
                    <a16:rowId xmlns:a16="http://schemas.microsoft.com/office/drawing/2014/main" val="2554165666"/>
                  </a:ext>
                </a:extLst>
              </a:tr>
              <a:tr h="304800">
                <a:tc>
                  <a:txBody>
                    <a:bodyPr/>
                    <a:lstStyle/>
                    <a:p>
                      <a:pPr algn="ctr"/>
                      <a:r>
                        <a:rPr lang="ru-RU" dirty="0" smtClean="0">
                          <a:solidFill>
                            <a:srgbClr val="154676"/>
                          </a:solidFill>
                        </a:rPr>
                        <a:t>Товар 2 * 300 шт.</a:t>
                      </a:r>
                    </a:p>
                  </a:txBody>
                  <a:tcPr anchor="ctr">
                    <a:solidFill>
                      <a:srgbClr val="D2DEEF"/>
                    </a:solidFill>
                  </a:tcPr>
                </a:tc>
                <a:tc>
                  <a:txBody>
                    <a:bodyPr/>
                    <a:lstStyle/>
                    <a:p>
                      <a:pPr algn="ctr"/>
                      <a:r>
                        <a:rPr lang="ru-RU" dirty="0" smtClean="0">
                          <a:solidFill>
                            <a:srgbClr val="154676"/>
                          </a:solidFill>
                        </a:rPr>
                        <a:t>200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480342311"/>
                  </a:ext>
                </a:extLst>
              </a:tr>
              <a:tr h="594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154676"/>
                          </a:solidFill>
                        </a:rPr>
                        <a:t>Товар 2 * 500 шт.</a:t>
                      </a:r>
                    </a:p>
                    <a:p>
                      <a:pPr algn="ctr"/>
                      <a:endParaRPr lang="ru-RU" dirty="0" smtClean="0">
                        <a:solidFill>
                          <a:srgbClr val="154676"/>
                        </a:solidFill>
                      </a:endParaRPr>
                    </a:p>
                  </a:txBody>
                  <a:tcPr anchor="ctr">
                    <a:solidFill>
                      <a:srgbClr val="D2DEEF"/>
                    </a:solidFill>
                  </a:tcPr>
                </a:tc>
                <a:tc>
                  <a:txBody>
                    <a:bodyPr/>
                    <a:lstStyle/>
                    <a:p>
                      <a:pPr algn="ctr"/>
                      <a:r>
                        <a:rPr lang="ru-RU" dirty="0" smtClean="0">
                          <a:solidFill>
                            <a:srgbClr val="154676"/>
                          </a:solidFill>
                        </a:rPr>
                        <a:t>300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976953957"/>
                  </a:ext>
                </a:extLst>
              </a:tr>
              <a:tr h="594360">
                <a:tc>
                  <a:txBody>
                    <a:bodyPr/>
                    <a:lstStyle/>
                    <a:p>
                      <a:pPr algn="ctr"/>
                      <a:r>
                        <a:rPr lang="ru-RU" dirty="0" smtClean="0">
                          <a:solidFill>
                            <a:srgbClr val="154676"/>
                          </a:solidFill>
                        </a:rPr>
                        <a:t>ИТОГО</a:t>
                      </a:r>
                    </a:p>
                    <a:p>
                      <a:pPr algn="ctr"/>
                      <a:r>
                        <a:rPr lang="ru-RU" dirty="0" smtClean="0">
                          <a:solidFill>
                            <a:srgbClr val="154676"/>
                          </a:solidFill>
                        </a:rPr>
                        <a:t>(начальная цена)</a:t>
                      </a:r>
                    </a:p>
                    <a:p>
                      <a:pPr algn="ctr"/>
                      <a:endParaRPr lang="ru-RU" dirty="0" smtClean="0">
                        <a:solidFill>
                          <a:srgbClr val="154676"/>
                        </a:solidFill>
                      </a:endParaRPr>
                    </a:p>
                  </a:txBody>
                  <a:tcPr anchor="ctr">
                    <a:solidFill>
                      <a:srgbClr val="D2DEEF"/>
                    </a:solidFill>
                  </a:tcPr>
                </a:tc>
                <a:tc>
                  <a:txBody>
                    <a:bodyPr/>
                    <a:lstStyle/>
                    <a:p>
                      <a:pPr algn="ctr"/>
                      <a:r>
                        <a:rPr lang="ru-RU" dirty="0" smtClean="0">
                          <a:solidFill>
                            <a:srgbClr val="154676"/>
                          </a:solidFill>
                        </a:rPr>
                        <a:t>310 000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247876596"/>
                  </a:ext>
                </a:extLst>
              </a:tr>
            </a:tbl>
          </a:graphicData>
        </a:graphic>
      </p:graphicFrame>
      <p:graphicFrame>
        <p:nvGraphicFramePr>
          <p:cNvPr id="12" name="Таблица 11"/>
          <p:cNvGraphicFramePr>
            <a:graphicFrameLocks noGrp="1"/>
          </p:cNvGraphicFramePr>
          <p:nvPr>
            <p:extLst/>
          </p:nvPr>
        </p:nvGraphicFramePr>
        <p:xfrm>
          <a:off x="6482708" y="2683880"/>
          <a:ext cx="4392488" cy="2926080"/>
        </p:xfrm>
        <a:graphic>
          <a:graphicData uri="http://schemas.openxmlformats.org/drawingml/2006/table">
            <a:tbl>
              <a:tblPr firstRow="1" bandRow="1">
                <a:tableStyleId>{5C22544A-7EE6-4342-B048-85BDC9FD1C3A}</a:tableStyleId>
              </a:tblPr>
              <a:tblGrid>
                <a:gridCol w="2196244">
                  <a:extLst>
                    <a:ext uri="{9D8B030D-6E8A-4147-A177-3AD203B41FA5}">
                      <a16:colId xmlns:a16="http://schemas.microsoft.com/office/drawing/2014/main" val="3543338595"/>
                    </a:ext>
                  </a:extLst>
                </a:gridCol>
                <a:gridCol w="2196244">
                  <a:extLst>
                    <a:ext uri="{9D8B030D-6E8A-4147-A177-3AD203B41FA5}">
                      <a16:colId xmlns:a16="http://schemas.microsoft.com/office/drawing/2014/main" val="1517514434"/>
                    </a:ext>
                  </a:extLst>
                </a:gridCol>
              </a:tblGrid>
              <a:tr h="252508">
                <a:tc>
                  <a:txBody>
                    <a:bodyPr/>
                    <a:lstStyle/>
                    <a:p>
                      <a:pPr algn="ctr"/>
                      <a:r>
                        <a:rPr lang="ru-RU" dirty="0" smtClean="0"/>
                        <a:t>Товар</a:t>
                      </a:r>
                      <a:endParaRPr lang="ru-RU" dirty="0"/>
                    </a:p>
                  </a:txBody>
                  <a:tcPr anchor="ctr">
                    <a:solidFill>
                      <a:srgbClr val="154676"/>
                    </a:solidFill>
                  </a:tcPr>
                </a:tc>
                <a:tc>
                  <a:txBody>
                    <a:bodyPr/>
                    <a:lstStyle/>
                    <a:p>
                      <a:pPr algn="ctr"/>
                      <a:r>
                        <a:rPr lang="ru-RU" dirty="0" smtClean="0"/>
                        <a:t>Цена</a:t>
                      </a:r>
                      <a:endParaRPr lang="ru-RU" dirty="0"/>
                    </a:p>
                  </a:txBody>
                  <a:tcPr anchor="ctr">
                    <a:solidFill>
                      <a:srgbClr val="154676"/>
                    </a:solidFill>
                  </a:tcPr>
                </a:tc>
                <a:extLst>
                  <a:ext uri="{0D108BD9-81ED-4DB2-BD59-A6C34878D82A}">
                    <a16:rowId xmlns:a16="http://schemas.microsoft.com/office/drawing/2014/main" val="3398566028"/>
                  </a:ext>
                </a:extLst>
              </a:tr>
              <a:tr h="576000">
                <a:tc>
                  <a:txBody>
                    <a:bodyPr/>
                    <a:lstStyle/>
                    <a:p>
                      <a:pPr algn="ctr"/>
                      <a:r>
                        <a:rPr lang="ru-RU" dirty="0" smtClean="0">
                          <a:solidFill>
                            <a:srgbClr val="154676"/>
                          </a:solidFill>
                        </a:rPr>
                        <a:t>Товар 1 * 1000 шт.</a:t>
                      </a:r>
                    </a:p>
                  </a:txBody>
                  <a:tcPr anchor="ctr"/>
                </a:tc>
                <a:tc>
                  <a:txBody>
                    <a:bodyPr/>
                    <a:lstStyle/>
                    <a:p>
                      <a:pPr algn="ctr"/>
                      <a:r>
                        <a:rPr lang="ru-RU" dirty="0" smtClean="0">
                          <a:solidFill>
                            <a:srgbClr val="C00000"/>
                          </a:solidFill>
                        </a:rPr>
                        <a:t>120</a:t>
                      </a:r>
                      <a:endParaRPr lang="ru-RU" dirty="0">
                        <a:solidFill>
                          <a:srgbClr val="C00000"/>
                        </a:solidFill>
                      </a:endParaRPr>
                    </a:p>
                  </a:txBody>
                  <a:tcPr anchor="ctr"/>
                </a:tc>
                <a:extLst>
                  <a:ext uri="{0D108BD9-81ED-4DB2-BD59-A6C34878D82A}">
                    <a16:rowId xmlns:a16="http://schemas.microsoft.com/office/drawing/2014/main" val="2554165666"/>
                  </a:ext>
                </a:extLst>
              </a:tr>
              <a:tr h="304800">
                <a:tc>
                  <a:txBody>
                    <a:bodyPr/>
                    <a:lstStyle/>
                    <a:p>
                      <a:pPr algn="ctr"/>
                      <a:r>
                        <a:rPr lang="ru-RU" dirty="0" smtClean="0">
                          <a:solidFill>
                            <a:srgbClr val="154676"/>
                          </a:solidFill>
                        </a:rPr>
                        <a:t>Товар 2 * 300 шт.</a:t>
                      </a:r>
                    </a:p>
                  </a:txBody>
                  <a:tcPr anchor="ctr">
                    <a:solidFill>
                      <a:srgbClr val="D2DEEF"/>
                    </a:solidFill>
                  </a:tcPr>
                </a:tc>
                <a:tc>
                  <a:txBody>
                    <a:bodyPr/>
                    <a:lstStyle/>
                    <a:p>
                      <a:pPr algn="ctr"/>
                      <a:r>
                        <a:rPr lang="ru-RU" dirty="0" smtClean="0">
                          <a:solidFill>
                            <a:srgbClr val="C00000"/>
                          </a:solidFill>
                        </a:rPr>
                        <a:t>210</a:t>
                      </a:r>
                      <a:endParaRPr lang="ru-RU" dirty="0">
                        <a:solidFill>
                          <a:srgbClr val="C00000"/>
                        </a:solidFill>
                      </a:endParaRPr>
                    </a:p>
                  </a:txBody>
                  <a:tcPr anchor="ctr">
                    <a:solidFill>
                      <a:srgbClr val="D2DEEF"/>
                    </a:solidFill>
                  </a:tcPr>
                </a:tc>
                <a:extLst>
                  <a:ext uri="{0D108BD9-81ED-4DB2-BD59-A6C34878D82A}">
                    <a16:rowId xmlns:a16="http://schemas.microsoft.com/office/drawing/2014/main" val="2480342311"/>
                  </a:ext>
                </a:extLst>
              </a:tr>
              <a:tr h="594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154676"/>
                          </a:solidFill>
                        </a:rPr>
                        <a:t>Товар 2 * 500 шт.</a:t>
                      </a:r>
                    </a:p>
                    <a:p>
                      <a:pPr algn="ctr"/>
                      <a:endParaRPr lang="ru-RU" dirty="0" smtClean="0">
                        <a:solidFill>
                          <a:srgbClr val="154676"/>
                        </a:solidFill>
                      </a:endParaRPr>
                    </a:p>
                  </a:txBody>
                  <a:tcPr anchor="ctr">
                    <a:solidFill>
                      <a:srgbClr val="D2DEEF"/>
                    </a:solidFill>
                  </a:tcPr>
                </a:tc>
                <a:tc>
                  <a:txBody>
                    <a:bodyPr/>
                    <a:lstStyle/>
                    <a:p>
                      <a:pPr algn="ctr"/>
                      <a:r>
                        <a:rPr lang="ru-RU" dirty="0" smtClean="0">
                          <a:solidFill>
                            <a:srgbClr val="154676"/>
                          </a:solidFill>
                        </a:rPr>
                        <a:t>100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976953957"/>
                  </a:ext>
                </a:extLst>
              </a:tr>
              <a:tr h="594360">
                <a:tc>
                  <a:txBody>
                    <a:bodyPr/>
                    <a:lstStyle/>
                    <a:p>
                      <a:pPr algn="ctr"/>
                      <a:r>
                        <a:rPr lang="ru-RU" dirty="0" smtClean="0">
                          <a:solidFill>
                            <a:srgbClr val="154676"/>
                          </a:solidFill>
                        </a:rPr>
                        <a:t>ИТОГО</a:t>
                      </a:r>
                    </a:p>
                    <a:p>
                      <a:pPr algn="ctr"/>
                      <a:r>
                        <a:rPr lang="ru-RU" dirty="0" smtClean="0">
                          <a:solidFill>
                            <a:srgbClr val="154676"/>
                          </a:solidFill>
                        </a:rPr>
                        <a:t>(цена</a:t>
                      </a:r>
                      <a:r>
                        <a:rPr lang="ru-RU" baseline="0" dirty="0" smtClean="0">
                          <a:solidFill>
                            <a:srgbClr val="154676"/>
                          </a:solidFill>
                        </a:rPr>
                        <a:t> победителя</a:t>
                      </a:r>
                      <a:r>
                        <a:rPr lang="ru-RU" dirty="0" smtClean="0">
                          <a:solidFill>
                            <a:srgbClr val="154676"/>
                          </a:solidFill>
                        </a:rPr>
                        <a:t>)</a:t>
                      </a:r>
                    </a:p>
                    <a:p>
                      <a:pPr algn="ctr"/>
                      <a:endParaRPr lang="ru-RU" dirty="0" smtClean="0">
                        <a:solidFill>
                          <a:srgbClr val="154676"/>
                        </a:solidFill>
                      </a:endParaRPr>
                    </a:p>
                  </a:txBody>
                  <a:tcPr anchor="ctr">
                    <a:solidFill>
                      <a:srgbClr val="D2DEEF"/>
                    </a:solidFill>
                  </a:tcPr>
                </a:tc>
                <a:tc>
                  <a:txBody>
                    <a:bodyPr/>
                    <a:lstStyle/>
                    <a:p>
                      <a:pPr algn="ctr"/>
                      <a:r>
                        <a:rPr lang="ru-RU" dirty="0" smtClean="0">
                          <a:solidFill>
                            <a:srgbClr val="154676"/>
                          </a:solidFill>
                        </a:rPr>
                        <a:t>233 000</a:t>
                      </a:r>
                      <a:endParaRPr lang="ru-RU" dirty="0">
                        <a:solidFill>
                          <a:srgbClr val="154676"/>
                        </a:solidFill>
                      </a:endParaRPr>
                    </a:p>
                  </a:txBody>
                  <a:tcPr anchor="ctr">
                    <a:solidFill>
                      <a:srgbClr val="D2DEEF"/>
                    </a:solidFill>
                  </a:tcPr>
                </a:tc>
                <a:extLst>
                  <a:ext uri="{0D108BD9-81ED-4DB2-BD59-A6C34878D82A}">
                    <a16:rowId xmlns:a16="http://schemas.microsoft.com/office/drawing/2014/main" val="2247876596"/>
                  </a:ext>
                </a:extLst>
              </a:tr>
            </a:tbl>
          </a:graphicData>
        </a:graphic>
      </p:graphicFrame>
      <p:sp>
        <p:nvSpPr>
          <p:cNvPr id="13" name="Скругленный прямоугольник 12"/>
          <p:cNvSpPr/>
          <p:nvPr/>
        </p:nvSpPr>
        <p:spPr>
          <a:xfrm>
            <a:off x="1559496" y="1820757"/>
            <a:ext cx="3985404" cy="576429"/>
          </a:xfrm>
          <a:prstGeom prst="roundRect">
            <a:avLst/>
          </a:prstGeom>
          <a:solidFill>
            <a:srgbClr val="1546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В документации аукциона</a:t>
            </a:r>
            <a:endParaRPr kumimoji="0" lang="ru-RU"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4" name="Скругленный прямоугольник 13"/>
          <p:cNvSpPr/>
          <p:nvPr/>
        </p:nvSpPr>
        <p:spPr>
          <a:xfrm>
            <a:off x="6686250" y="1815384"/>
            <a:ext cx="3985404" cy="57642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В реальном контракте</a:t>
            </a:r>
            <a:endParaRPr kumimoji="0" lang="ru-RU"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cxnSp>
        <p:nvCxnSpPr>
          <p:cNvPr id="4" name="Прямая соединительная линия 3"/>
          <p:cNvCxnSpPr/>
          <p:nvPr/>
        </p:nvCxnSpPr>
        <p:spPr>
          <a:xfrm flipV="1">
            <a:off x="658393" y="578498"/>
            <a:ext cx="9735909" cy="5589038"/>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5" name="Прямая соединительная линия 14"/>
          <p:cNvCxnSpPr/>
          <p:nvPr/>
        </p:nvCxnSpPr>
        <p:spPr>
          <a:xfrm>
            <a:off x="903249" y="578498"/>
            <a:ext cx="10348331" cy="5589038"/>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3331679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dirty="0" smtClean="0">
                <a:solidFill>
                  <a:schemeClr val="accent1">
                    <a:lumMod val="50000"/>
                  </a:schemeClr>
                </a:solidFill>
              </a:rPr>
              <a:t>Заключение контракта</a:t>
            </a:r>
            <a:endParaRPr lang="ru-RU" dirty="0">
              <a:solidFill>
                <a:schemeClr val="accent1">
                  <a:lumMod val="50000"/>
                </a:schemeClr>
              </a:solidFill>
            </a:endParaRPr>
          </a:p>
        </p:txBody>
      </p:sp>
      <p:sp>
        <p:nvSpPr>
          <p:cNvPr id="2" name="Текст 1"/>
          <p:cNvSpPr>
            <a:spLocks noGrp="1"/>
          </p:cNvSpPr>
          <p:nvPr>
            <p:ph type="body" idx="1"/>
          </p:nvPr>
        </p:nvSpPr>
        <p:spPr/>
        <p:txBody>
          <a:bodyPr/>
          <a:lstStyle/>
          <a:p>
            <a:endParaRPr lang="ru-RU" dirty="0"/>
          </a:p>
        </p:txBody>
      </p:sp>
      <p:sp>
        <p:nvSpPr>
          <p:cNvPr id="4" name="Номер слайда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entur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ru-RU" sz="1200" b="0" i="0" u="none" strike="noStrike" kern="1200" cap="none" spc="0" normalizeH="0" baseline="0" noProof="0" dirty="0">
              <a:ln>
                <a:noFill/>
              </a:ln>
              <a:solidFill>
                <a:prstClr val="black">
                  <a:tint val="75000"/>
                </a:prstClr>
              </a:solidFill>
              <a:effectLst/>
              <a:uLnTx/>
              <a:uFillTx/>
              <a:latin typeface="Century"/>
              <a:ea typeface="+mn-ea"/>
              <a:cs typeface="+mn-cs"/>
            </a:endParaRPr>
          </a:p>
        </p:txBody>
      </p:sp>
      <p:pic>
        <p:nvPicPr>
          <p:cNvPr id="7"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79288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extLst/>
          </p:nvPr>
        </p:nvGraphicFramePr>
        <p:xfrm>
          <a:off x="675755" y="466572"/>
          <a:ext cx="10764981" cy="4728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530756" y="442427"/>
            <a:ext cx="7715936" cy="512305"/>
          </a:xfrm>
        </p:spPr>
        <p:txBody>
          <a:bodyPr>
            <a:normAutofit fontScale="90000"/>
          </a:bodyPr>
          <a:lstStyle/>
          <a:p>
            <a:r>
              <a:rPr lang="ru-RU" dirty="0" smtClean="0"/>
              <a:t>Порядок заключения электронного контракта (ЭК) с 01.07.2018</a:t>
            </a:r>
            <a:endParaRPr lang="ru-RU" dirty="0"/>
          </a:p>
        </p:txBody>
      </p:sp>
      <p:sp>
        <p:nvSpPr>
          <p:cNvPr id="4" name="Номер слайда 3"/>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entur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ru-RU" sz="1200" b="0" i="0" u="none" strike="noStrike" kern="1200" cap="none" spc="0" normalizeH="0" baseline="0" noProof="0" dirty="0">
              <a:ln>
                <a:noFill/>
              </a:ln>
              <a:solidFill>
                <a:prstClr val="black">
                  <a:tint val="75000"/>
                </a:prstClr>
              </a:solidFill>
              <a:effectLst/>
              <a:uLnTx/>
              <a:uFillTx/>
              <a:latin typeface="Century"/>
              <a:ea typeface="+mn-ea"/>
              <a:cs typeface="+mn-cs"/>
            </a:endParaRPr>
          </a:p>
        </p:txBody>
      </p:sp>
      <p:sp>
        <p:nvSpPr>
          <p:cNvPr id="5" name="Прямоугольник 4"/>
          <p:cNvSpPr/>
          <p:nvPr/>
        </p:nvSpPr>
        <p:spPr>
          <a:xfrm>
            <a:off x="8592490" y="545499"/>
            <a:ext cx="2148840"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ст.83.2 §4.1 44-ФЗ</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grpSp>
        <p:nvGrpSpPr>
          <p:cNvPr id="9" name="Группа 8"/>
          <p:cNvGrpSpPr/>
          <p:nvPr/>
        </p:nvGrpSpPr>
        <p:grpSpPr>
          <a:xfrm>
            <a:off x="2830664" y="4211049"/>
            <a:ext cx="2092022" cy="1341670"/>
            <a:chOff x="5992" y="1109103"/>
            <a:chExt cx="2092022" cy="2510427"/>
          </a:xfrm>
          <a:solidFill>
            <a:srgbClr val="C00000"/>
          </a:solidFill>
        </p:grpSpPr>
        <p:sp>
          <p:nvSpPr>
            <p:cNvPr id="10" name="Скругленный прямоугольник 9"/>
            <p:cNvSpPr/>
            <p:nvPr/>
          </p:nvSpPr>
          <p:spPr>
            <a:xfrm>
              <a:off x="5992" y="1109103"/>
              <a:ext cx="2092022" cy="2510427"/>
            </a:xfrm>
            <a:prstGeom prst="roundRect">
              <a:avLst>
                <a:gd name="adj" fmla="val 5000"/>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1" name="Скругленный прямоугольник 4"/>
            <p:cNvSpPr txBox="1"/>
            <p:nvPr/>
          </p:nvSpPr>
          <p:spPr>
            <a:xfrm>
              <a:off x="147128" y="1552794"/>
              <a:ext cx="1847849" cy="10919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54864" rIns="7112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Century"/>
                  <a:ea typeface="+mn-ea"/>
                  <a:cs typeface="+mn-cs"/>
                </a:rPr>
                <a:t>!ДОПУСКАЕТСЯ ТОЛЬКО 1 ПРОТОКОЛ РАЗНОГЛАСИЙ!</a:t>
              </a:r>
              <a:endParaRPr kumimoji="0" lang="ru-RU" sz="1600" b="1" i="0" u="none" strike="noStrike" kern="1200" cap="none" spc="0" normalizeH="0" baseline="0" noProof="0" dirty="0">
                <a:ln>
                  <a:noFill/>
                </a:ln>
                <a:solidFill>
                  <a:prstClr val="white"/>
                </a:solidFill>
                <a:effectLst/>
                <a:uLnTx/>
                <a:uFillTx/>
                <a:latin typeface="Century"/>
                <a:ea typeface="+mn-ea"/>
                <a:cs typeface="+mn-cs"/>
              </a:endParaRPr>
            </a:p>
          </p:txBody>
        </p:sp>
      </p:grpSp>
      <p:grpSp>
        <p:nvGrpSpPr>
          <p:cNvPr id="12" name="Группа 11"/>
          <p:cNvGrpSpPr/>
          <p:nvPr/>
        </p:nvGrpSpPr>
        <p:grpSpPr>
          <a:xfrm>
            <a:off x="635605" y="4211049"/>
            <a:ext cx="2092022" cy="1341670"/>
            <a:chOff x="5992" y="1109103"/>
            <a:chExt cx="2092022" cy="2510427"/>
          </a:xfrm>
          <a:solidFill>
            <a:srgbClr val="1F4E79"/>
          </a:solidFill>
        </p:grpSpPr>
        <p:sp>
          <p:nvSpPr>
            <p:cNvPr id="13" name="Скругленный прямоугольник 12"/>
            <p:cNvSpPr/>
            <p:nvPr/>
          </p:nvSpPr>
          <p:spPr>
            <a:xfrm>
              <a:off x="5992" y="1109103"/>
              <a:ext cx="2092022" cy="2510427"/>
            </a:xfrm>
            <a:prstGeom prst="roundRect">
              <a:avLst>
                <a:gd name="adj" fmla="val 5000"/>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4" name="Скругленный прямоугольник 4"/>
            <p:cNvSpPr txBox="1"/>
            <p:nvPr/>
          </p:nvSpPr>
          <p:spPr>
            <a:xfrm>
              <a:off x="147128" y="1552794"/>
              <a:ext cx="1847849" cy="10919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54864" rIns="7112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a:ea typeface="+mn-ea"/>
                  <a:cs typeface="+mn-cs"/>
                </a:rPr>
                <a:t>Заказчик </a:t>
              </a: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a:ea typeface="+mn-ea"/>
                  <a:cs typeface="+mn-cs"/>
                </a:rPr>
                <a:t>размещает </a:t>
              </a: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a:ea typeface="+mn-ea"/>
                  <a:cs typeface="+mn-cs"/>
                </a:rPr>
                <a:t>в ЕИС и на ЭП</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a:ea typeface="+mn-ea"/>
                <a:cs typeface="+mn-cs"/>
              </a:endParaRPr>
            </a:p>
          </p:txBody>
        </p:sp>
      </p:grpSp>
      <p:sp>
        <p:nvSpPr>
          <p:cNvPr id="15" name="Левая фигурная скобка 14"/>
          <p:cNvSpPr/>
          <p:nvPr/>
        </p:nvSpPr>
        <p:spPr>
          <a:xfrm rot="16200000">
            <a:off x="5979625" y="-94663"/>
            <a:ext cx="533400" cy="11431138"/>
          </a:xfrm>
          <a:prstGeom prst="leftBrace">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entury"/>
              <a:ea typeface="+mn-ea"/>
              <a:cs typeface="+mn-cs"/>
            </a:endParaRPr>
          </a:p>
        </p:txBody>
      </p:sp>
      <p:sp>
        <p:nvSpPr>
          <p:cNvPr id="6" name="TextBox 5"/>
          <p:cNvSpPr txBox="1"/>
          <p:nvPr/>
        </p:nvSpPr>
        <p:spPr>
          <a:xfrm>
            <a:off x="635605" y="1101254"/>
            <a:ext cx="31803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Century"/>
                <a:ea typeface="+mn-ea"/>
                <a:cs typeface="+mn-cs"/>
              </a:rPr>
              <a:t>5 </a:t>
            </a:r>
            <a:r>
              <a:rPr kumimoji="0" lang="ru-RU" sz="2000" b="1" i="0" u="none" strike="noStrike" kern="1200" cap="none" spc="0" normalizeH="0" baseline="0" noProof="0" dirty="0" smtClean="0">
                <a:ln>
                  <a:noFill/>
                </a:ln>
                <a:solidFill>
                  <a:srgbClr val="C00000"/>
                </a:solidFill>
                <a:effectLst/>
                <a:uLnTx/>
                <a:uFillTx/>
                <a:latin typeface="Century"/>
                <a:ea typeface="+mn-ea"/>
                <a:cs typeface="+mn-cs"/>
              </a:rPr>
              <a:t>дней</a:t>
            </a:r>
            <a:r>
              <a:rPr kumimoji="0" lang="en-US" sz="2000" b="1" i="0" u="none" strike="noStrike" kern="1200" cap="none" spc="0" normalizeH="0" baseline="0" noProof="0" dirty="0">
                <a:ln>
                  <a:noFill/>
                </a:ln>
                <a:solidFill>
                  <a:srgbClr val="C00000"/>
                </a:solidFill>
                <a:effectLst/>
                <a:uLnTx/>
                <a:uFillTx/>
                <a:latin typeface="Century"/>
                <a:ea typeface="+mn-ea"/>
                <a:cs typeface="+mn-cs"/>
              </a:rPr>
              <a:t> </a:t>
            </a:r>
            <a:r>
              <a:rPr kumimoji="0" lang="ru-RU" sz="1050" b="1" i="0" u="none" strike="noStrike" kern="1200" cap="none" spc="0" normalizeH="0" baseline="0" noProof="0" dirty="0" smtClean="0">
                <a:ln>
                  <a:noFill/>
                </a:ln>
                <a:solidFill>
                  <a:srgbClr val="C00000"/>
                </a:solidFill>
                <a:effectLst/>
                <a:uLnTx/>
                <a:uFillTx/>
                <a:latin typeface="Century"/>
                <a:ea typeface="+mn-ea"/>
                <a:cs typeface="+mn-cs"/>
              </a:rPr>
              <a:t>(</a:t>
            </a:r>
            <a:r>
              <a:rPr kumimoji="0" lang="ru-RU" sz="800" b="1" i="0" u="none" strike="noStrike" kern="1200" cap="none" spc="0" normalizeH="0" baseline="0" noProof="0" dirty="0" smtClean="0">
                <a:ln>
                  <a:noFill/>
                </a:ln>
                <a:solidFill>
                  <a:srgbClr val="C00000"/>
                </a:solidFill>
                <a:effectLst/>
                <a:uLnTx/>
                <a:uFillTx/>
                <a:latin typeface="Century"/>
                <a:ea typeface="+mn-ea"/>
                <a:cs typeface="+mn-cs"/>
              </a:rPr>
              <a:t>с даты размещения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1" i="0" u="none" strike="noStrike" kern="1200" cap="none" spc="0" normalizeH="0" baseline="0" noProof="0" dirty="0" smtClean="0">
                <a:ln>
                  <a:noFill/>
                </a:ln>
                <a:solidFill>
                  <a:srgbClr val="C00000"/>
                </a:solidFill>
                <a:effectLst/>
                <a:uLnTx/>
                <a:uFillTx/>
                <a:latin typeface="Century"/>
                <a:ea typeface="+mn-ea"/>
                <a:cs typeface="+mn-cs"/>
              </a:rPr>
              <a:t> протоколов)</a:t>
            </a:r>
            <a:endParaRPr kumimoji="0" lang="ru-RU" sz="800" b="1" i="0" u="none" strike="noStrike" kern="1200" cap="none" spc="0" normalizeH="0" baseline="0" noProof="0" dirty="0">
              <a:ln>
                <a:noFill/>
              </a:ln>
              <a:solidFill>
                <a:srgbClr val="C00000"/>
              </a:solidFill>
              <a:effectLst/>
              <a:uLnTx/>
              <a:uFillTx/>
              <a:latin typeface="Century"/>
              <a:ea typeface="+mn-ea"/>
              <a:cs typeface="+mn-cs"/>
            </a:endParaRPr>
          </a:p>
        </p:txBody>
      </p:sp>
      <p:sp>
        <p:nvSpPr>
          <p:cNvPr id="20" name="TextBox 19"/>
          <p:cNvSpPr txBox="1"/>
          <p:nvPr/>
        </p:nvSpPr>
        <p:spPr>
          <a:xfrm>
            <a:off x="3252088" y="1191858"/>
            <a:ext cx="1010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Century"/>
                <a:ea typeface="+mn-ea"/>
                <a:cs typeface="+mn-cs"/>
              </a:rPr>
              <a:t>5 </a:t>
            </a:r>
            <a:r>
              <a:rPr kumimoji="0" lang="ru-RU" sz="2000" b="1" i="0" u="none" strike="noStrike" kern="1200" cap="none" spc="0" normalizeH="0" baseline="0" noProof="0" dirty="0" smtClean="0">
                <a:ln>
                  <a:noFill/>
                </a:ln>
                <a:solidFill>
                  <a:srgbClr val="C00000"/>
                </a:solidFill>
                <a:effectLst/>
                <a:uLnTx/>
                <a:uFillTx/>
                <a:latin typeface="Century"/>
                <a:ea typeface="+mn-ea"/>
                <a:cs typeface="+mn-cs"/>
              </a:rPr>
              <a:t>дней</a:t>
            </a:r>
            <a:endParaRPr kumimoji="0" lang="ru-RU" sz="2000" b="1" i="0" u="none" strike="noStrike" kern="1200" cap="none" spc="0" normalizeH="0" baseline="0" noProof="0" dirty="0">
              <a:ln>
                <a:noFill/>
              </a:ln>
              <a:solidFill>
                <a:srgbClr val="C00000"/>
              </a:solidFill>
              <a:effectLst/>
              <a:uLnTx/>
              <a:uFillTx/>
              <a:latin typeface="Century"/>
              <a:ea typeface="+mn-ea"/>
              <a:cs typeface="+mn-cs"/>
            </a:endParaRPr>
          </a:p>
        </p:txBody>
      </p:sp>
      <p:sp>
        <p:nvSpPr>
          <p:cNvPr id="21" name="TextBox 20"/>
          <p:cNvSpPr txBox="1"/>
          <p:nvPr/>
        </p:nvSpPr>
        <p:spPr>
          <a:xfrm>
            <a:off x="5626242" y="1191858"/>
            <a:ext cx="1010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C00000"/>
                </a:solidFill>
                <a:effectLst/>
                <a:uLnTx/>
                <a:uFillTx/>
                <a:latin typeface="Century"/>
                <a:ea typeface="+mn-ea"/>
                <a:cs typeface="+mn-cs"/>
              </a:rPr>
              <a:t>3 Р.Д.</a:t>
            </a:r>
            <a:endParaRPr kumimoji="0" lang="ru-RU" sz="2000" b="1" i="0" u="none" strike="noStrike" kern="1200" cap="none" spc="0" normalizeH="0" baseline="0" noProof="0" dirty="0">
              <a:ln>
                <a:noFill/>
              </a:ln>
              <a:solidFill>
                <a:srgbClr val="C00000"/>
              </a:solidFill>
              <a:effectLst/>
              <a:uLnTx/>
              <a:uFillTx/>
              <a:latin typeface="Century"/>
              <a:ea typeface="+mn-ea"/>
              <a:cs typeface="+mn-cs"/>
            </a:endParaRPr>
          </a:p>
        </p:txBody>
      </p:sp>
      <p:sp>
        <p:nvSpPr>
          <p:cNvPr id="22" name="TextBox 21"/>
          <p:cNvSpPr txBox="1"/>
          <p:nvPr/>
        </p:nvSpPr>
        <p:spPr>
          <a:xfrm>
            <a:off x="7897999" y="1162809"/>
            <a:ext cx="1010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C00000"/>
                </a:solidFill>
                <a:effectLst/>
                <a:uLnTx/>
                <a:uFillTx/>
                <a:latin typeface="Century"/>
                <a:ea typeface="+mn-ea"/>
                <a:cs typeface="+mn-cs"/>
              </a:rPr>
              <a:t>3 Р.Д.</a:t>
            </a:r>
            <a:endParaRPr kumimoji="0" lang="ru-RU" sz="2000" b="1" i="0" u="none" strike="noStrike" kern="1200" cap="none" spc="0" normalizeH="0" baseline="0" noProof="0" dirty="0">
              <a:ln>
                <a:noFill/>
              </a:ln>
              <a:solidFill>
                <a:srgbClr val="C00000"/>
              </a:solidFill>
              <a:effectLst/>
              <a:uLnTx/>
              <a:uFillTx/>
              <a:latin typeface="Century"/>
              <a:ea typeface="+mn-ea"/>
              <a:cs typeface="+mn-cs"/>
            </a:endParaRPr>
          </a:p>
        </p:txBody>
      </p:sp>
      <p:sp>
        <p:nvSpPr>
          <p:cNvPr id="23" name="TextBox 22"/>
          <p:cNvSpPr txBox="1"/>
          <p:nvPr/>
        </p:nvSpPr>
        <p:spPr>
          <a:xfrm>
            <a:off x="9950945" y="1191858"/>
            <a:ext cx="1010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C00000"/>
                </a:solidFill>
                <a:effectLst/>
                <a:uLnTx/>
                <a:uFillTx/>
                <a:latin typeface="Century"/>
                <a:ea typeface="+mn-ea"/>
                <a:cs typeface="+mn-cs"/>
              </a:rPr>
              <a:t>3 Р.Д.</a:t>
            </a:r>
            <a:endParaRPr kumimoji="0" lang="ru-RU" sz="2000" b="1" i="0" u="none" strike="noStrike" kern="1200" cap="none" spc="0" normalizeH="0" baseline="0" noProof="0" dirty="0">
              <a:ln>
                <a:noFill/>
              </a:ln>
              <a:solidFill>
                <a:srgbClr val="C00000"/>
              </a:solidFill>
              <a:effectLst/>
              <a:uLnTx/>
              <a:uFillTx/>
              <a:latin typeface="Century"/>
              <a:ea typeface="+mn-ea"/>
              <a:cs typeface="+mn-cs"/>
            </a:endParaRPr>
          </a:p>
        </p:txBody>
      </p:sp>
      <p:sp>
        <p:nvSpPr>
          <p:cNvPr id="24" name="Скругленный прямоугольник 23"/>
          <p:cNvSpPr/>
          <p:nvPr/>
        </p:nvSpPr>
        <p:spPr>
          <a:xfrm>
            <a:off x="6849557" y="5732012"/>
            <a:ext cx="4118561" cy="989463"/>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a:ea typeface="+mn-ea"/>
                <a:cs typeface="+mn-cs"/>
              </a:rPr>
              <a:t>Min </a:t>
            </a:r>
            <a:r>
              <a:rPr kumimoji="0" lang="ru-RU" sz="1800" b="1" i="0" u="none" strike="noStrike" kern="1200" cap="none" spc="0" normalizeH="0" baseline="0" noProof="0" dirty="0">
                <a:ln>
                  <a:noFill/>
                </a:ln>
                <a:solidFill>
                  <a:srgbClr val="C00000"/>
                </a:solidFill>
                <a:effectLst/>
                <a:uLnTx/>
                <a:uFillTx/>
                <a:latin typeface="Century"/>
                <a:ea typeface="+mn-ea"/>
                <a:cs typeface="+mn-cs"/>
              </a:rPr>
              <a:t>10 дней в торгах</a:t>
            </a:r>
            <a:endParaRPr kumimoji="0" lang="en-US" sz="1800" b="1" i="0" u="none" strike="noStrike" kern="1200" cap="none" spc="0" normalizeH="0" baseline="0" noProof="0" dirty="0">
              <a:ln>
                <a:noFill/>
              </a:ln>
              <a:solidFill>
                <a:srgbClr val="C00000"/>
              </a:solidFill>
              <a:effectLst/>
              <a:uLnTx/>
              <a:uFillTx/>
              <a:latin typeface="Century"/>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a:ea typeface="+mn-ea"/>
                <a:cs typeface="+mn-cs"/>
              </a:rPr>
              <a:t>Min</a:t>
            </a:r>
            <a:r>
              <a:rPr kumimoji="0" lang="ru-RU" sz="1800" b="1" i="0" u="none" strike="noStrike" kern="1200" cap="none" spc="0" normalizeH="0" baseline="0" noProof="0" dirty="0">
                <a:ln>
                  <a:noFill/>
                </a:ln>
                <a:solidFill>
                  <a:srgbClr val="C00000"/>
                </a:solidFill>
                <a:effectLst/>
                <a:uLnTx/>
                <a:uFillTx/>
                <a:latin typeface="Century"/>
                <a:ea typeface="+mn-ea"/>
                <a:cs typeface="+mn-cs"/>
              </a:rPr>
              <a:t> 7 дней в ЗК, ЗП (ч. 9 ст. 83.2)</a:t>
            </a:r>
          </a:p>
        </p:txBody>
      </p:sp>
    </p:spTree>
    <p:extLst>
      <p:ext uri="{BB962C8B-B14F-4D97-AF65-F5344CB8AC3E}">
        <p14:creationId xmlns:p14="http://schemas.microsoft.com/office/powerpoint/2010/main" val="147016575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dirty="0" smtClean="0">
                <a:solidFill>
                  <a:schemeClr val="accent1">
                    <a:lumMod val="50000"/>
                  </a:schemeClr>
                </a:solidFill>
              </a:rPr>
              <a:t>Изменение и расторжение контрактов</a:t>
            </a:r>
            <a:endParaRPr lang="ru-RU" dirty="0">
              <a:solidFill>
                <a:schemeClr val="accent1">
                  <a:lumMod val="50000"/>
                </a:schemeClr>
              </a:solidFill>
            </a:endParaRPr>
          </a:p>
        </p:txBody>
      </p:sp>
      <p:sp>
        <p:nvSpPr>
          <p:cNvPr id="2" name="Текст 1"/>
          <p:cNvSpPr>
            <a:spLocks noGrp="1"/>
          </p:cNvSpPr>
          <p:nvPr>
            <p:ph type="body" idx="1"/>
          </p:nvPr>
        </p:nvSpPr>
        <p:spPr/>
        <p:txBody>
          <a:bodyPr/>
          <a:lstStyle/>
          <a:p>
            <a:endParaRPr lang="ru-RU" dirty="0"/>
          </a:p>
        </p:txBody>
      </p:sp>
      <p:sp>
        <p:nvSpPr>
          <p:cNvPr id="4" name="Номер слайда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entur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ru-RU" sz="1200" b="0" i="0" u="none" strike="noStrike" kern="1200" cap="none" spc="0" normalizeH="0" baseline="0" noProof="0" dirty="0">
              <a:ln>
                <a:noFill/>
              </a:ln>
              <a:solidFill>
                <a:prstClr val="black">
                  <a:tint val="75000"/>
                </a:prstClr>
              </a:solidFill>
              <a:effectLst/>
              <a:uLnTx/>
              <a:uFillTx/>
              <a:latin typeface="Century"/>
              <a:ea typeface="+mn-ea"/>
              <a:cs typeface="+mn-cs"/>
            </a:endParaRPr>
          </a:p>
        </p:txBody>
      </p:sp>
      <p:pic>
        <p:nvPicPr>
          <p:cNvPr id="7"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9804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Изменение контракта</a:t>
            </a:r>
            <a:endParaRPr lang="ru-RU" dirty="0"/>
          </a:p>
        </p:txBody>
      </p:sp>
      <p:sp>
        <p:nvSpPr>
          <p:cNvPr id="3" name="Объект 2"/>
          <p:cNvSpPr>
            <a:spLocks noGrp="1"/>
          </p:cNvSpPr>
          <p:nvPr>
            <p:ph idx="1"/>
          </p:nvPr>
        </p:nvSpPr>
        <p:spPr>
          <a:xfrm>
            <a:off x="100361" y="1274127"/>
            <a:ext cx="11820293" cy="5806897"/>
          </a:xfrm>
        </p:spPr>
        <p:txBody>
          <a:bodyPr>
            <a:normAutofit fontScale="70000" lnSpcReduction="20000"/>
          </a:bodyPr>
          <a:lstStyle/>
          <a:p>
            <a:r>
              <a:rPr lang="ru-RU" dirty="0"/>
              <a:t>Изменение </a:t>
            </a:r>
            <a:r>
              <a:rPr lang="ru-RU" b="1" u="sng" dirty="0">
                <a:effectLst>
                  <a:outerShdw blurRad="38100" dist="38100" dir="2700000" algn="tl">
                    <a:srgbClr val="000000">
                      <a:alpha val="43137"/>
                    </a:srgbClr>
                  </a:outerShdw>
                </a:effectLst>
              </a:rPr>
              <a:t>существенных условий </a:t>
            </a:r>
            <a:r>
              <a:rPr lang="ru-RU" dirty="0"/>
              <a:t>контракта при его исполнении не допускается, за исключением их изменения по соглашению сторон в следующих </a:t>
            </a:r>
            <a:r>
              <a:rPr lang="ru-RU" dirty="0" smtClean="0"/>
              <a:t>случаях:</a:t>
            </a:r>
          </a:p>
          <a:p>
            <a:r>
              <a:rPr lang="ru-RU" dirty="0" smtClean="0"/>
              <a:t>Если возможность была установлена в документации о закупке, а </a:t>
            </a:r>
            <a:r>
              <a:rPr lang="ru-RU" dirty="0"/>
              <a:t>в случае осуществления закупки у единственного поставщика (подрядчика, исполнителя) контрактом</a:t>
            </a:r>
          </a:p>
          <a:p>
            <a:pPr lvl="1"/>
            <a:r>
              <a:rPr lang="ru-RU" sz="2900" dirty="0" smtClean="0"/>
              <a:t>Снижение цены без изменения других условий (</a:t>
            </a:r>
            <a:r>
              <a:rPr lang="ru-RU" sz="2900" dirty="0" err="1" smtClean="0"/>
              <a:t>пп.а</a:t>
            </a:r>
            <a:r>
              <a:rPr lang="ru-RU" sz="2900" dirty="0" smtClean="0"/>
              <a:t> п.1 ч.1 ст.95)</a:t>
            </a:r>
          </a:p>
          <a:p>
            <a:pPr lvl="1"/>
            <a:r>
              <a:rPr lang="ru-RU" sz="2900" dirty="0" smtClean="0"/>
              <a:t>±10% объема </a:t>
            </a:r>
            <a:r>
              <a:rPr lang="ru-RU" sz="2900" dirty="0"/>
              <a:t>(</a:t>
            </a:r>
            <a:r>
              <a:rPr lang="ru-RU" sz="2900" dirty="0" err="1" smtClean="0"/>
              <a:t>пп.б</a:t>
            </a:r>
            <a:r>
              <a:rPr lang="ru-RU" sz="2900" dirty="0" smtClean="0"/>
              <a:t> </a:t>
            </a:r>
            <a:r>
              <a:rPr lang="ru-RU" sz="2900" dirty="0"/>
              <a:t>п.1 ч.1 ст.95</a:t>
            </a:r>
            <a:r>
              <a:rPr lang="ru-RU" sz="2900" dirty="0" smtClean="0"/>
              <a:t>) </a:t>
            </a:r>
            <a:r>
              <a:rPr lang="ru-RU" b="1" dirty="0">
                <a:solidFill>
                  <a:srgbClr val="FF0000"/>
                </a:solidFill>
              </a:rPr>
              <a:t>(за исключением контракта,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a:t>
            </a:r>
            <a:r>
              <a:rPr lang="ru-RU" b="1" dirty="0" smtClean="0">
                <a:solidFill>
                  <a:srgbClr val="FF0000"/>
                </a:solidFill>
              </a:rPr>
              <a:t>) с 1 июля 2019</a:t>
            </a:r>
          </a:p>
          <a:p>
            <a:pPr lvl="1"/>
            <a:r>
              <a:rPr lang="ru-RU" b="1" dirty="0" smtClean="0">
                <a:solidFill>
                  <a:srgbClr val="FF0000"/>
                </a:solidFill>
              </a:rPr>
              <a:t> </a:t>
            </a:r>
            <a:r>
              <a:rPr lang="ru-RU" b="1" dirty="0">
                <a:solidFill>
                  <a:srgbClr val="FF0000"/>
                </a:solidFill>
              </a:rPr>
              <a:t>при изменении объема и (или) видов выполняемых работ по контракту,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При этом допускается изменение с учетом положений бюджетного законодательства Российской Федерации цены контракта не более чем на десять процентов цены контракта</a:t>
            </a:r>
            <a:r>
              <a:rPr lang="ru-RU" b="1" dirty="0" smtClean="0">
                <a:solidFill>
                  <a:srgbClr val="FF0000"/>
                </a:solidFill>
              </a:rPr>
              <a:t>;</a:t>
            </a:r>
            <a:r>
              <a:rPr lang="ru-RU" b="1" dirty="0">
                <a:solidFill>
                  <a:srgbClr val="FF0000"/>
                </a:solidFill>
              </a:rPr>
              <a:t> с 1 июля </a:t>
            </a:r>
            <a:r>
              <a:rPr lang="ru-RU" b="1" dirty="0" smtClean="0">
                <a:solidFill>
                  <a:srgbClr val="FF0000"/>
                </a:solidFill>
              </a:rPr>
              <a:t>2019</a:t>
            </a:r>
            <a:endParaRPr lang="ru-RU" sz="2900" dirty="0" smtClean="0"/>
          </a:p>
          <a:p>
            <a:r>
              <a:rPr lang="ru-RU" dirty="0" smtClean="0"/>
              <a:t>Другие случаи, независимо от указания в документации о закупке:</a:t>
            </a:r>
          </a:p>
          <a:p>
            <a:pPr lvl="1"/>
            <a:r>
              <a:rPr lang="ru-RU" sz="2900" dirty="0" err="1" smtClean="0"/>
              <a:t>П.п</a:t>
            </a:r>
            <a:r>
              <a:rPr lang="ru-RU" sz="2900" dirty="0" smtClean="0"/>
              <a:t>. 2-7 ч.1 ст. 95 + ч.ч.2-7 ст.95</a:t>
            </a:r>
            <a:endParaRPr lang="ru-RU" sz="2900" dirty="0"/>
          </a:p>
          <a:p>
            <a:endParaRPr lang="ru-RU" dirty="0"/>
          </a:p>
        </p:txBody>
      </p:sp>
      <p:sp>
        <p:nvSpPr>
          <p:cNvPr id="6" name="Прямоугольник 5"/>
          <p:cNvSpPr/>
          <p:nvPr/>
        </p:nvSpPr>
        <p:spPr>
          <a:xfrm>
            <a:off x="8191500" y="487210"/>
            <a:ext cx="2229427"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ч.1-7, 26 ст.95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185061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Изменение контракта/НОВОЕ!!!</a:t>
            </a:r>
            <a:endParaRPr lang="ru-RU" dirty="0"/>
          </a:p>
        </p:txBody>
      </p:sp>
      <p:sp>
        <p:nvSpPr>
          <p:cNvPr id="3" name="Объект 2"/>
          <p:cNvSpPr>
            <a:spLocks noGrp="1"/>
          </p:cNvSpPr>
          <p:nvPr>
            <p:ph idx="1"/>
          </p:nvPr>
        </p:nvSpPr>
        <p:spPr>
          <a:xfrm>
            <a:off x="111967" y="1274127"/>
            <a:ext cx="11681927" cy="4658175"/>
          </a:xfrm>
        </p:spPr>
        <p:txBody>
          <a:bodyPr>
            <a:noAutofit/>
          </a:bodyPr>
          <a:lstStyle/>
          <a:p>
            <a:r>
              <a:rPr lang="ru-RU" sz="2000" dirty="0"/>
              <a:t>8) если при исполнении </a:t>
            </a:r>
            <a:r>
              <a:rPr lang="ru-RU" sz="2000" dirty="0">
                <a:solidFill>
                  <a:srgbClr val="FF0000"/>
                </a:solidFill>
              </a:rPr>
              <a:t>заключенного на срок не менее одного года контракта</a:t>
            </a:r>
            <a:r>
              <a:rPr lang="ru-RU" sz="2000" dirty="0"/>
              <a:t>,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цена которого составляет или превышает предельный размер (предельные размеры) цены, установленный Правительством Российской Федерации, возникли </a:t>
            </a:r>
            <a:r>
              <a:rPr lang="ru-RU" sz="2000" dirty="0">
                <a:solidFill>
                  <a:srgbClr val="FF0000"/>
                </a:solidFill>
              </a:rPr>
              <a:t>независящие от сторон контракта обстоятельства, влекущие невозможность его исполнения, в том числе необходимость внесения изменений в проектную документацию</a:t>
            </a:r>
            <a:r>
              <a:rPr lang="ru-RU" sz="2000" dirty="0"/>
              <a:t>. Предусмотренное настоящим пунктом изменение осуществляется при наличии в письменной форме обоснования такого изменения 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при осуществлении закупки для федеральных нужд, нужд субъекта Российской Федерации, муниципальных нужд соответственно и при </a:t>
            </a:r>
            <a:r>
              <a:rPr lang="ru-RU" sz="2000" dirty="0">
                <a:solidFill>
                  <a:srgbClr val="FF0000"/>
                </a:solidFill>
              </a:rPr>
              <a:t>условии, что такое изменение не приведет к увеличению срока исполнения контракта и (или) цены контракта более чем на тридцать процентов</a:t>
            </a:r>
            <a:r>
              <a:rPr lang="ru-RU" sz="2000" dirty="0"/>
              <a:t>. При этом в указанный срок не включается срок получения в соответствии с законодательством о градостроительной деятельности положительного заключения экспертизы проектной документации в случае необходимости внесения в нее </a:t>
            </a:r>
            <a:r>
              <a:rPr lang="ru-RU" sz="2000" dirty="0" smtClean="0"/>
              <a:t>изменений</a:t>
            </a:r>
          </a:p>
        </p:txBody>
      </p:sp>
      <p:sp>
        <p:nvSpPr>
          <p:cNvPr id="6" name="Прямоугольник 5"/>
          <p:cNvSpPr/>
          <p:nvPr/>
        </p:nvSpPr>
        <p:spPr>
          <a:xfrm>
            <a:off x="8191500" y="487210"/>
            <a:ext cx="2229427"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ч.1-7, 26 ст.95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Прямоугольник 3"/>
          <p:cNvSpPr/>
          <p:nvPr/>
        </p:nvSpPr>
        <p:spPr>
          <a:xfrm>
            <a:off x="1931437" y="5794309"/>
            <a:ext cx="9209314" cy="102540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entury"/>
                <a:ea typeface="+mn-ea"/>
                <a:cs typeface="+mn-cs"/>
              </a:rPr>
              <a:t>Постановление Правительства РФ от 19.12.2013 N 1186 (ред. от 20.07.2019</a:t>
            </a:r>
            <a:r>
              <a:rPr kumimoji="0" lang="ru-RU" sz="1600" b="0" i="0" u="none" strike="noStrike" kern="1200" cap="none" spc="0" normalizeH="0" baseline="0" noProof="0" dirty="0" smtClean="0">
                <a:ln>
                  <a:noFill/>
                </a:ln>
                <a:solidFill>
                  <a:prstClr val="black"/>
                </a:solidFill>
                <a:effectLst/>
                <a:uLnTx/>
                <a:uFillTx/>
                <a:latin typeface="Centur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100 </a:t>
            </a:r>
            <a:r>
              <a:rPr kumimoji="0" lang="ru-RU" sz="2800" b="0" i="0" u="none" strike="noStrike" kern="1200" cap="none" spc="0" normalizeH="0" baseline="0" noProof="0" dirty="0">
                <a:ln>
                  <a:noFill/>
                </a:ln>
                <a:solidFill>
                  <a:prstClr val="black"/>
                </a:solidFill>
                <a:effectLst/>
                <a:uLnTx/>
                <a:uFillTx/>
                <a:latin typeface="Century"/>
                <a:ea typeface="+mn-ea"/>
                <a:cs typeface="+mn-cs"/>
              </a:rPr>
              <a:t>млн. рублей.</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121709227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Изменение контракта/НОВОЕ!!!</a:t>
            </a:r>
            <a:endParaRPr lang="ru-RU" dirty="0"/>
          </a:p>
        </p:txBody>
      </p:sp>
      <p:sp>
        <p:nvSpPr>
          <p:cNvPr id="3" name="Объект 2"/>
          <p:cNvSpPr>
            <a:spLocks noGrp="1"/>
          </p:cNvSpPr>
          <p:nvPr>
            <p:ph idx="1"/>
          </p:nvPr>
        </p:nvSpPr>
        <p:spPr>
          <a:xfrm>
            <a:off x="111967" y="1274127"/>
            <a:ext cx="12080033" cy="4128297"/>
          </a:xfrm>
        </p:spPr>
        <p:txBody>
          <a:bodyPr>
            <a:noAutofit/>
          </a:bodyPr>
          <a:lstStyle/>
          <a:p>
            <a:r>
              <a:rPr lang="ru-RU" sz="2000" dirty="0"/>
              <a:t>9) если контракт,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по независящим от сторон контракта обстоятельствам, влекущим невозможность его исполнения, в том числе необходимость внесения изменений в проектную документацию, либо по вине подрядчика не исполнен в установленный в контракте срок, </a:t>
            </a:r>
            <a:r>
              <a:rPr lang="ru-RU" sz="2000" dirty="0">
                <a:solidFill>
                  <a:srgbClr val="FF0000"/>
                </a:solidFill>
              </a:rPr>
              <a:t>допускается однократное изменение срока исполнения контракта на срок, не превышающий срока исполнения контракта, предусмотренного при его заключении.</a:t>
            </a:r>
            <a:r>
              <a:rPr lang="ru-RU" sz="2000" dirty="0"/>
              <a:t> При этом в случае, если обеспечение исполнения контракта осуществлено путем внесения денежных средств, по соглашению сторон определяется новый срок возврата заказчиком подрядчику денежных средств, внесенных в качестве обеспечения исполнения контракта. В случае неисполнения контракта в срок по вине подрядчика предусмотренное настоящим пунктом изменение срока осуществляется при условии отсутствия неисполненных подрядчиком требований об уплате неустоек (штрафов, пеней), предъявленных заказчиком в соответствии с настоящим Федеральным законом, предоставления подрядчиком в соответствии с настоящим Федеральным законом обеспечения исполнения </a:t>
            </a:r>
            <a:r>
              <a:rPr lang="ru-RU" sz="2000" dirty="0" smtClean="0"/>
              <a:t>контракта</a:t>
            </a:r>
            <a:endParaRPr lang="ru-RU" sz="2000" dirty="0"/>
          </a:p>
        </p:txBody>
      </p:sp>
      <p:sp>
        <p:nvSpPr>
          <p:cNvPr id="4" name="Номер слайда 3"/>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Прямоугольник 5"/>
          <p:cNvSpPr/>
          <p:nvPr/>
        </p:nvSpPr>
        <p:spPr>
          <a:xfrm>
            <a:off x="8191500" y="487210"/>
            <a:ext cx="2229427"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ч.1-7, 26 ст.95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41945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Изменение контракта/НОВОЕ!!!</a:t>
            </a:r>
            <a:endParaRPr lang="ru-RU" dirty="0"/>
          </a:p>
        </p:txBody>
      </p:sp>
      <p:sp>
        <p:nvSpPr>
          <p:cNvPr id="3" name="Объект 2"/>
          <p:cNvSpPr>
            <a:spLocks noGrp="1"/>
          </p:cNvSpPr>
          <p:nvPr>
            <p:ph idx="1"/>
          </p:nvPr>
        </p:nvSpPr>
        <p:spPr>
          <a:xfrm>
            <a:off x="649318" y="1678437"/>
            <a:ext cx="10515600" cy="4351338"/>
          </a:xfrm>
        </p:spPr>
        <p:txBody>
          <a:bodyPr>
            <a:normAutofit/>
          </a:bodyPr>
          <a:lstStyle/>
          <a:p>
            <a:r>
              <a:rPr lang="ru-RU" dirty="0"/>
              <a:t>10) в случае заключения контракта с единственным поставщиком (подрядчиком, исполнителем) в соответствии с пунктами 1, 8, 22, 23, 29, 32, 34, 51 части 1 статьи 93 настоящего Федерального закона.</a:t>
            </a:r>
          </a:p>
        </p:txBody>
      </p:sp>
      <p:sp>
        <p:nvSpPr>
          <p:cNvPr id="4" name="Номер слайда 3"/>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Прямоугольник 5"/>
          <p:cNvSpPr/>
          <p:nvPr/>
        </p:nvSpPr>
        <p:spPr>
          <a:xfrm>
            <a:off x="8191500" y="487210"/>
            <a:ext cx="2229427"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ч.1-7, 26 ст.95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139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Каталог товаров, работ, услуг.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sp>
        <p:nvSpPr>
          <p:cNvPr id="20" name="Прямоугольник 19"/>
          <p:cNvSpPr/>
          <p:nvPr/>
        </p:nvSpPr>
        <p:spPr>
          <a:xfrm>
            <a:off x="4743390" y="1628123"/>
            <a:ext cx="2640411" cy="223851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Исключение возможности установление требований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приводящих к ограничению количества УЗ</a:t>
            </a:r>
          </a:p>
        </p:txBody>
      </p:sp>
      <p:sp>
        <p:nvSpPr>
          <p:cNvPr id="2" name="Стрелка вправо с вырезом 1"/>
          <p:cNvSpPr/>
          <p:nvPr/>
        </p:nvSpPr>
        <p:spPr>
          <a:xfrm>
            <a:off x="869706" y="1579600"/>
            <a:ext cx="4184075" cy="2224454"/>
          </a:xfrm>
          <a:prstGeom prst="notchedRightArrow">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Классификация типовой потребности.</a:t>
            </a:r>
            <a:endPar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
        <p:nvSpPr>
          <p:cNvPr id="21" name="Прямоугольник 20"/>
          <p:cNvSpPr/>
          <p:nvPr/>
        </p:nvSpPr>
        <p:spPr>
          <a:xfrm>
            <a:off x="4743391" y="4508913"/>
            <a:ext cx="2640411" cy="49885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Калькулятор НМЦК.</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Прямоугольник 17"/>
          <p:cNvSpPr/>
          <p:nvPr/>
        </p:nvSpPr>
        <p:spPr>
          <a:xfrm>
            <a:off x="729820" y="1335577"/>
            <a:ext cx="2015920" cy="1003205"/>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 этап</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Прямоугольник 18"/>
          <p:cNvSpPr/>
          <p:nvPr/>
        </p:nvSpPr>
        <p:spPr>
          <a:xfrm>
            <a:off x="838200" y="3748919"/>
            <a:ext cx="2015920" cy="1003205"/>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 этап</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2" name="Прямоугольник 21"/>
          <p:cNvSpPr/>
          <p:nvPr/>
        </p:nvSpPr>
        <p:spPr>
          <a:xfrm>
            <a:off x="7745953" y="1579601"/>
            <a:ext cx="3771214" cy="759182"/>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Оптимизация закупочной деятельности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Прямоугольник 22"/>
          <p:cNvSpPr/>
          <p:nvPr/>
        </p:nvSpPr>
        <p:spPr>
          <a:xfrm>
            <a:off x="5053781" y="5828867"/>
            <a:ext cx="2015920" cy="1003205"/>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цели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4" name="Прямоугольник 23"/>
          <p:cNvSpPr/>
          <p:nvPr/>
        </p:nvSpPr>
        <p:spPr>
          <a:xfrm>
            <a:off x="8620007" y="5828867"/>
            <a:ext cx="2015920" cy="1003205"/>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итог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Прямоугольник 16"/>
          <p:cNvSpPr/>
          <p:nvPr/>
        </p:nvSpPr>
        <p:spPr>
          <a:xfrm>
            <a:off x="4751674" y="5046287"/>
            <a:ext cx="2640411" cy="10382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Ориентация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УЗ на производство необходимых </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ТРУ.</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Стрелка вправо с вырезом 15"/>
          <p:cNvSpPr/>
          <p:nvPr/>
        </p:nvSpPr>
        <p:spPr>
          <a:xfrm>
            <a:off x="869706" y="3986329"/>
            <a:ext cx="4184075" cy="2224454"/>
          </a:xfrm>
          <a:prstGeom prst="notchedRightArrow">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Сбор и анализ информации о </a:t>
            </a:r>
            <a:r>
              <a:rPr kumimoji="0" lang="ru-RU" sz="2400" b="0" i="0" u="none" strike="noStrike" kern="1200" cap="none" spc="0" normalizeH="0" baseline="0" noProof="0" dirty="0" smtClean="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ценах.</a:t>
            </a:r>
            <a:endPar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Иной анализ </a:t>
            </a:r>
            <a:r>
              <a:rPr kumimoji="0" lang="ru-RU" sz="2400" b="0" i="0" u="none" strike="noStrike" kern="1200" cap="none" spc="0" normalizeH="0" baseline="0" noProof="0" dirty="0" smtClean="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рынка.</a:t>
            </a:r>
            <a:endPar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
        <p:nvSpPr>
          <p:cNvPr id="25" name="Прямоугольник 24"/>
          <p:cNvSpPr/>
          <p:nvPr/>
        </p:nvSpPr>
        <p:spPr>
          <a:xfrm>
            <a:off x="7745953" y="2410650"/>
            <a:ext cx="3771214" cy="579971"/>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Повышение конкуренции</a:t>
            </a:r>
          </a:p>
        </p:txBody>
      </p:sp>
      <p:sp>
        <p:nvSpPr>
          <p:cNvPr id="26" name="Прямоугольник 25"/>
          <p:cNvSpPr/>
          <p:nvPr/>
        </p:nvSpPr>
        <p:spPr>
          <a:xfrm>
            <a:off x="7745953" y="3062488"/>
            <a:ext cx="3771214" cy="1080463"/>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Повышение эффективности расходования бюджетных средств</a:t>
            </a:r>
          </a:p>
        </p:txBody>
      </p:sp>
      <p:sp>
        <p:nvSpPr>
          <p:cNvPr id="27" name="Прямоугольник 26"/>
          <p:cNvSpPr/>
          <p:nvPr/>
        </p:nvSpPr>
        <p:spPr>
          <a:xfrm>
            <a:off x="7745953" y="4214818"/>
            <a:ext cx="3771214" cy="1116342"/>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Снижение количества нарушений при формировании ООЗ</a:t>
            </a:r>
          </a:p>
        </p:txBody>
      </p:sp>
      <p:sp>
        <p:nvSpPr>
          <p:cNvPr id="28" name="Прямоугольник 27"/>
          <p:cNvSpPr/>
          <p:nvPr/>
        </p:nvSpPr>
        <p:spPr>
          <a:xfrm>
            <a:off x="7745953" y="5403028"/>
            <a:ext cx="3771214" cy="610023"/>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Смарт-контракты</a:t>
            </a:r>
          </a:p>
        </p:txBody>
      </p:sp>
    </p:spTree>
    <p:extLst>
      <p:ext uri="{BB962C8B-B14F-4D97-AF65-F5344CB8AC3E}">
        <p14:creationId xmlns:p14="http://schemas.microsoft.com/office/powerpoint/2010/main" val="179315360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Изменение условий контракта</a:t>
            </a:r>
            <a:endParaRPr lang="ru-RU" dirty="0"/>
          </a:p>
        </p:txBody>
      </p:sp>
      <p:sp>
        <p:nvSpPr>
          <p:cNvPr id="3" name="Объект 2"/>
          <p:cNvSpPr>
            <a:spLocks noGrp="1"/>
          </p:cNvSpPr>
          <p:nvPr>
            <p:ph idx="1"/>
          </p:nvPr>
        </p:nvSpPr>
        <p:spPr/>
        <p:txBody>
          <a:bodyPr>
            <a:normAutofit fontScale="85000" lnSpcReduction="20000"/>
          </a:bodyPr>
          <a:lstStyle/>
          <a:p>
            <a:pPr lvl="0"/>
            <a:r>
              <a:rPr lang="ru-RU" dirty="0"/>
              <a:t>С 1 июля добавилось новое основание изменения существенных условий контракта, заключенного в соответствии с пунктами 1, 8, 22, 23, 29, 32, 34, 51 части 1 статьи 93 закона № 44-ФЗ (п.10 ч.1 ст. 95).  </a:t>
            </a:r>
          </a:p>
          <a:p>
            <a:r>
              <a:rPr lang="ru-RU" dirty="0"/>
              <a:t>При этом, одновременно действует норма об изменении объема ТРУ по контракту не более чем на 10% цены контракта.</a:t>
            </a:r>
          </a:p>
          <a:p>
            <a:r>
              <a:rPr lang="ru-RU" dirty="0" smtClean="0"/>
              <a:t> Как применить эти нормы?</a:t>
            </a:r>
            <a:endParaRPr lang="ru-RU" dirty="0"/>
          </a:p>
        </p:txBody>
      </p:sp>
    </p:spTree>
    <p:extLst>
      <p:ext uri="{BB962C8B-B14F-4D97-AF65-F5344CB8AC3E}">
        <p14:creationId xmlns:p14="http://schemas.microsoft.com/office/powerpoint/2010/main" val="168978743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Расторжение контракта</a:t>
            </a:r>
            <a:endParaRPr lang="ru-RU" dirty="0"/>
          </a:p>
        </p:txBody>
      </p:sp>
      <p:sp>
        <p:nvSpPr>
          <p:cNvPr id="3" name="Объект 2"/>
          <p:cNvSpPr>
            <a:spLocks noGrp="1"/>
          </p:cNvSpPr>
          <p:nvPr>
            <p:ph idx="1"/>
          </p:nvPr>
        </p:nvSpPr>
        <p:spPr/>
        <p:txBody>
          <a:bodyPr>
            <a:normAutofit fontScale="62500" lnSpcReduction="20000"/>
          </a:bodyPr>
          <a:lstStyle/>
          <a:p>
            <a:r>
              <a:rPr lang="ru-RU" dirty="0"/>
              <a:t>Расторжение контракта допускается </a:t>
            </a:r>
            <a:r>
              <a:rPr lang="ru-RU" dirty="0" smtClean="0"/>
              <a:t>по</a:t>
            </a:r>
          </a:p>
          <a:p>
            <a:pPr marL="571500" indent="-571500">
              <a:buFont typeface="Arial" panose="020B0604020202020204" pitchFamily="34" charset="0"/>
              <a:buChar char="•"/>
            </a:pPr>
            <a:r>
              <a:rPr lang="ru-RU" dirty="0" smtClean="0"/>
              <a:t>соглашению </a:t>
            </a:r>
            <a:r>
              <a:rPr lang="ru-RU" dirty="0"/>
              <a:t>сторон, </a:t>
            </a:r>
            <a:endParaRPr lang="ru-RU" dirty="0" smtClean="0"/>
          </a:p>
          <a:p>
            <a:pPr marL="571500" indent="-571500">
              <a:buFont typeface="Arial" panose="020B0604020202020204" pitchFamily="34" charset="0"/>
              <a:buChar char="•"/>
            </a:pPr>
            <a:r>
              <a:rPr lang="ru-RU" dirty="0" smtClean="0"/>
              <a:t>по </a:t>
            </a:r>
            <a:r>
              <a:rPr lang="ru-RU" dirty="0"/>
              <a:t>решению суда, </a:t>
            </a:r>
            <a:endParaRPr lang="ru-RU" dirty="0" smtClean="0"/>
          </a:p>
          <a:p>
            <a:pPr marL="571500" indent="-571500">
              <a:buFont typeface="Arial" panose="020B0604020202020204" pitchFamily="34" charset="0"/>
              <a:buChar char="•"/>
            </a:pPr>
            <a:r>
              <a:rPr lang="ru-RU" dirty="0" smtClean="0"/>
              <a:t>в </a:t>
            </a:r>
            <a:r>
              <a:rPr lang="ru-RU" dirty="0"/>
              <a:t>случае одностороннего отказа стороны контракта от исполнения контракта в соответствии с гражданским законодательством</a:t>
            </a:r>
            <a:r>
              <a:rPr lang="ru-RU" dirty="0" smtClean="0"/>
              <a:t>.</a:t>
            </a:r>
          </a:p>
          <a:p>
            <a:pPr marL="571500" indent="-571500">
              <a:buFont typeface="Arial" panose="020B0604020202020204" pitchFamily="34" charset="0"/>
              <a:buChar char="•"/>
            </a:pPr>
            <a:r>
              <a:rPr lang="ru-RU" dirty="0"/>
              <a:t> Заказчик вправе принять решение об одностороннем отказе от исполнения контракта по основаниям, предусмотренным Гражданским кодексом Российской Федерации для одностороннего отказа от исполнения отдельных видов обязательств, при условии, если это было предусмотрено контрактом.</a:t>
            </a:r>
          </a:p>
          <a:p>
            <a:pPr marL="571500" indent="-571500">
              <a:buFont typeface="Arial" panose="020B0604020202020204" pitchFamily="34" charset="0"/>
              <a:buChar char="•"/>
            </a:pPr>
            <a:endParaRPr lang="ru-RU" dirty="0"/>
          </a:p>
        </p:txBody>
      </p:sp>
      <p:sp>
        <p:nvSpPr>
          <p:cNvPr id="4" name="Прямоугольник 3"/>
          <p:cNvSpPr/>
          <p:nvPr/>
        </p:nvSpPr>
        <p:spPr>
          <a:xfrm>
            <a:off x="8191500" y="487210"/>
            <a:ext cx="2229427"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black"/>
                </a:solidFill>
                <a:effectLst/>
                <a:uLnTx/>
                <a:uFillTx/>
                <a:latin typeface="Calibri"/>
                <a:ea typeface="+mn-ea"/>
                <a:cs typeface="+mn-cs"/>
              </a:rPr>
              <a:t>ч.ч</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 8-9 ст.95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97375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Односторонний отказ</a:t>
            </a:r>
            <a:endParaRPr lang="ru-RU" dirty="0"/>
          </a:p>
        </p:txBody>
      </p:sp>
      <p:sp>
        <p:nvSpPr>
          <p:cNvPr id="3" name="Объект 2"/>
          <p:cNvSpPr>
            <a:spLocks noGrp="1"/>
          </p:cNvSpPr>
          <p:nvPr>
            <p:ph idx="1"/>
          </p:nvPr>
        </p:nvSpPr>
        <p:spPr/>
        <p:txBody>
          <a:bodyPr>
            <a:normAutofit fontScale="55000" lnSpcReduction="20000"/>
          </a:bodyPr>
          <a:lstStyle/>
          <a:p>
            <a:pPr lvl="0"/>
            <a:r>
              <a:rPr lang="ru-RU" dirty="0">
                <a:solidFill>
                  <a:srgbClr val="FF0000"/>
                </a:solidFill>
              </a:rPr>
              <a:t>Части 12 и 13 ст. 95 Закона N 44-ФЗ </a:t>
            </a:r>
            <a:r>
              <a:rPr lang="ru-RU" dirty="0"/>
              <a:t>устанавливают специальную </a:t>
            </a:r>
            <a:r>
              <a:rPr lang="ru-RU" dirty="0">
                <a:solidFill>
                  <a:srgbClr val="FF0000"/>
                </a:solidFill>
              </a:rPr>
              <a:t>процедуру отказа </a:t>
            </a:r>
            <a:r>
              <a:rPr lang="ru-RU" dirty="0"/>
              <a:t>от контракта заказчиком. Частью 12 указанной статьи предусмотрено:</a:t>
            </a:r>
          </a:p>
          <a:p>
            <a:pPr marL="571500" indent="-571500">
              <a:buFontTx/>
              <a:buChar char="-"/>
            </a:pPr>
            <a:r>
              <a:rPr lang="ru-RU" dirty="0" smtClean="0"/>
              <a:t>размещение </a:t>
            </a:r>
            <a:r>
              <a:rPr lang="ru-RU" dirty="0"/>
              <a:t>в ЕИС решения заказчика об одностороннем </a:t>
            </a:r>
            <a:r>
              <a:rPr lang="ru-RU" dirty="0" smtClean="0"/>
              <a:t>отказе;</a:t>
            </a:r>
          </a:p>
          <a:p>
            <a:pPr marL="571500" indent="-571500">
              <a:buFontTx/>
              <a:buChar char="-"/>
            </a:pPr>
            <a:r>
              <a:rPr lang="ru-RU" dirty="0" smtClean="0"/>
              <a:t>направление </a:t>
            </a:r>
            <a:r>
              <a:rPr lang="ru-RU" dirty="0"/>
              <a:t>поставщику решения заказчика об одностороннем отказе по почте, телеграммой, факсом, эл. почтой и иных средств </a:t>
            </a:r>
            <a:r>
              <a:rPr lang="ru-RU" dirty="0" smtClean="0"/>
              <a:t>связи.</a:t>
            </a:r>
          </a:p>
          <a:p>
            <a:r>
              <a:rPr lang="ru-RU" dirty="0"/>
              <a:t>Выполнение заказчиком данных требований считается надлежащим уведомлением.</a:t>
            </a:r>
          </a:p>
          <a:p>
            <a:r>
              <a:rPr lang="ru-RU" dirty="0"/>
              <a:t>Вместе с тем, в ЕИС (реестр контрактов) не включается информация о контрактах, заключенных в том числе в соответствии с </a:t>
            </a:r>
            <a:r>
              <a:rPr lang="ru-RU" dirty="0">
                <a:solidFill>
                  <a:srgbClr val="FF0000"/>
                </a:solidFill>
              </a:rPr>
              <a:t>п.4 ч.1 ст.93 </a:t>
            </a:r>
            <a:r>
              <a:rPr lang="ru-RU" dirty="0"/>
              <a:t>закона № 44-ФЗ. В связи с чем, разместить в ЕИС решение об одностороннем отказе от контракта невозможно. </a:t>
            </a:r>
          </a:p>
          <a:p>
            <a:endParaRPr lang="ru-RU" dirty="0"/>
          </a:p>
        </p:txBody>
      </p:sp>
    </p:spTree>
    <p:extLst>
      <p:ext uri="{BB962C8B-B14F-4D97-AF65-F5344CB8AC3E}">
        <p14:creationId xmlns:p14="http://schemas.microsoft.com/office/powerpoint/2010/main" val="17193507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Расторжение контракта</a:t>
            </a:r>
            <a:endParaRPr lang="ru-RU" dirty="0"/>
          </a:p>
        </p:txBody>
      </p:sp>
      <p:sp>
        <p:nvSpPr>
          <p:cNvPr id="3" name="Объект 2"/>
          <p:cNvSpPr>
            <a:spLocks noGrp="1"/>
          </p:cNvSpPr>
          <p:nvPr>
            <p:ph idx="1"/>
          </p:nvPr>
        </p:nvSpPr>
        <p:spPr>
          <a:xfrm>
            <a:off x="584003" y="1398518"/>
            <a:ext cx="11097923" cy="4349139"/>
          </a:xfrm>
        </p:spPr>
        <p:txBody>
          <a:bodyPr>
            <a:normAutofit fontScale="70000" lnSpcReduction="20000"/>
          </a:bodyPr>
          <a:lstStyle/>
          <a:p>
            <a:r>
              <a:rPr lang="ru-RU" dirty="0" smtClean="0"/>
              <a:t>Заказчик </a:t>
            </a:r>
            <a:r>
              <a:rPr lang="ru-RU" dirty="0"/>
              <a:t>обязан принять решение об одностороннем отказе от исполнения контракта в случаях</a:t>
            </a:r>
            <a:r>
              <a:rPr lang="ru-RU" dirty="0" smtClean="0"/>
              <a:t>:</a:t>
            </a:r>
          </a:p>
          <a:p>
            <a:r>
              <a:rPr lang="ru-RU" dirty="0" smtClean="0"/>
              <a:t>1</a:t>
            </a:r>
            <a:r>
              <a:rPr lang="ru-RU" dirty="0"/>
              <a:t>) если в ходе исполнения контракта установлено, что поставщик (подрядчик, исполнитель) и (или) поставляемый товар </a:t>
            </a:r>
            <a:r>
              <a:rPr lang="ru-RU" b="1" dirty="0"/>
              <a:t>не соответствуют установленным извещением об осуществлении закупки </a:t>
            </a:r>
            <a:r>
              <a:rPr lang="ru-RU" dirty="0"/>
              <a:t>и (или) документацией о закупке требованиям к участникам закупки и (или) поставляемому товару или представил недостоверную информацию о своем соответствии и (или) соответствии поставляемого товара таким требованиям, что позволило ему стать победителем определения поставщика (подрядчика, исполнителя</a:t>
            </a:r>
            <a:r>
              <a:rPr lang="ru-RU" dirty="0" smtClean="0"/>
              <a:t>);</a:t>
            </a:r>
            <a:endParaRPr lang="ru-RU" dirty="0"/>
          </a:p>
        </p:txBody>
      </p:sp>
      <p:sp>
        <p:nvSpPr>
          <p:cNvPr id="4" name="Прямоугольник 3"/>
          <p:cNvSpPr/>
          <p:nvPr/>
        </p:nvSpPr>
        <p:spPr>
          <a:xfrm>
            <a:off x="8191500" y="487210"/>
            <a:ext cx="2229427" cy="36933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15 ст.95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15005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ЗАКЛЮЧЕНИЕ СО 2 участником</a:t>
            </a:r>
            <a:endParaRPr lang="ru-RU" dirty="0"/>
          </a:p>
        </p:txBody>
      </p:sp>
      <p:sp>
        <p:nvSpPr>
          <p:cNvPr id="3" name="Объект 2"/>
          <p:cNvSpPr>
            <a:spLocks noGrp="1"/>
          </p:cNvSpPr>
          <p:nvPr>
            <p:ph idx="1"/>
          </p:nvPr>
        </p:nvSpPr>
        <p:spPr/>
        <p:txBody>
          <a:bodyPr>
            <a:normAutofit fontScale="70000" lnSpcReduction="20000"/>
          </a:bodyPr>
          <a:lstStyle/>
          <a:p>
            <a:r>
              <a:rPr lang="ru-RU" dirty="0"/>
              <a:t>17.1. В случае расторжения контракта по основаниям, предусмотренным частью 8 настоящей статьи, заказчик вправе заключить контракт с участником закупки, с которым в соответствии с настоящим Федеральным законом заключается контракт при уклонении от заключения контракта победителя, указанного в части 3 статьи 54, части 6 статьи 78, первом предложении части 17 статьи 83, победителя электронной процедуры (за исключением победителя, предусмотренного частью 14 статьи 83.2 настоящего Федерального закона) и при условии согласия такого участника закупки заключить контракт. </a:t>
            </a:r>
          </a:p>
        </p:txBody>
      </p:sp>
    </p:spTree>
    <p:extLst>
      <p:ext uri="{BB962C8B-B14F-4D97-AF65-F5344CB8AC3E}">
        <p14:creationId xmlns:p14="http://schemas.microsoft.com/office/powerpoint/2010/main" val="38602690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ЗАКЛЮЧЕНИЕ СО 2 участником</a:t>
            </a:r>
            <a:endParaRPr lang="ru-RU" dirty="0"/>
          </a:p>
        </p:txBody>
      </p:sp>
      <p:sp>
        <p:nvSpPr>
          <p:cNvPr id="3" name="Объект 2"/>
          <p:cNvSpPr>
            <a:spLocks noGrp="1"/>
          </p:cNvSpPr>
          <p:nvPr>
            <p:ph idx="1"/>
          </p:nvPr>
        </p:nvSpPr>
        <p:spPr/>
        <p:txBody>
          <a:bodyPr>
            <a:normAutofit fontScale="55000" lnSpcReduction="20000"/>
          </a:bodyPr>
          <a:lstStyle/>
          <a:p>
            <a:r>
              <a:rPr lang="ru-RU" dirty="0" smtClean="0"/>
              <a:t>Указанный </a:t>
            </a:r>
            <a:r>
              <a:rPr lang="ru-RU" dirty="0"/>
              <a:t>контракт заключается с соблюдением условий, предусмотренных частью 1 статьи 34 настоящего Федерального закона с учетом положений части 18 настоящей статьи, и после предоставления в соответствии с настоящим Федеральным законом участником закупки обеспечения исполнения контракта, если требование обеспечения исполнения контракта предусмотрено извещением об осуществлении закупки и (или) документацией о закупке. При этом при расторжении контракта (за исключением контракта, указанного в части 9 статьи 37 настоящего Федерального закона) в связи с односторонним отказом заказчика от исполнения контракта заключение контракта в соответствии с настоящей частью допускается в случае, если в связи с таким расторжением в соответствии с частью 7 статьи 104 настоящего Федерального закона принято решение о включении информации о поставщике (подрядчике, исполнителе), с которым расторгнут контракт, в реестр недобросовестных поставщиков (подрядчиков, исполнителей).</a:t>
            </a:r>
          </a:p>
          <a:p>
            <a:endParaRPr lang="ru-RU" dirty="0"/>
          </a:p>
        </p:txBody>
      </p:sp>
    </p:spTree>
    <p:extLst>
      <p:ext uri="{BB962C8B-B14F-4D97-AF65-F5344CB8AC3E}">
        <p14:creationId xmlns:p14="http://schemas.microsoft.com/office/powerpoint/2010/main" val="214963373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0340" y="2057712"/>
            <a:ext cx="9391309" cy="481471"/>
          </a:xfrm>
        </p:spPr>
        <p:txBody>
          <a:bodyPr>
            <a:noAutofit/>
          </a:bodyPr>
          <a:lstStyle/>
          <a:p>
            <a:pPr fontAlgn="base">
              <a:lnSpc>
                <a:spcPct val="80000"/>
              </a:lnSpc>
              <a:spcAft>
                <a:spcPct val="0"/>
              </a:spcAft>
            </a:pPr>
            <a:r>
              <a:rPr lang="ru-RU" sz="4000" b="1" dirty="0">
                <a:solidFill>
                  <a:srgbClr val="154676"/>
                </a:solidFill>
                <a:latin typeface="Century" panose="02040604050505020304" pitchFamily="18" charset="0"/>
                <a:ea typeface="Yu Gothic UI Semibold" panose="020B0700000000000000" pitchFamily="34" charset="-128"/>
              </a:rPr>
              <a:t>Направления развития системы контроля в сфере закупок в 2019 году</a:t>
            </a:r>
          </a:p>
        </p:txBody>
      </p:sp>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47" y="2571672"/>
            <a:ext cx="10030694" cy="1659557"/>
          </a:xfrm>
          <a:prstGeom prst="rect">
            <a:avLst/>
          </a:prstGeom>
        </p:spPr>
        <p:txBody>
          <a:bodyPr wrap="square">
            <a:spAutoFit/>
          </a:bodyPr>
          <a:lstStyle/>
          <a:p>
            <a:pPr algn="ctr">
              <a:lnSpc>
                <a:spcPct val="115000"/>
              </a:lnSpc>
              <a:spcAft>
                <a:spcPts val="0"/>
              </a:spcAft>
            </a:pPr>
            <a:r>
              <a:rPr lang="ru-RU"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Обзор поправок, внесенных Федеральными законами</a:t>
            </a:r>
          </a:p>
          <a:p>
            <a:pPr algn="ctr">
              <a:lnSpc>
                <a:spcPct val="115000"/>
              </a:lnSpc>
              <a:spcAft>
                <a:spcPts val="0"/>
              </a:spcAft>
            </a:pPr>
            <a:r>
              <a:rPr lang="ru-RU"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от 01.04.2019 № 50-ФЗ и от 01.05.2019 № 71-ФЗ. Ответственность заказчиков, работников контрактных служб, контрактных управляющих, членов комиссий по осуществлению закупок за нарушение законодательства Российской Федерации в сфере закупок. Эффективные способы превентивной защиты от профессиональных жалобщиков</a:t>
            </a:r>
          </a:p>
        </p:txBody>
      </p:sp>
    </p:spTree>
    <p:extLst>
      <p:ext uri="{BB962C8B-B14F-4D97-AF65-F5344CB8AC3E}">
        <p14:creationId xmlns:p14="http://schemas.microsoft.com/office/powerpoint/2010/main" val="354481050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109061"/>
            <a:ext cx="8928100" cy="1262540"/>
          </a:xfrm>
        </p:spPr>
        <p:txBody>
          <a:bodyPr>
            <a:normAutofit fontScale="90000"/>
          </a:bodyPr>
          <a:lstStyle/>
          <a:p>
            <a:r>
              <a:rPr lang="ru-RU" dirty="0" smtClean="0"/>
              <a:t>Когда могут быть выявлены нарушения в рамках контрактной системы</a:t>
            </a:r>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AutoShape 219"/>
          <p:cNvSpPr>
            <a:spLocks noChangeArrowheads="1"/>
          </p:cNvSpPr>
          <p:nvPr/>
        </p:nvSpPr>
        <p:spPr bwMode="auto">
          <a:xfrm>
            <a:off x="3264709" y="1371601"/>
            <a:ext cx="5564187" cy="560387"/>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«Элементы» контроля в рамках Контрактной системы</a:t>
            </a:r>
            <a:endParaRPr kumimoji="0" lang="ru-RU" altLang="ru-RU"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AutoShape 220"/>
          <p:cNvSpPr>
            <a:spLocks noChangeArrowheads="1"/>
          </p:cNvSpPr>
          <p:nvPr/>
        </p:nvSpPr>
        <p:spPr bwMode="auto">
          <a:xfrm>
            <a:off x="1969309" y="3387726"/>
            <a:ext cx="2249487" cy="1039812"/>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Мониторинг </a:t>
            </a:r>
            <a:b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(ст. 97 44-ФЗ)</a:t>
            </a:r>
            <a:endParaRPr kumimoji="0" lang="ru-RU" altLang="ru-RU"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AutoShape 221"/>
          <p:cNvSpPr>
            <a:spLocks noChangeArrowheads="1"/>
          </p:cNvSpPr>
          <p:nvPr/>
        </p:nvSpPr>
        <p:spPr bwMode="auto">
          <a:xfrm>
            <a:off x="4777596" y="3387726"/>
            <a:ext cx="2249488" cy="1039812"/>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Аудит </a:t>
            </a:r>
            <a:b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(ст. 98 44-ФЗ)</a:t>
            </a:r>
          </a:p>
        </p:txBody>
      </p:sp>
      <p:sp>
        <p:nvSpPr>
          <p:cNvPr id="10" name="AutoShape 222"/>
          <p:cNvSpPr>
            <a:spLocks noChangeArrowheads="1"/>
          </p:cNvSpPr>
          <p:nvPr/>
        </p:nvSpPr>
        <p:spPr bwMode="auto">
          <a:xfrm>
            <a:off x="7784321" y="3429001"/>
            <a:ext cx="4240902" cy="1039812"/>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Контроль </a:t>
            </a:r>
            <a:b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(гл. 5 44-ФЗ)</a:t>
            </a:r>
            <a:endParaRPr kumimoji="0" lang="ru-RU" altLang="ru-RU"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AutoShape 223"/>
          <p:cNvSpPr>
            <a:spLocks noChangeArrowheads="1"/>
          </p:cNvSpPr>
          <p:nvPr/>
        </p:nvSpPr>
        <p:spPr bwMode="auto">
          <a:xfrm>
            <a:off x="9904772" y="5373119"/>
            <a:ext cx="2249488" cy="1039812"/>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Обжалование </a:t>
            </a:r>
            <a:b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altLang="ru-RU"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(гл. 6 44-ФЗ)</a:t>
            </a:r>
            <a:endParaRPr kumimoji="0" lang="ru-RU" altLang="ru-RU"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AutoShape 224"/>
          <p:cNvCxnSpPr>
            <a:cxnSpLocks noChangeShapeType="1"/>
          </p:cNvCxnSpPr>
          <p:nvPr/>
        </p:nvCxnSpPr>
        <p:spPr bwMode="auto">
          <a:xfrm>
            <a:off x="5928534" y="1947863"/>
            <a:ext cx="47625" cy="1473200"/>
          </a:xfrm>
          <a:prstGeom prst="straightConnector1">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3" name="AutoShape 225"/>
          <p:cNvCxnSpPr>
            <a:cxnSpLocks noChangeShapeType="1"/>
          </p:cNvCxnSpPr>
          <p:nvPr/>
        </p:nvCxnSpPr>
        <p:spPr bwMode="auto">
          <a:xfrm flipH="1">
            <a:off x="2810684" y="1947863"/>
            <a:ext cx="3117850" cy="1473200"/>
          </a:xfrm>
          <a:prstGeom prst="straightConnector1">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AutoShape 226"/>
          <p:cNvCxnSpPr>
            <a:cxnSpLocks noChangeShapeType="1"/>
          </p:cNvCxnSpPr>
          <p:nvPr/>
        </p:nvCxnSpPr>
        <p:spPr bwMode="auto">
          <a:xfrm>
            <a:off x="5928534" y="1947863"/>
            <a:ext cx="3452812" cy="1473200"/>
          </a:xfrm>
          <a:prstGeom prst="straightConnector1">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 name="AutoShape 227"/>
          <p:cNvCxnSpPr>
            <a:cxnSpLocks noChangeShapeType="1"/>
          </p:cNvCxnSpPr>
          <p:nvPr/>
        </p:nvCxnSpPr>
        <p:spPr bwMode="auto">
          <a:xfrm>
            <a:off x="10875213" y="4474594"/>
            <a:ext cx="0" cy="898525"/>
          </a:xfrm>
          <a:prstGeom prst="straightConnector1">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AutoShape 228"/>
          <p:cNvCxnSpPr>
            <a:cxnSpLocks noChangeShapeType="1"/>
          </p:cNvCxnSpPr>
          <p:nvPr/>
        </p:nvCxnSpPr>
        <p:spPr bwMode="auto">
          <a:xfrm flipV="1">
            <a:off x="11105401" y="4474594"/>
            <a:ext cx="0" cy="898525"/>
          </a:xfrm>
          <a:prstGeom prst="straightConnector1">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 name="Скругленный прямоугольник 24"/>
          <p:cNvSpPr/>
          <p:nvPr/>
        </p:nvSpPr>
        <p:spPr bwMode="auto">
          <a:xfrm>
            <a:off x="1477461" y="4722184"/>
            <a:ext cx="3494088" cy="663575"/>
          </a:xfrm>
          <a:prstGeom prst="roundRect">
            <a:avLst/>
          </a:prstGeom>
          <a:solidFill>
            <a:srgbClr val="FFFFFF"/>
          </a:solidFill>
          <a:ln w="9525">
            <a:solidFill>
              <a:srgbClr val="000000"/>
            </a:solidFill>
            <a:round/>
            <a:headEnd/>
            <a:tailEnd/>
          </a:ln>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«Основной» контроль ст. 99</a:t>
            </a:r>
          </a:p>
        </p:txBody>
      </p:sp>
      <p:sp>
        <p:nvSpPr>
          <p:cNvPr id="26" name="Скругленный прямоугольник 25"/>
          <p:cNvSpPr/>
          <p:nvPr/>
        </p:nvSpPr>
        <p:spPr bwMode="auto">
          <a:xfrm>
            <a:off x="5654571" y="5144009"/>
            <a:ext cx="3240087" cy="720725"/>
          </a:xfrm>
          <a:prstGeom prst="roundRect">
            <a:avLst/>
          </a:prstGeom>
          <a:solidFill>
            <a:srgbClr val="FFFFFF"/>
          </a:solidFill>
          <a:ln w="9525">
            <a:solidFill>
              <a:srgbClr val="000000"/>
            </a:solidFill>
            <a:round/>
            <a:headEnd/>
            <a:tailEnd/>
          </a:ln>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Осуществляемый заказчиком ст.101</a:t>
            </a:r>
          </a:p>
        </p:txBody>
      </p:sp>
      <p:sp>
        <p:nvSpPr>
          <p:cNvPr id="27" name="Скругленный прямоугольник 26"/>
          <p:cNvSpPr/>
          <p:nvPr/>
        </p:nvSpPr>
        <p:spPr bwMode="auto">
          <a:xfrm>
            <a:off x="2414483" y="5859732"/>
            <a:ext cx="3240088" cy="720725"/>
          </a:xfrm>
          <a:prstGeom prst="roundRect">
            <a:avLst/>
          </a:prstGeom>
          <a:solidFill>
            <a:srgbClr val="FFFFFF"/>
          </a:solidFill>
          <a:ln w="9525">
            <a:solidFill>
              <a:srgbClr val="000000"/>
            </a:solidFill>
            <a:round/>
            <a:headEnd/>
            <a:tailEnd/>
          </a:ln>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Ведомственный ст.100</a:t>
            </a:r>
          </a:p>
        </p:txBody>
      </p:sp>
      <p:sp>
        <p:nvSpPr>
          <p:cNvPr id="28" name="Скругленный прямоугольник 27"/>
          <p:cNvSpPr/>
          <p:nvPr/>
        </p:nvSpPr>
        <p:spPr bwMode="auto">
          <a:xfrm>
            <a:off x="6625012" y="5975350"/>
            <a:ext cx="3240088" cy="719137"/>
          </a:xfrm>
          <a:prstGeom prst="roundRect">
            <a:avLst/>
          </a:prstGeom>
          <a:solidFill>
            <a:srgbClr val="FFFFFF"/>
          </a:solidFill>
          <a:ln w="9525">
            <a:solidFill>
              <a:srgbClr val="000000"/>
            </a:solidFill>
            <a:round/>
            <a:headEnd/>
            <a:tailEnd/>
          </a:ln>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Общественный ст.102</a:t>
            </a:r>
          </a:p>
        </p:txBody>
      </p:sp>
      <p:cxnSp>
        <p:nvCxnSpPr>
          <p:cNvPr id="29" name="Прямая со стрелкой 10"/>
          <p:cNvCxnSpPr>
            <a:cxnSpLocks noChangeShapeType="1"/>
            <a:stCxn id="10" idx="2"/>
            <a:endCxn id="25" idx="3"/>
          </p:cNvCxnSpPr>
          <p:nvPr/>
        </p:nvCxnSpPr>
        <p:spPr bwMode="auto">
          <a:xfrm flipH="1">
            <a:off x="4971549" y="4468813"/>
            <a:ext cx="4933223" cy="585159"/>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30" name="Прямая со стрелкой 11"/>
          <p:cNvCxnSpPr>
            <a:cxnSpLocks noChangeShapeType="1"/>
            <a:stCxn id="10" idx="2"/>
            <a:endCxn id="27" idx="0"/>
          </p:cNvCxnSpPr>
          <p:nvPr/>
        </p:nvCxnSpPr>
        <p:spPr bwMode="auto">
          <a:xfrm flipH="1">
            <a:off x="4034527" y="4468813"/>
            <a:ext cx="5870245" cy="1390919"/>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31" name="Прямая со стрелкой 14"/>
          <p:cNvCxnSpPr>
            <a:cxnSpLocks noChangeShapeType="1"/>
            <a:stCxn id="10" idx="2"/>
            <a:endCxn id="26" idx="0"/>
          </p:cNvCxnSpPr>
          <p:nvPr/>
        </p:nvCxnSpPr>
        <p:spPr bwMode="auto">
          <a:xfrm flipH="1">
            <a:off x="7274615" y="4468813"/>
            <a:ext cx="2630157" cy="675196"/>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32" name="Прямая со стрелкой 17"/>
          <p:cNvCxnSpPr>
            <a:cxnSpLocks noChangeShapeType="1"/>
            <a:stCxn id="10" idx="2"/>
            <a:endCxn id="28" idx="0"/>
          </p:cNvCxnSpPr>
          <p:nvPr/>
        </p:nvCxnSpPr>
        <p:spPr bwMode="auto">
          <a:xfrm flipH="1">
            <a:off x="8245056" y="4468813"/>
            <a:ext cx="1659716" cy="1506537"/>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5951470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solidFill>
            <a:schemeClr val="accent1">
              <a:lumMod val="20000"/>
              <a:lumOff val="80000"/>
            </a:schemeClr>
          </a:solidFill>
        </p:spPr>
        <p:txBody>
          <a:bodyPr/>
          <a:lstStyle/>
          <a:p>
            <a:pPr algn="ctr"/>
            <a:r>
              <a:rPr lang="ru-RU" dirty="0"/>
              <a:t>Федеральный </a:t>
            </a:r>
            <a:r>
              <a:rPr lang="ru-RU" dirty="0" smtClean="0"/>
              <a:t>закон</a:t>
            </a:r>
            <a:r>
              <a:rPr lang="en-US" dirty="0" smtClean="0"/>
              <a:t/>
            </a:r>
            <a:br>
              <a:rPr lang="en-US" dirty="0" smtClean="0"/>
            </a:br>
            <a:r>
              <a:rPr lang="ru-RU" dirty="0" smtClean="0"/>
              <a:t>от </a:t>
            </a:r>
            <a:r>
              <a:rPr lang="ru-RU" dirty="0"/>
              <a:t>01.04.2019 N </a:t>
            </a:r>
            <a:r>
              <a:rPr lang="ru-RU" dirty="0" smtClean="0"/>
              <a:t>50-ФЗ</a:t>
            </a:r>
            <a:endParaRPr lang="ru-RU" dirty="0"/>
          </a:p>
        </p:txBody>
      </p:sp>
      <p:sp>
        <p:nvSpPr>
          <p:cNvPr id="6" name="Объект 5"/>
          <p:cNvSpPr>
            <a:spLocks noGrp="1"/>
          </p:cNvSpPr>
          <p:nvPr>
            <p:ph sz="half" idx="2"/>
          </p:nvPr>
        </p:nvSpPr>
        <p:spPr/>
        <p:txBody>
          <a:bodyPr>
            <a:normAutofit/>
          </a:bodyPr>
          <a:lstStyle/>
          <a:p>
            <a:pPr marL="0" indent="0" algn="ctr">
              <a:buNone/>
            </a:pPr>
            <a:r>
              <a:rPr lang="ru-RU" sz="2400" i="1" dirty="0" smtClean="0"/>
              <a:t>«О </a:t>
            </a:r>
            <a:r>
              <a:rPr lang="ru-RU" sz="2400" i="1" dirty="0"/>
              <a:t>внесении изменений в Федеральный закон "О контрактной системе в сфере закупок товаров, работ, услуг для обеспечения государственных и муниципальных </a:t>
            </a:r>
            <a:r>
              <a:rPr lang="ru-RU" sz="2400" i="1" dirty="0" smtClean="0"/>
              <a:t>нужд»</a:t>
            </a:r>
          </a:p>
          <a:p>
            <a:pPr marL="0" indent="0" algn="ctr">
              <a:buNone/>
            </a:pPr>
            <a:r>
              <a:rPr lang="ru-RU" sz="2400" b="1" i="1" dirty="0" smtClean="0"/>
              <a:t>«Законопроект о развитии системы контроля в сфере закупок»</a:t>
            </a:r>
          </a:p>
          <a:p>
            <a:pPr algn="ctr"/>
            <a:r>
              <a:rPr lang="ru-RU" sz="2400" b="1" i="1" dirty="0" smtClean="0">
                <a:solidFill>
                  <a:srgbClr val="FF0000"/>
                </a:solidFill>
              </a:rPr>
              <a:t>С 01.07.2019</a:t>
            </a:r>
            <a:endParaRPr lang="ru-RU" sz="2400" b="1" i="1" dirty="0">
              <a:solidFill>
                <a:srgbClr val="FF0000"/>
              </a:solidFill>
            </a:endParaRPr>
          </a:p>
        </p:txBody>
      </p:sp>
      <p:sp>
        <p:nvSpPr>
          <p:cNvPr id="7" name="Текст 6"/>
          <p:cNvSpPr>
            <a:spLocks noGrp="1"/>
          </p:cNvSpPr>
          <p:nvPr>
            <p:ph type="body" sz="quarter" idx="3"/>
          </p:nvPr>
        </p:nvSpPr>
        <p:spPr>
          <a:solidFill>
            <a:schemeClr val="accent1">
              <a:lumMod val="20000"/>
              <a:lumOff val="80000"/>
            </a:schemeClr>
          </a:solidFill>
        </p:spPr>
        <p:txBody>
          <a:bodyPr vert="horz" lIns="91440" tIns="45720" rIns="91440" bIns="45720" rtlCol="0" anchor="b">
            <a:normAutofit/>
          </a:bodyPr>
          <a:lstStyle/>
          <a:p>
            <a:pPr algn="ctr"/>
            <a:r>
              <a:rPr lang="ru-RU" dirty="0"/>
              <a:t>Федеральный </a:t>
            </a:r>
            <a:r>
              <a:rPr lang="ru-RU" dirty="0" smtClean="0"/>
              <a:t>закон</a:t>
            </a:r>
            <a:br>
              <a:rPr lang="ru-RU" dirty="0" smtClean="0"/>
            </a:br>
            <a:r>
              <a:rPr lang="ru-RU" dirty="0" smtClean="0"/>
              <a:t>от </a:t>
            </a:r>
            <a:r>
              <a:rPr lang="ru-RU" dirty="0"/>
              <a:t>01.05.2019 N 71-ФЗ</a:t>
            </a:r>
          </a:p>
        </p:txBody>
      </p:sp>
      <p:sp>
        <p:nvSpPr>
          <p:cNvPr id="8" name="Объект 7"/>
          <p:cNvSpPr>
            <a:spLocks noGrp="1"/>
          </p:cNvSpPr>
          <p:nvPr>
            <p:ph sz="quarter" idx="4"/>
          </p:nvPr>
        </p:nvSpPr>
        <p:spPr/>
        <p:txBody>
          <a:bodyPr>
            <a:normAutofit lnSpcReduction="10000"/>
          </a:bodyPr>
          <a:lstStyle/>
          <a:p>
            <a:pPr marL="0" indent="0" algn="ctr">
              <a:buNone/>
            </a:pPr>
            <a:r>
              <a:rPr lang="ru-RU" sz="2400" i="1" dirty="0"/>
              <a:t>«О внесении изменений в Федеральный закон «О контрактной системе в сфере закупок товаров, работ, услуг для обеспечения государственных и муниципальных нужд</a:t>
            </a:r>
            <a:r>
              <a:rPr lang="ru-RU" sz="2400" i="1" dirty="0" smtClean="0"/>
              <a:t>»</a:t>
            </a:r>
          </a:p>
          <a:p>
            <a:pPr algn="ctr"/>
            <a:r>
              <a:rPr lang="ru-RU" sz="2400" b="1" i="1" dirty="0" smtClean="0">
                <a:solidFill>
                  <a:schemeClr val="accent6"/>
                </a:solidFill>
              </a:rPr>
              <a:t>С 12.05.2019</a:t>
            </a:r>
          </a:p>
          <a:p>
            <a:pPr algn="ctr"/>
            <a:r>
              <a:rPr lang="ru-RU" sz="2400" b="1" i="1" dirty="0" smtClean="0">
                <a:solidFill>
                  <a:srgbClr val="FF0000"/>
                </a:solidFill>
              </a:rPr>
              <a:t>С 01.07.2019</a:t>
            </a:r>
          </a:p>
          <a:p>
            <a:pPr algn="ctr"/>
            <a:r>
              <a:rPr lang="ru-RU" sz="2400" b="1" i="1" dirty="0" smtClean="0">
                <a:solidFill>
                  <a:srgbClr val="EAAD16"/>
                </a:solidFill>
              </a:rPr>
              <a:t>С 01.10.2019</a:t>
            </a:r>
          </a:p>
          <a:p>
            <a:pPr algn="ctr"/>
            <a:r>
              <a:rPr lang="ru-RU" sz="2400" b="1" i="1" dirty="0" smtClean="0">
                <a:solidFill>
                  <a:schemeClr val="accent5"/>
                </a:solidFill>
              </a:rPr>
              <a:t>С 01.04.2020</a:t>
            </a:r>
            <a:endParaRPr lang="ru-RU" sz="2400" b="1" i="1" dirty="0">
              <a:solidFill>
                <a:schemeClr val="accent5"/>
              </a:solidFill>
            </a:endParaRPr>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Заголовок 1"/>
          <p:cNvSpPr>
            <a:spLocks noGrp="1"/>
          </p:cNvSpPr>
          <p:nvPr>
            <p:ph type="title"/>
          </p:nvPr>
        </p:nvSpPr>
        <p:spPr/>
        <p:txBody>
          <a:bodyPr/>
          <a:lstStyle/>
          <a:p>
            <a:r>
              <a:rPr lang="ru-RU" dirty="0" smtClean="0"/>
              <a:t>Изменения вопросов контроля в контрактной системе с 01.07.2019</a:t>
            </a:r>
            <a:endParaRPr lang="ru-RU" dirty="0"/>
          </a:p>
        </p:txBody>
      </p:sp>
    </p:spTree>
    <p:extLst>
      <p:ext uri="{BB962C8B-B14F-4D97-AF65-F5344CB8AC3E}">
        <p14:creationId xmlns:p14="http://schemas.microsoft.com/office/powerpoint/2010/main" val="345478239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1"/>
          <p:cNvSpPr>
            <a:spLocks noGrp="1"/>
          </p:cNvSpPr>
          <p:nvPr>
            <p:ph type="title"/>
          </p:nvPr>
        </p:nvSpPr>
        <p:spPr/>
        <p:txBody>
          <a:bodyPr/>
          <a:lstStyle/>
          <a:p>
            <a:r>
              <a:rPr lang="ru-RU" altLang="ru-RU" b="1" smtClean="0"/>
              <a:t>Субъекты контроля</a:t>
            </a:r>
            <a:endParaRPr lang="ru-RU" altLang="ru-RU" smtClean="0"/>
          </a:p>
        </p:txBody>
      </p:sp>
      <p:sp>
        <p:nvSpPr>
          <p:cNvPr id="729" name="AutoShape 250"/>
          <p:cNvSpPr>
            <a:spLocks noChangeArrowheads="1"/>
          </p:cNvSpPr>
          <p:nvPr/>
        </p:nvSpPr>
        <p:spPr bwMode="auto">
          <a:xfrm>
            <a:off x="2420938" y="2070101"/>
            <a:ext cx="1460500" cy="644525"/>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Заказчики</a:t>
            </a:r>
          </a:p>
        </p:txBody>
      </p:sp>
      <p:sp>
        <p:nvSpPr>
          <p:cNvPr id="730" name="AutoShape 251"/>
          <p:cNvSpPr>
            <a:spLocks noChangeArrowheads="1"/>
          </p:cNvSpPr>
          <p:nvPr/>
        </p:nvSpPr>
        <p:spPr bwMode="auto">
          <a:xfrm>
            <a:off x="7199313" y="2055813"/>
            <a:ext cx="2379662" cy="70485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Контрактные службы</a:t>
            </a:r>
          </a:p>
        </p:txBody>
      </p:sp>
      <p:sp>
        <p:nvSpPr>
          <p:cNvPr id="731" name="AutoShape 252"/>
          <p:cNvSpPr>
            <a:spLocks noChangeArrowheads="1"/>
          </p:cNvSpPr>
          <p:nvPr/>
        </p:nvSpPr>
        <p:spPr bwMode="auto">
          <a:xfrm>
            <a:off x="6650039" y="2919413"/>
            <a:ext cx="2960687" cy="70326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Контрактные управляющие</a:t>
            </a:r>
          </a:p>
        </p:txBody>
      </p:sp>
      <p:sp>
        <p:nvSpPr>
          <p:cNvPr id="732" name="AutoShape 253"/>
          <p:cNvSpPr>
            <a:spLocks noChangeArrowheads="1"/>
          </p:cNvSpPr>
          <p:nvPr/>
        </p:nvSpPr>
        <p:spPr bwMode="auto">
          <a:xfrm>
            <a:off x="6194426" y="4805364"/>
            <a:ext cx="3668713" cy="701675"/>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Комиссии по осуществлению закупок и их члены</a:t>
            </a:r>
          </a:p>
        </p:txBody>
      </p:sp>
      <p:sp>
        <p:nvSpPr>
          <p:cNvPr id="733" name="AutoShape 254"/>
          <p:cNvSpPr>
            <a:spLocks noChangeArrowheads="1"/>
          </p:cNvSpPr>
          <p:nvPr/>
        </p:nvSpPr>
        <p:spPr bwMode="auto">
          <a:xfrm>
            <a:off x="4268789" y="2055813"/>
            <a:ext cx="2708275" cy="70485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Уполномоченные органы</a:t>
            </a:r>
          </a:p>
        </p:txBody>
      </p:sp>
      <p:sp>
        <p:nvSpPr>
          <p:cNvPr id="734" name="AutoShape 255"/>
          <p:cNvSpPr>
            <a:spLocks noChangeArrowheads="1"/>
          </p:cNvSpPr>
          <p:nvPr/>
        </p:nvSpPr>
        <p:spPr bwMode="auto">
          <a:xfrm>
            <a:off x="2378075" y="2919413"/>
            <a:ext cx="3627438" cy="70326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Уполномоченные учреждения</a:t>
            </a:r>
          </a:p>
        </p:txBody>
      </p:sp>
      <p:sp>
        <p:nvSpPr>
          <p:cNvPr id="735" name="AutoShape 256"/>
          <p:cNvSpPr>
            <a:spLocks noChangeArrowheads="1"/>
          </p:cNvSpPr>
          <p:nvPr/>
        </p:nvSpPr>
        <p:spPr bwMode="auto">
          <a:xfrm>
            <a:off x="6194426" y="3835401"/>
            <a:ext cx="3668713" cy="7032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Специализированные организации</a:t>
            </a:r>
          </a:p>
        </p:txBody>
      </p:sp>
      <p:sp>
        <p:nvSpPr>
          <p:cNvPr id="736" name="AutoShape 257"/>
          <p:cNvSpPr>
            <a:spLocks noChangeArrowheads="1"/>
          </p:cNvSpPr>
          <p:nvPr/>
        </p:nvSpPr>
        <p:spPr bwMode="auto">
          <a:xfrm>
            <a:off x="2336801" y="3835401"/>
            <a:ext cx="3668713" cy="7032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Операторы электронных площадок</a:t>
            </a:r>
          </a:p>
        </p:txBody>
      </p:sp>
      <p:sp>
        <p:nvSpPr>
          <p:cNvPr id="737" name="AutoShape 258"/>
          <p:cNvSpPr>
            <a:spLocks noChangeArrowheads="1"/>
          </p:cNvSpPr>
          <p:nvPr/>
        </p:nvSpPr>
        <p:spPr bwMode="auto">
          <a:xfrm>
            <a:off x="2166938" y="1857376"/>
            <a:ext cx="7854950" cy="3916363"/>
          </a:xfrm>
          <a:prstGeom prst="roundRect">
            <a:avLst>
              <a:gd name="adj" fmla="val 16667"/>
            </a:avLst>
          </a:prstGeom>
          <a:noFill/>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13" name="AutoShape 257"/>
          <p:cNvSpPr>
            <a:spLocks noChangeArrowheads="1"/>
          </p:cNvSpPr>
          <p:nvPr/>
        </p:nvSpPr>
        <p:spPr bwMode="auto">
          <a:xfrm>
            <a:off x="2366963" y="4662488"/>
            <a:ext cx="3668712" cy="90170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Операторы специализированных электронных площадок</a:t>
            </a:r>
          </a:p>
        </p:txBody>
      </p:sp>
      <p:sp>
        <p:nvSpPr>
          <p:cNvPr id="14" name="AutoShape 257"/>
          <p:cNvSpPr>
            <a:spLocks noChangeArrowheads="1"/>
          </p:cNvSpPr>
          <p:nvPr/>
        </p:nvSpPr>
        <p:spPr bwMode="auto">
          <a:xfrm>
            <a:off x="4129883" y="6091478"/>
            <a:ext cx="4390230" cy="59959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КОГО НЕ ХВАТАЕТ?</a:t>
            </a:r>
            <a:endParaRPr kumimoji="0" 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062411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2000"/>
                                        <p:tgtEl>
                                          <p:spTgt spid="7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fill="hold"/>
                                        <p:tgtEl>
                                          <p:spTgt spid="733"/>
                                        </p:tgtEl>
                                        <p:attrNameLst>
                                          <p:attrName>ppt_x</p:attrName>
                                        </p:attrNameLst>
                                      </p:cBhvr>
                                      <p:tavLst>
                                        <p:tav tm="0">
                                          <p:val>
                                            <p:strVal val="#ppt_x"/>
                                          </p:val>
                                        </p:tav>
                                        <p:tav tm="100000">
                                          <p:val>
                                            <p:strVal val="#ppt_x"/>
                                          </p:val>
                                        </p:tav>
                                      </p:tavLst>
                                    </p:anim>
                                    <p:anim calcmode="lin" valueType="num">
                                      <p:cBhvr additive="base">
                                        <p:cTn id="13" dur="500" fill="hold"/>
                                        <p:tgtEl>
                                          <p:spTgt spid="73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30"/>
                                        </p:tgtEl>
                                        <p:attrNameLst>
                                          <p:attrName>style.visibility</p:attrName>
                                        </p:attrNameLst>
                                      </p:cBhvr>
                                      <p:to>
                                        <p:strVal val="visible"/>
                                      </p:to>
                                    </p:set>
                                    <p:animEffect transition="in" filter="blinds(horizontal)">
                                      <p:cBhvr>
                                        <p:cTn id="18" dur="500"/>
                                        <p:tgtEl>
                                          <p:spTgt spid="7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734"/>
                                        </p:tgtEl>
                                        <p:attrNameLst>
                                          <p:attrName>style.visibility</p:attrName>
                                        </p:attrNameLst>
                                      </p:cBhvr>
                                      <p:to>
                                        <p:strVal val="visible"/>
                                      </p:to>
                                    </p:set>
                                    <p:animEffect transition="in" filter="box(in)">
                                      <p:cBhvr>
                                        <p:cTn id="23" dur="500"/>
                                        <p:tgtEl>
                                          <p:spTgt spid="7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731"/>
                                        </p:tgtEl>
                                        <p:attrNameLst>
                                          <p:attrName>style.visibility</p:attrName>
                                        </p:attrNameLst>
                                      </p:cBhvr>
                                      <p:to>
                                        <p:strVal val="visible"/>
                                      </p:to>
                                    </p:set>
                                    <p:animEffect transition="in" filter="diamond(in)">
                                      <p:cBhvr>
                                        <p:cTn id="28" dur="2000"/>
                                        <p:tgtEl>
                                          <p:spTgt spid="73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36"/>
                                        </p:tgtEl>
                                        <p:attrNameLst>
                                          <p:attrName>style.visibility</p:attrName>
                                        </p:attrNameLst>
                                      </p:cBhvr>
                                      <p:to>
                                        <p:strVal val="visible"/>
                                      </p:to>
                                    </p:set>
                                    <p:animEffect transition="in" filter="checkerboard(across)">
                                      <p:cBhvr>
                                        <p:cTn id="33" dur="500"/>
                                        <p:tgtEl>
                                          <p:spTgt spid="7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735"/>
                                        </p:tgtEl>
                                        <p:attrNameLst>
                                          <p:attrName>style.visibility</p:attrName>
                                        </p:attrNameLst>
                                      </p:cBhvr>
                                      <p:to>
                                        <p:strVal val="visible"/>
                                      </p:to>
                                    </p:set>
                                    <p:animEffect transition="in" filter="slide(fromBottom)">
                                      <p:cBhvr>
                                        <p:cTn id="38" dur="500"/>
                                        <p:tgtEl>
                                          <p:spTgt spid="73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732"/>
                                        </p:tgtEl>
                                        <p:attrNameLst>
                                          <p:attrName>style.visibility</p:attrName>
                                        </p:attrNameLst>
                                      </p:cBhvr>
                                      <p:to>
                                        <p:strVal val="visible"/>
                                      </p:to>
                                    </p:set>
                                    <p:anim calcmode="lin" valueType="num">
                                      <p:cBhvr>
                                        <p:cTn id="43" dur="500" fill="hold"/>
                                        <p:tgtEl>
                                          <p:spTgt spid="732"/>
                                        </p:tgtEl>
                                        <p:attrNameLst>
                                          <p:attrName>ppt_w</p:attrName>
                                        </p:attrNameLst>
                                      </p:cBhvr>
                                      <p:tavLst>
                                        <p:tav tm="0">
                                          <p:val>
                                            <p:fltVal val="0"/>
                                          </p:val>
                                        </p:tav>
                                        <p:tav tm="100000">
                                          <p:val>
                                            <p:strVal val="#ppt_w"/>
                                          </p:val>
                                        </p:tav>
                                      </p:tavLst>
                                    </p:anim>
                                    <p:anim calcmode="lin" valueType="num">
                                      <p:cBhvr>
                                        <p:cTn id="44" dur="500" fill="hold"/>
                                        <p:tgtEl>
                                          <p:spTgt spid="732"/>
                                        </p:tgtEl>
                                        <p:attrNameLst>
                                          <p:attrName>ppt_h</p:attrName>
                                        </p:attrNameLst>
                                      </p:cBhvr>
                                      <p:tavLst>
                                        <p:tav tm="0">
                                          <p:val>
                                            <p:fltVal val="0"/>
                                          </p:val>
                                        </p:tav>
                                        <p:tav tm="100000">
                                          <p:val>
                                            <p:strVal val="#ppt_h"/>
                                          </p:val>
                                        </p:tav>
                                      </p:tavLst>
                                    </p:anim>
                                    <p:anim calcmode="lin" valueType="num">
                                      <p:cBhvr>
                                        <p:cTn id="45" dur="500" fill="hold"/>
                                        <p:tgtEl>
                                          <p:spTgt spid="732"/>
                                        </p:tgtEl>
                                        <p:attrNameLst>
                                          <p:attrName>style.rotation</p:attrName>
                                        </p:attrNameLst>
                                      </p:cBhvr>
                                      <p:tavLst>
                                        <p:tav tm="0">
                                          <p:val>
                                            <p:fltVal val="360"/>
                                          </p:val>
                                        </p:tav>
                                        <p:tav tm="100000">
                                          <p:val>
                                            <p:fltVal val="0"/>
                                          </p:val>
                                        </p:tav>
                                      </p:tavLst>
                                    </p:anim>
                                    <p:animEffect transition="in" filter="fade">
                                      <p:cBhvr>
                                        <p:cTn id="46" dur="500"/>
                                        <p:tgtEl>
                                          <p:spTgt spid="73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heckerboard(across)">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checkerboard(across)">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animBg="1"/>
      <p:bldP spid="730" grpId="0" animBg="1"/>
      <p:bldP spid="731" grpId="0" animBg="1"/>
      <p:bldP spid="732" grpId="0" animBg="1"/>
      <p:bldP spid="733" grpId="0" animBg="1"/>
      <p:bldP spid="734" grpId="0" animBg="1"/>
      <p:bldP spid="735" grpId="0" animBg="1"/>
      <p:bldP spid="736"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Каталог товаров, работ, услуг.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pic>
        <p:nvPicPr>
          <p:cNvPr id="2" name="Рисунок 1"/>
          <p:cNvPicPr>
            <a:picLocks noChangeAspect="1"/>
          </p:cNvPicPr>
          <p:nvPr/>
        </p:nvPicPr>
        <p:blipFill>
          <a:blip r:embed="rId5"/>
          <a:stretch>
            <a:fillRect/>
          </a:stretch>
        </p:blipFill>
        <p:spPr>
          <a:xfrm>
            <a:off x="415412" y="2040136"/>
            <a:ext cx="10715625" cy="3333750"/>
          </a:xfrm>
          <a:prstGeom prst="rect">
            <a:avLst/>
          </a:prstGeom>
        </p:spPr>
      </p:pic>
      <p:sp>
        <p:nvSpPr>
          <p:cNvPr id="3" name="Прямоугольник 2"/>
          <p:cNvSpPr/>
          <p:nvPr/>
        </p:nvSpPr>
        <p:spPr>
          <a:xfrm>
            <a:off x="8859758" y="2809717"/>
            <a:ext cx="2861187" cy="1091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Шашлык-</a:t>
            </a:r>
            <a:r>
              <a:rPr kumimoji="0" lang="ru-RU"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Машлык</a:t>
            </a:r>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Прямая со стрелкой 5"/>
          <p:cNvCxnSpPr/>
          <p:nvPr/>
        </p:nvCxnSpPr>
        <p:spPr>
          <a:xfrm flipH="1" flipV="1">
            <a:off x="5842943" y="2930012"/>
            <a:ext cx="3016815" cy="4253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Прямоугольник 12"/>
          <p:cNvSpPr/>
          <p:nvPr/>
        </p:nvSpPr>
        <p:spPr>
          <a:xfrm>
            <a:off x="8859758" y="4828195"/>
            <a:ext cx="2861187" cy="1091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Р</a:t>
            </a:r>
            <a:r>
              <a:rPr kumimoji="0" lang="ru-RU" sz="2400" b="0" i="0" u="sng" strike="noStrike" kern="1200" cap="none" spc="0" normalizeH="0" baseline="0" noProof="0" dirty="0" smtClean="0">
                <a:ln>
                  <a:noFill/>
                </a:ln>
                <a:solidFill>
                  <a:prstClr val="black"/>
                </a:solidFill>
                <a:effectLst/>
                <a:uLnTx/>
                <a:uFillTx/>
                <a:latin typeface="Calibri" panose="020F0502020204030204"/>
                <a:ea typeface="+mn-ea"/>
                <a:cs typeface="+mn-cs"/>
              </a:rPr>
              <a:t>о</a:t>
            </a: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боты по …</a:t>
            </a:r>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Прямая со стрелкой 13"/>
          <p:cNvCxnSpPr/>
          <p:nvPr/>
        </p:nvCxnSpPr>
        <p:spPr>
          <a:xfrm flipH="1" flipV="1">
            <a:off x="5842943" y="4948490"/>
            <a:ext cx="3016815" cy="4253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179739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solidFill>
            <a:schemeClr val="accent1">
              <a:lumMod val="20000"/>
              <a:lumOff val="80000"/>
            </a:schemeClr>
          </a:solidFill>
        </p:spPr>
        <p:txBody>
          <a:bodyPr>
            <a:normAutofit/>
          </a:bodyPr>
          <a:lstStyle/>
          <a:p>
            <a:pPr algn="ctr"/>
            <a:r>
              <a:rPr lang="ru-RU" sz="4000" dirty="0" smtClean="0"/>
              <a:t>БАНКИ</a:t>
            </a:r>
            <a:endParaRPr lang="ru-RU" sz="4000" dirty="0"/>
          </a:p>
        </p:txBody>
      </p:sp>
      <p:sp>
        <p:nvSpPr>
          <p:cNvPr id="6" name="Объект 5"/>
          <p:cNvSpPr>
            <a:spLocks noGrp="1"/>
          </p:cNvSpPr>
          <p:nvPr>
            <p:ph sz="half" idx="2"/>
          </p:nvPr>
        </p:nvSpPr>
        <p:spPr/>
        <p:txBody>
          <a:bodyPr/>
          <a:lstStyle/>
          <a:p>
            <a:endParaRPr lang="ru-RU"/>
          </a:p>
        </p:txBody>
      </p:sp>
      <p:sp>
        <p:nvSpPr>
          <p:cNvPr id="7" name="Текст 6"/>
          <p:cNvSpPr>
            <a:spLocks noGrp="1"/>
          </p:cNvSpPr>
          <p:nvPr>
            <p:ph type="body" sz="quarter" idx="3"/>
          </p:nvPr>
        </p:nvSpPr>
        <p:spPr>
          <a:solidFill>
            <a:schemeClr val="accent1">
              <a:lumMod val="20000"/>
              <a:lumOff val="80000"/>
            </a:schemeClr>
          </a:solidFill>
        </p:spPr>
        <p:txBody>
          <a:bodyPr vert="horz" lIns="91440" tIns="45720" rIns="91440" bIns="45720" rtlCol="0" anchor="b">
            <a:normAutofit fontScale="85000" lnSpcReduction="20000"/>
          </a:bodyPr>
          <a:lstStyle/>
          <a:p>
            <a:pPr algn="ctr"/>
            <a:r>
              <a:rPr lang="ru-RU" sz="4000" dirty="0"/>
              <a:t>Операторы </a:t>
            </a:r>
            <a:r>
              <a:rPr lang="ru-RU" sz="4000" dirty="0" err="1"/>
              <a:t>агрегаторов</a:t>
            </a:r>
            <a:r>
              <a:rPr lang="ru-RU" sz="4000" dirty="0"/>
              <a:t> закупок малого объема </a:t>
            </a:r>
          </a:p>
        </p:txBody>
      </p:sp>
      <p:sp>
        <p:nvSpPr>
          <p:cNvPr id="8" name="Объект 7"/>
          <p:cNvSpPr>
            <a:spLocks noGrp="1"/>
          </p:cNvSpPr>
          <p:nvPr>
            <p:ph sz="quarter" idx="4"/>
          </p:nvPr>
        </p:nvSpPr>
        <p:spPr/>
        <p:txBody>
          <a:bodyPr/>
          <a:lstStyle/>
          <a:p>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Заголовок 1"/>
          <p:cNvSpPr>
            <a:spLocks noGrp="1"/>
          </p:cNvSpPr>
          <p:nvPr>
            <p:ph type="title"/>
          </p:nvPr>
        </p:nvSpPr>
        <p:spPr/>
        <p:txBody>
          <a:bodyPr/>
          <a:lstStyle/>
          <a:p>
            <a:r>
              <a:rPr lang="ru-RU" dirty="0" smtClean="0"/>
              <a:t>«Упущены» среди субъектов контроля </a:t>
            </a:r>
            <a:endParaRPr lang="ru-RU" dirty="0"/>
          </a:p>
        </p:txBody>
      </p:sp>
      <p:pic>
        <p:nvPicPr>
          <p:cNvPr id="2050" name="Picture 2" descr="ÐÐ°ÑÑÐ¸Ð½ÐºÐ¸ Ð¿Ð¾ Ð·Ð°Ð¿ÑÐ¾ÑÑ Ð±Ð°Ð½Ð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2670079"/>
            <a:ext cx="3568700" cy="335457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3"/>
          <a:stretch>
            <a:fillRect/>
          </a:stretch>
        </p:blipFill>
        <p:spPr>
          <a:xfrm>
            <a:off x="5232400" y="2670079"/>
            <a:ext cx="4000500" cy="2250282"/>
          </a:xfrm>
          <a:prstGeom prst="rect">
            <a:avLst/>
          </a:prstGeom>
        </p:spPr>
      </p:pic>
      <p:pic>
        <p:nvPicPr>
          <p:cNvPr id="10" name="Рисунок 9"/>
          <p:cNvPicPr>
            <a:picLocks noChangeAspect="1"/>
          </p:cNvPicPr>
          <p:nvPr/>
        </p:nvPicPr>
        <p:blipFill>
          <a:blip r:embed="rId4"/>
          <a:stretch>
            <a:fillRect/>
          </a:stretch>
        </p:blipFill>
        <p:spPr>
          <a:xfrm>
            <a:off x="9363075" y="2670079"/>
            <a:ext cx="2828925" cy="933450"/>
          </a:xfrm>
          <a:prstGeom prst="rect">
            <a:avLst/>
          </a:prstGeom>
        </p:spPr>
      </p:pic>
      <p:pic>
        <p:nvPicPr>
          <p:cNvPr id="11" name="Рисунок 10"/>
          <p:cNvPicPr>
            <a:picLocks noChangeAspect="1"/>
          </p:cNvPicPr>
          <p:nvPr/>
        </p:nvPicPr>
        <p:blipFill>
          <a:blip r:embed="rId5"/>
          <a:stretch>
            <a:fillRect/>
          </a:stretch>
        </p:blipFill>
        <p:spPr>
          <a:xfrm>
            <a:off x="9344025" y="3768533"/>
            <a:ext cx="2847975" cy="942975"/>
          </a:xfrm>
          <a:prstGeom prst="rect">
            <a:avLst/>
          </a:prstGeom>
        </p:spPr>
      </p:pic>
      <p:pic>
        <p:nvPicPr>
          <p:cNvPr id="12" name="Рисунок 11"/>
          <p:cNvPicPr>
            <a:picLocks noChangeAspect="1"/>
          </p:cNvPicPr>
          <p:nvPr/>
        </p:nvPicPr>
        <p:blipFill>
          <a:blip r:embed="rId6"/>
          <a:stretch>
            <a:fillRect/>
          </a:stretch>
        </p:blipFill>
        <p:spPr>
          <a:xfrm>
            <a:off x="7053262" y="5090255"/>
            <a:ext cx="2828925" cy="942975"/>
          </a:xfrm>
          <a:prstGeom prst="rect">
            <a:avLst/>
          </a:prstGeom>
        </p:spPr>
      </p:pic>
    </p:spTree>
    <p:extLst>
      <p:ext uri="{BB962C8B-B14F-4D97-AF65-F5344CB8AC3E}">
        <p14:creationId xmlns:p14="http://schemas.microsoft.com/office/powerpoint/2010/main" val="145339754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96993" y="3636784"/>
            <a:ext cx="7772400" cy="1362075"/>
          </a:xfrm>
        </p:spPr>
        <p:txBody>
          <a:bodyPr>
            <a:normAutofit fontScale="90000"/>
          </a:bodyPr>
          <a:lstStyle/>
          <a:p>
            <a:pPr>
              <a:buClr>
                <a:srgbClr val="FF0000"/>
              </a:buClr>
              <a:defRPr/>
            </a:pPr>
            <a:r>
              <a:rPr lang="ru-RU" b="1" dirty="0"/>
              <a:t>«Основной» контроль в сфере закупок</a:t>
            </a:r>
          </a:p>
        </p:txBody>
      </p:sp>
      <p:pic>
        <p:nvPicPr>
          <p:cNvPr id="4"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a:xfrm>
            <a:off x="819510" y="293728"/>
            <a:ext cx="7323827" cy="777162"/>
          </a:xfrm>
        </p:spPr>
        <p:txBody>
          <a:bodyPr>
            <a:normAutofit fontScale="90000"/>
          </a:bodyPr>
          <a:lstStyle/>
          <a:p>
            <a:r>
              <a:rPr lang="ru-RU" altLang="ru-RU" dirty="0" smtClean="0"/>
              <a:t>«Основной» контроль в сфере закупок</a:t>
            </a:r>
          </a:p>
        </p:txBody>
      </p:sp>
      <p:grpSp>
        <p:nvGrpSpPr>
          <p:cNvPr id="59396" name="Группа 742"/>
          <p:cNvGrpSpPr>
            <a:grpSpLocks/>
          </p:cNvGrpSpPr>
          <p:nvPr/>
        </p:nvGrpSpPr>
        <p:grpSpPr bwMode="auto">
          <a:xfrm>
            <a:off x="2008152" y="1198921"/>
            <a:ext cx="8501063" cy="1020762"/>
            <a:chOff x="1725" y="2252"/>
            <a:chExt cx="9000" cy="1293"/>
          </a:xfrm>
        </p:grpSpPr>
        <p:cxnSp>
          <p:nvCxnSpPr>
            <p:cNvPr id="59413" name="AutoShape 240"/>
            <p:cNvCxnSpPr>
              <a:cxnSpLocks noChangeShapeType="1"/>
            </p:cNvCxnSpPr>
            <p:nvPr/>
          </p:nvCxnSpPr>
          <p:spPr bwMode="auto">
            <a:xfrm>
              <a:off x="1725" y="3350"/>
              <a:ext cx="9000" cy="0"/>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59414" name="AutoShape 241"/>
            <p:cNvCxnSpPr>
              <a:cxnSpLocks noChangeShapeType="1"/>
            </p:cNvCxnSpPr>
            <p:nvPr/>
          </p:nvCxnSpPr>
          <p:spPr bwMode="auto">
            <a:xfrm>
              <a:off x="1725" y="3170"/>
              <a:ext cx="0" cy="360"/>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59415" name="AutoShape 242"/>
            <p:cNvCxnSpPr>
              <a:cxnSpLocks noChangeShapeType="1"/>
            </p:cNvCxnSpPr>
            <p:nvPr/>
          </p:nvCxnSpPr>
          <p:spPr bwMode="auto">
            <a:xfrm>
              <a:off x="4665" y="3170"/>
              <a:ext cx="0" cy="360"/>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59416" name="AutoShape 243"/>
            <p:cNvCxnSpPr>
              <a:cxnSpLocks noChangeShapeType="1"/>
            </p:cNvCxnSpPr>
            <p:nvPr/>
          </p:nvCxnSpPr>
          <p:spPr bwMode="auto">
            <a:xfrm>
              <a:off x="7710" y="3170"/>
              <a:ext cx="0" cy="360"/>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59417" name="AutoShape 244"/>
            <p:cNvCxnSpPr>
              <a:cxnSpLocks noChangeShapeType="1"/>
            </p:cNvCxnSpPr>
            <p:nvPr/>
          </p:nvCxnSpPr>
          <p:spPr bwMode="auto">
            <a:xfrm>
              <a:off x="10725" y="3185"/>
              <a:ext cx="0" cy="360"/>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sp>
          <p:nvSpPr>
            <p:cNvPr id="748" name="Text Box 245"/>
            <p:cNvSpPr txBox="1">
              <a:spLocks noChangeArrowheads="1"/>
            </p:cNvSpPr>
            <p:nvPr/>
          </p:nvSpPr>
          <p:spPr bwMode="auto">
            <a:xfrm>
              <a:off x="2103" y="2640"/>
              <a:ext cx="2210" cy="348"/>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планирование</a:t>
              </a:r>
              <a:endParaRPr kumimoji="0" lang="ru-RU"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749" name="Text Box 246"/>
            <p:cNvSpPr txBox="1">
              <a:spLocks noChangeArrowheads="1"/>
            </p:cNvSpPr>
            <p:nvPr/>
          </p:nvSpPr>
          <p:spPr bwMode="auto">
            <a:xfrm>
              <a:off x="5100" y="2252"/>
              <a:ext cx="2160" cy="1034"/>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100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определение поставщика </a:t>
              </a:r>
            </a:p>
          </p:txBody>
        </p:sp>
        <p:sp>
          <p:nvSpPr>
            <p:cNvPr id="750" name="Text Box 247"/>
            <p:cNvSpPr txBox="1">
              <a:spLocks noChangeArrowheads="1"/>
            </p:cNvSpPr>
            <p:nvPr/>
          </p:nvSpPr>
          <p:spPr bwMode="auto">
            <a:xfrm>
              <a:off x="8206" y="2415"/>
              <a:ext cx="2160" cy="871"/>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100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исполнение контракта</a:t>
              </a:r>
            </a:p>
          </p:txBody>
        </p:sp>
      </p:grpSp>
      <p:sp>
        <p:nvSpPr>
          <p:cNvPr id="25614" name="Левая фигурная скобка 740"/>
          <p:cNvSpPr>
            <a:spLocks/>
          </p:cNvSpPr>
          <p:nvPr/>
        </p:nvSpPr>
        <p:spPr bwMode="auto">
          <a:xfrm rot="16200000">
            <a:off x="6606346" y="-1121211"/>
            <a:ext cx="714375" cy="7110413"/>
          </a:xfrm>
          <a:prstGeom prst="leftBrace">
            <a:avLst>
              <a:gd name="adj1" fmla="val 80159"/>
              <a:gd name="adj2" fmla="val 77466"/>
            </a:avLst>
          </a:prstGeom>
          <a:ln>
            <a:headEnd/>
            <a:tailEnd/>
          </a:ln>
        </p:spPr>
        <p:style>
          <a:lnRef idx="3">
            <a:schemeClr val="accent4"/>
          </a:lnRef>
          <a:fillRef idx="0">
            <a:schemeClr val="accent4"/>
          </a:fillRef>
          <a:effectRef idx="2">
            <a:schemeClr val="accent4"/>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6" name="Левая фигурная скобка 741"/>
          <p:cNvSpPr>
            <a:spLocks/>
          </p:cNvSpPr>
          <p:nvPr/>
        </p:nvSpPr>
        <p:spPr bwMode="auto">
          <a:xfrm rot="16200000">
            <a:off x="5522877" y="-1580792"/>
            <a:ext cx="785812" cy="7958137"/>
          </a:xfrm>
          <a:prstGeom prst="leftBrace">
            <a:avLst>
              <a:gd name="adj1" fmla="val 80159"/>
              <a:gd name="adj2" fmla="val 18005"/>
            </a:avLst>
          </a:prstGeom>
          <a:ln>
            <a:headEnd/>
            <a:tailEnd/>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3" name="Содержимое 22"/>
          <p:cNvGraphicFramePr>
            <a:graphicFrameLocks noGrp="1"/>
          </p:cNvGraphicFramePr>
          <p:nvPr>
            <p:ph idx="1"/>
            <p:extLst/>
          </p:nvPr>
        </p:nvGraphicFramePr>
        <p:xfrm>
          <a:off x="1647646" y="2791184"/>
          <a:ext cx="9178506" cy="3946530"/>
        </p:xfrm>
        <a:graphic>
          <a:graphicData uri="http://schemas.openxmlformats.org/drawingml/2006/table">
            <a:tbl>
              <a:tblPr/>
              <a:tblGrid>
                <a:gridCol w="3423233">
                  <a:extLst>
                    <a:ext uri="{9D8B030D-6E8A-4147-A177-3AD203B41FA5}">
                      <a16:colId xmlns:a16="http://schemas.microsoft.com/office/drawing/2014/main" val="20000"/>
                    </a:ext>
                  </a:extLst>
                </a:gridCol>
                <a:gridCol w="3140862">
                  <a:extLst>
                    <a:ext uri="{9D8B030D-6E8A-4147-A177-3AD203B41FA5}">
                      <a16:colId xmlns:a16="http://schemas.microsoft.com/office/drawing/2014/main" val="20001"/>
                    </a:ext>
                  </a:extLst>
                </a:gridCol>
                <a:gridCol w="2614411">
                  <a:extLst>
                    <a:ext uri="{9D8B030D-6E8A-4147-A177-3AD203B41FA5}">
                      <a16:colId xmlns:a16="http://schemas.microsoft.com/office/drawing/2014/main" val="20002"/>
                    </a:ext>
                  </a:extLst>
                </a:gridCol>
              </a:tblGrid>
              <a:tr h="371226">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 группа</a:t>
                      </a:r>
                      <a:endParaRPr kumimoji="0" lang="ru-RU" sz="12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2 группа</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3 группа</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575299">
                <a:tc>
                  <a:txBody>
                    <a:bodyPr/>
                    <a:lstStyle/>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федеральный орган исполнительной власти (ФОИВ), осуществляющий правоприменительные функции по кассовому обслуживанию исполнения бюджетов бюджетной системы РФ (ФК);</a:t>
                      </a:r>
                    </a:p>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1" i="0" u="none" strike="noStrike" cap="none" normalizeH="0" baseline="0" dirty="0" smtClean="0">
                          <a:ln>
                            <a:noFill/>
                          </a:ln>
                          <a:solidFill>
                            <a:srgbClr val="FF0000"/>
                          </a:solidFill>
                          <a:effectLst/>
                          <a:latin typeface="Times New Roman" pitchFamily="18" charset="0"/>
                          <a:cs typeface="Times New Roman" pitchFamily="18" charset="0"/>
                        </a:rPr>
                        <a:t>ФОИВ, определенный Правительством РФ в соответствии с ч.6 ст.4 Закона №44-ФЗ (с 01.04.2020)</a:t>
                      </a:r>
                    </a:p>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финансовые органы субъектов Российской Федерации;</a:t>
                      </a:r>
                    </a:p>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финансовые органы муниципальных образований;</a:t>
                      </a:r>
                    </a:p>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органы управления государственными внебюджетными фондами (ПФР, ФОМС, ФСС)</a:t>
                      </a:r>
                    </a:p>
                    <a:p>
                      <a:pPr marL="228600" marR="0" lvl="0" indent="-22860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Примечание: 2-4 могут передать функции по контролю 1 на основании соглашения</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DEC"/>
                    </a:solidFill>
                  </a:tcPr>
                </a:tc>
                <a:tc>
                  <a:txBody>
                    <a:bodyPr/>
                    <a:lstStyle/>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федеральный орган исполнительной власти, уполномоченный на осуществление контроля в сфере закупок (ФАС ПП РФ 728);</a:t>
                      </a:r>
                    </a:p>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контрольный орган в сфере государственного оборонного заказа (ФАС ПП РФ 728);</a:t>
                      </a:r>
                    </a:p>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органы исполнительной власти субъекта Российской Федерации (КОС);</a:t>
                      </a:r>
                    </a:p>
                    <a:p>
                      <a:pPr marL="228600" marR="0" lvl="0" indent="-228600" algn="just" defTabSz="914400" rtl="0" eaLnBrk="1" fontAlgn="base" latinLnBrk="0" hangingPunct="1">
                        <a:lnSpc>
                          <a:spcPct val="115000"/>
                        </a:lnSpc>
                        <a:spcBef>
                          <a:spcPct val="0"/>
                        </a:spcBef>
                        <a:spcAft>
                          <a:spcPct val="0"/>
                        </a:spcAft>
                        <a:buClrTx/>
                        <a:buSzTx/>
                        <a:buFont typeface="Arial Black" pitchFamily="34" charset="0"/>
                        <a:buAutoNum type="arabicPeriod"/>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органы местного самоуправления муниципального района, органы местного самоуправления городского округа, уполномоченные на осуществление контроля в сфере закупок (МКО)</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DEC"/>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органы внутреннего государственного (муниципального) финансового контроля, определенные в соответствии с Бюджетным кодексом Российской Федерации (Например, ФК)</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DEC"/>
                    </a:solidFill>
                  </a:tcPr>
                </a:tc>
                <a:extLst>
                  <a:ext uri="{0D108BD9-81ED-4DB2-BD59-A6C34878D82A}">
                    <a16:rowId xmlns:a16="http://schemas.microsoft.com/office/drawing/2014/main" val="10001"/>
                  </a:ext>
                </a:extLst>
              </a:tr>
            </a:tbl>
          </a:graphicData>
        </a:graphic>
      </p:graphicFrame>
      <p:sp>
        <p:nvSpPr>
          <p:cNvPr id="16" name="Прямоугольник 15"/>
          <p:cNvSpPr/>
          <p:nvPr/>
        </p:nvSpPr>
        <p:spPr>
          <a:xfrm>
            <a:off x="8672423" y="493411"/>
            <a:ext cx="1752600" cy="36695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ÐÐ°ÑÑÐ¸Ð½ÐºÐ¸ Ð¿Ð¾ Ð·Ð°Ð¿ÑÐ¾ÑÑ ÑÑÐ°Ñ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03" y="1377122"/>
            <a:ext cx="2152793" cy="49679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stretch>
            <a:fillRect/>
          </a:stretch>
        </p:blipFill>
        <p:spPr>
          <a:xfrm>
            <a:off x="10225803" y="1337615"/>
            <a:ext cx="1675142" cy="527202"/>
          </a:xfrm>
          <a:prstGeom prst="rect">
            <a:avLst/>
          </a:prstGeom>
        </p:spPr>
      </p:pic>
    </p:spTree>
    <p:extLst>
      <p:ext uri="{BB962C8B-B14F-4D97-AF65-F5344CB8AC3E}">
        <p14:creationId xmlns:p14="http://schemas.microsoft.com/office/powerpoint/2010/main" val="2990227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14632" y="0"/>
            <a:ext cx="7351066" cy="1325562"/>
          </a:xfrm>
        </p:spPr>
        <p:txBody>
          <a:bodyPr rtlCol="0">
            <a:normAutofit fontScale="90000"/>
          </a:bodyPr>
          <a:lstStyle/>
          <a:p>
            <a:pPr>
              <a:defRPr/>
            </a:pPr>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p:txBody>
          <a:bodyPr>
            <a:normAutofit fontScale="92500" lnSpcReduction="20000"/>
          </a:bodyPr>
          <a:lstStyle/>
          <a:p>
            <a:pPr marL="0" indent="0">
              <a:buNone/>
              <a:defRPr/>
            </a:pPr>
            <a:r>
              <a:rPr lang="ru-RU" b="1" dirty="0" smtClean="0">
                <a:solidFill>
                  <a:srgbClr val="FF0000"/>
                </a:solidFill>
                <a:effectLst>
                  <a:outerShdw blurRad="38100" dist="38100" dir="2700000" algn="tl">
                    <a:srgbClr val="000000">
                      <a:alpha val="43137"/>
                    </a:srgbClr>
                  </a:outerShdw>
                </a:effectLst>
              </a:rPr>
              <a:t>1. ЗАПРЕТ ВОЗЛАГАТЬ ФУНКЦИИ УПОЛНОМОЧЕННОГО </a:t>
            </a:r>
            <a:r>
              <a:rPr lang="ru-RU" b="1" dirty="0">
                <a:solidFill>
                  <a:srgbClr val="FF0000"/>
                </a:solidFill>
                <a:effectLst>
                  <a:outerShdw blurRad="38100" dist="38100" dir="2700000" algn="tl">
                    <a:srgbClr val="000000">
                      <a:alpha val="43137"/>
                    </a:srgbClr>
                  </a:outerShdw>
                </a:effectLst>
              </a:rPr>
              <a:t>ОРГАНА НА </a:t>
            </a:r>
            <a:r>
              <a:rPr lang="ru-RU" b="1" dirty="0" smtClean="0">
                <a:solidFill>
                  <a:srgbClr val="FF0000"/>
                </a:solidFill>
                <a:effectLst>
                  <a:outerShdw blurRad="38100" dist="38100" dir="2700000" algn="tl">
                    <a:srgbClr val="000000">
                      <a:alpha val="43137"/>
                    </a:srgbClr>
                  </a:outerShdw>
                </a:effectLst>
              </a:rPr>
              <a:t>ОРГАНЫ КОНТРОЛЯ</a:t>
            </a:r>
            <a:r>
              <a:rPr lang="ru-RU" dirty="0" smtClean="0"/>
              <a:t> (</a:t>
            </a:r>
            <a:r>
              <a:rPr lang="ru-RU" dirty="0"/>
              <a:t>за исключением органов контроля, осуществляющих такие полномочия в соответствии с частями 2, 5 указанной статьи, а также органов местного самоуправления муниципального района или городского округа, уполномоченных на осуществление контроля в сфере </a:t>
            </a:r>
            <a:r>
              <a:rPr lang="ru-RU" dirty="0" smtClean="0"/>
              <a:t>закупок)</a:t>
            </a:r>
          </a:p>
          <a:p>
            <a:pPr>
              <a:defRPr/>
            </a:pPr>
            <a:r>
              <a:rPr lang="ru-RU" dirty="0"/>
              <a:t>Для исключений не допускается возложение на одно должностное лицо такого органа обязанностей по осуществлению полномочий на планирование закупок, определение поставщиков (подрядчиков, исполнителей), заключение государственных и муниципальных контрактов, их исполнение, в том числе на приемку поставленных товаров, выполненных работ (их результатов), оказанных услуг, обеспечение их оплаты, и обязанностей по осуществлению контроля в отношении таких закупок.</a:t>
            </a:r>
          </a:p>
          <a:p>
            <a:pPr>
              <a:defRPr/>
            </a:pPr>
            <a:endParaRPr lang="ru-RU" dirty="0"/>
          </a:p>
        </p:txBody>
      </p:sp>
      <p:sp>
        <p:nvSpPr>
          <p:cNvPr id="120836" name="Номер слайда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42900">
              <a:defRPr>
                <a:solidFill>
                  <a:schemeClr val="tx1"/>
                </a:solidFill>
                <a:latin typeface="Arial" panose="020B0604020202020204" pitchFamily="34" charset="0"/>
              </a:defRPr>
            </a:lvl1pPr>
            <a:lvl2pPr marL="742950" indent="-285750" defTabSz="342900">
              <a:defRPr>
                <a:solidFill>
                  <a:schemeClr val="tx1"/>
                </a:solidFill>
                <a:latin typeface="Arial" panose="020B0604020202020204" pitchFamily="34" charset="0"/>
              </a:defRPr>
            </a:lvl2pPr>
            <a:lvl3pPr marL="1143000" indent="-228600" defTabSz="342900">
              <a:defRPr>
                <a:solidFill>
                  <a:schemeClr val="tx1"/>
                </a:solidFill>
                <a:latin typeface="Arial" panose="020B0604020202020204" pitchFamily="34" charset="0"/>
              </a:defRPr>
            </a:lvl3pPr>
            <a:lvl4pPr marL="1600200" indent="-228600" defTabSz="342900">
              <a:defRPr>
                <a:solidFill>
                  <a:schemeClr val="tx1"/>
                </a:solidFill>
                <a:latin typeface="Arial" panose="020B0604020202020204" pitchFamily="34" charset="0"/>
              </a:defRPr>
            </a:lvl4pPr>
            <a:lvl5pPr marL="2057400" indent="-228600" defTabSz="342900">
              <a:defRPr>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ru-RU" altLang="ru-RU"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sp>
        <p:nvSpPr>
          <p:cNvPr id="5" name="Прямоугольник 4"/>
          <p:cNvSpPr/>
          <p:nvPr/>
        </p:nvSpPr>
        <p:spPr>
          <a:xfrm>
            <a:off x="8936611" y="440723"/>
            <a:ext cx="1706252" cy="5078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ru-RU" sz="1350" b="0" i="0" u="none" strike="noStrike" kern="1200" cap="none" spc="0" normalizeH="0" baseline="0" noProof="0" dirty="0">
                <a:ln>
                  <a:noFill/>
                </a:ln>
                <a:solidFill>
                  <a:prstClr val="black"/>
                </a:solidFill>
                <a:effectLst/>
                <a:uLnTx/>
                <a:uFillTx/>
                <a:latin typeface="Calibri"/>
                <a:ea typeface="+mn-ea"/>
                <a:cs typeface="+mn-cs"/>
              </a:rPr>
              <a:t>ч. 1.1, 1.2</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ru-RU" sz="1350" b="0" i="0" u="none" strike="noStrike" kern="1200" cap="none" spc="0" normalizeH="0" baseline="0" noProof="0" dirty="0">
                <a:ln>
                  <a:noFill/>
                </a:ln>
                <a:solidFill>
                  <a:prstClr val="black"/>
                </a:solidFill>
                <a:effectLst/>
                <a:uLnTx/>
                <a:uFillTx/>
                <a:latin typeface="Calibri"/>
                <a:ea typeface="+mn-ea"/>
                <a:cs typeface="+mn-cs"/>
              </a:rPr>
              <a:t>ст. 99 44-ФЗ</a:t>
            </a:r>
          </a:p>
        </p:txBody>
      </p:sp>
    </p:spTree>
    <p:extLst>
      <p:ext uri="{BB962C8B-B14F-4D97-AF65-F5344CB8AC3E}">
        <p14:creationId xmlns:p14="http://schemas.microsoft.com/office/powerpoint/2010/main" val="20617057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lstStyle/>
          <a:p>
            <a:pPr marL="0" indent="0">
              <a:buNone/>
              <a:defRPr/>
            </a:pPr>
            <a:r>
              <a:rPr lang="ru-RU" sz="2700" b="1" dirty="0" smtClean="0">
                <a:solidFill>
                  <a:srgbClr val="FF0000"/>
                </a:solidFill>
                <a:effectLst>
                  <a:outerShdw blurRad="38100" dist="38100" dir="2700000" algn="tl">
                    <a:srgbClr val="000000">
                      <a:alpha val="43137"/>
                    </a:srgbClr>
                  </a:outerShdw>
                </a:effectLst>
              </a:rPr>
              <a:t>2. МЕСТНЫЕ </a:t>
            </a:r>
            <a:r>
              <a:rPr lang="ru-RU" sz="2700" b="1" dirty="0">
                <a:solidFill>
                  <a:srgbClr val="FF0000"/>
                </a:solidFill>
                <a:effectLst>
                  <a:outerShdw blurRad="38100" dist="38100" dir="2700000" algn="tl">
                    <a:srgbClr val="000000">
                      <a:alpha val="43137"/>
                    </a:srgbClr>
                  </a:outerShdw>
                </a:effectLst>
              </a:rPr>
              <a:t>КО СМОГУТ ПЕРЕДАТЬ ФУНКЦИИ ПО КОНТРОЛЮ НА УРОВЕНЬ СУБЪЕКТА</a:t>
            </a:r>
            <a:endParaRPr lang="ru-RU" sz="2175" dirty="0"/>
          </a:p>
          <a:p>
            <a:pPr>
              <a:defRPr/>
            </a:pPr>
            <a:r>
              <a:rPr lang="ru-RU" sz="2175" dirty="0"/>
              <a:t>На основании соглашений между субъектами Российской Федерации и находящимися на их территориях муниципальными образованиями органы исполнительной власти субъекта Российской Федерации, уполномоченные на осуществление контроля в сфере закупок, вправе осуществлять полномочия органов местного самоуправления муниципального района, органов местного самоуправления городского округа, уполномоченных на осуществление контроля в сфере закупок.</a:t>
            </a:r>
          </a:p>
        </p:txBody>
      </p:sp>
      <p:sp>
        <p:nvSpPr>
          <p:cNvPr id="122884" name="Номер слайда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42900">
              <a:defRPr>
                <a:solidFill>
                  <a:schemeClr val="tx1"/>
                </a:solidFill>
                <a:latin typeface="Arial" panose="020B0604020202020204" pitchFamily="34" charset="0"/>
              </a:defRPr>
            </a:lvl1pPr>
            <a:lvl2pPr marL="742950" indent="-285750" defTabSz="342900">
              <a:defRPr>
                <a:solidFill>
                  <a:schemeClr val="tx1"/>
                </a:solidFill>
                <a:latin typeface="Arial" panose="020B0604020202020204" pitchFamily="34" charset="0"/>
              </a:defRPr>
            </a:lvl2pPr>
            <a:lvl3pPr marL="1143000" indent="-228600" defTabSz="342900">
              <a:defRPr>
                <a:solidFill>
                  <a:schemeClr val="tx1"/>
                </a:solidFill>
                <a:latin typeface="Arial" panose="020B0604020202020204" pitchFamily="34" charset="0"/>
              </a:defRPr>
            </a:lvl3pPr>
            <a:lvl4pPr marL="1600200" indent="-228600" defTabSz="342900">
              <a:defRPr>
                <a:solidFill>
                  <a:schemeClr val="tx1"/>
                </a:solidFill>
                <a:latin typeface="Arial" panose="020B0604020202020204" pitchFamily="34" charset="0"/>
              </a:defRPr>
            </a:lvl4pPr>
            <a:lvl5pPr marL="2057400" indent="-228600" defTabSz="342900">
              <a:defRPr>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ru-RU" altLang="ru-RU"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sp>
        <p:nvSpPr>
          <p:cNvPr id="5" name="Прямоугольник 4"/>
          <p:cNvSpPr/>
          <p:nvPr/>
        </p:nvSpPr>
        <p:spPr>
          <a:xfrm>
            <a:off x="8927184" y="588015"/>
            <a:ext cx="1791092" cy="30008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ru-RU" sz="1350" b="0" i="0" u="none" strike="noStrike" kern="1200" cap="none" spc="0" normalizeH="0" baseline="0" noProof="0" dirty="0">
                <a:ln>
                  <a:noFill/>
                </a:ln>
                <a:solidFill>
                  <a:prstClr val="black"/>
                </a:solidFill>
                <a:effectLst/>
                <a:uLnTx/>
                <a:uFillTx/>
                <a:latin typeface="Calibri"/>
                <a:ea typeface="+mn-ea"/>
                <a:cs typeface="+mn-cs"/>
              </a:rPr>
              <a:t>ч. 3.1</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ru-RU" sz="1350" b="0" i="0" u="none" strike="noStrike" kern="1200" cap="none" spc="0" normalizeH="0" baseline="0" noProof="0" dirty="0">
                <a:ln>
                  <a:noFill/>
                </a:ln>
                <a:solidFill>
                  <a:prstClr val="black"/>
                </a:solidFill>
                <a:effectLst/>
                <a:uLnTx/>
                <a:uFillTx/>
                <a:latin typeface="Calibri"/>
                <a:ea typeface="+mn-ea"/>
                <a:cs typeface="+mn-cs"/>
              </a:rPr>
              <a:t>ст. 99 44-ФЗ</a:t>
            </a:r>
          </a:p>
        </p:txBody>
      </p:sp>
      <p:sp>
        <p:nvSpPr>
          <p:cNvPr id="7" name="Заголовок 2"/>
          <p:cNvSpPr>
            <a:spLocks noGrp="1"/>
          </p:cNvSpPr>
          <p:nvPr>
            <p:ph type="title"/>
          </p:nvPr>
        </p:nvSpPr>
        <p:spPr>
          <a:xfrm>
            <a:off x="714631" y="0"/>
            <a:ext cx="7609859" cy="1325562"/>
          </a:xfrm>
        </p:spPr>
        <p:txBody>
          <a:bodyPr rtlCol="0">
            <a:normAutofit fontScale="90000"/>
          </a:bodyPr>
          <a:lstStyle/>
          <a:p>
            <a:pPr>
              <a:defRPr/>
            </a:pPr>
            <a:r>
              <a:rPr lang="ru-RU" dirty="0" smtClean="0"/>
              <a:t>Федеральный </a:t>
            </a:r>
            <a:r>
              <a:rPr lang="ru-RU" dirty="0"/>
              <a:t>закон от 01.04.2019 N </a:t>
            </a:r>
            <a:r>
              <a:rPr lang="ru-RU" dirty="0" smtClean="0"/>
              <a:t>50-ФЗ. Действует с 01.07.2019</a:t>
            </a:r>
            <a:endParaRPr lang="ru-RU" dirty="0"/>
          </a:p>
        </p:txBody>
      </p:sp>
    </p:spTree>
    <p:extLst>
      <p:ext uri="{BB962C8B-B14F-4D97-AF65-F5344CB8AC3E}">
        <p14:creationId xmlns:p14="http://schemas.microsoft.com/office/powerpoint/2010/main" val="3774046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96993" y="3636784"/>
            <a:ext cx="7772400" cy="1362075"/>
          </a:xfrm>
        </p:spPr>
        <p:txBody>
          <a:bodyPr>
            <a:normAutofit/>
          </a:bodyPr>
          <a:lstStyle/>
          <a:p>
            <a:pPr>
              <a:buClr>
                <a:srgbClr val="FF0000"/>
              </a:buClr>
              <a:defRPr/>
            </a:pPr>
            <a:r>
              <a:rPr lang="ru-RU" b="1" dirty="0"/>
              <a:t>1 группа контролеров</a:t>
            </a:r>
          </a:p>
        </p:txBody>
      </p:sp>
      <p:pic>
        <p:nvPicPr>
          <p:cNvPr id="4"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154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p:txBody>
          <a:bodyPr/>
          <a:lstStyle/>
          <a:p>
            <a:r>
              <a:rPr lang="ru-RU" altLang="ru-RU" dirty="0" smtClean="0"/>
              <a:t>Контроль согласно ч. 5 ст. 99 (с 2017 г.)</a:t>
            </a:r>
          </a:p>
        </p:txBody>
      </p:sp>
      <p:sp>
        <p:nvSpPr>
          <p:cNvPr id="24579" name="Объект 2"/>
          <p:cNvSpPr>
            <a:spLocks noGrp="1"/>
          </p:cNvSpPr>
          <p:nvPr>
            <p:ph idx="1"/>
          </p:nvPr>
        </p:nvSpPr>
        <p:spPr/>
        <p:txBody>
          <a:bodyPr/>
          <a:lstStyle/>
          <a:p>
            <a:pPr marL="0" indent="0">
              <a:buNone/>
              <a:defRPr/>
            </a:pPr>
            <a:r>
              <a:rPr lang="ru-RU" sz="1700" b="1" dirty="0">
                <a:effectLst>
                  <a:outerShdw blurRad="38100" dist="38100" dir="2700000" algn="tl">
                    <a:srgbClr val="000000">
                      <a:alpha val="43137"/>
                    </a:srgbClr>
                  </a:outerShdw>
                </a:effectLst>
              </a:rPr>
              <a:t>Осуществляют контроль за (ч. 5 ст. 99):</a:t>
            </a:r>
          </a:p>
          <a:p>
            <a:pPr marL="0" indent="0">
              <a:buNone/>
              <a:defRPr/>
            </a:pPr>
            <a:r>
              <a:rPr lang="ru-RU" sz="1700" dirty="0"/>
              <a:t>1) соответствием информации об объеме финансового обеспечения, включенной в планы закупок, информации об объеме финансового обеспечения для осуществления закупок, утвержденном и доведенном до заказчика;</a:t>
            </a:r>
          </a:p>
          <a:p>
            <a:pPr marL="0" indent="0">
              <a:buNone/>
              <a:defRPr/>
            </a:pPr>
            <a:r>
              <a:rPr lang="ru-RU" sz="1700" dirty="0"/>
              <a:t>2) соответствием информации об идентификационных кодах закупок и об объеме финансового обеспечения для осуществления данных закупок, содержащейся:</a:t>
            </a:r>
          </a:p>
          <a:p>
            <a:pPr marL="269875" indent="0">
              <a:buNone/>
              <a:defRPr/>
            </a:pPr>
            <a:r>
              <a:rPr lang="ru-RU" sz="1700" dirty="0"/>
              <a:t>а) в планах-графиках, информации, содержащейся в планах закупок;</a:t>
            </a:r>
          </a:p>
          <a:p>
            <a:pPr marL="269875" indent="0">
              <a:buNone/>
              <a:defRPr/>
            </a:pPr>
            <a:r>
              <a:rPr lang="ru-RU" sz="1700" dirty="0"/>
              <a:t>б) в извещениях об осуществлении закупок, в документации о закупках, информации, содержащейся в планах-графиках;</a:t>
            </a:r>
          </a:p>
          <a:p>
            <a:pPr marL="269875" indent="0">
              <a:buNone/>
              <a:defRPr/>
            </a:pPr>
            <a:r>
              <a:rPr lang="ru-RU" sz="1700" strike="sngStrike" dirty="0">
                <a:solidFill>
                  <a:srgbClr val="FF0000"/>
                </a:solidFill>
              </a:rPr>
              <a:t>в) </a:t>
            </a:r>
            <a:r>
              <a:rPr lang="ru-RU" sz="1700" strike="sngStrike" dirty="0" err="1">
                <a:solidFill>
                  <a:srgbClr val="FF0000"/>
                </a:solidFill>
              </a:rPr>
              <a:t>в</a:t>
            </a:r>
            <a:r>
              <a:rPr lang="ru-RU" sz="1700" strike="sngStrike" dirty="0">
                <a:solidFill>
                  <a:srgbClr val="FF0000"/>
                </a:solidFill>
              </a:rPr>
              <a:t> протоколах определения поставщиков (подрядчиков, исполнителей), информации, содержащейся в документации о закупках;</a:t>
            </a:r>
          </a:p>
          <a:p>
            <a:pPr marL="269875" indent="0">
              <a:buNone/>
              <a:defRPr/>
            </a:pPr>
            <a:r>
              <a:rPr lang="ru-RU" sz="1700" dirty="0"/>
              <a:t>г) в условиях проектов контрактов, направляемых участникам закупок, с которыми заключаются контракты, информации, содержащейся в протоколах определения поставщиков (подрядчиков, исполнителей);</a:t>
            </a:r>
          </a:p>
          <a:p>
            <a:pPr marL="269875" indent="0">
              <a:buNone/>
              <a:defRPr/>
            </a:pPr>
            <a:r>
              <a:rPr lang="ru-RU" sz="1700" dirty="0" err="1"/>
              <a:t>д</a:t>
            </a:r>
            <a:r>
              <a:rPr lang="ru-RU" sz="1700" dirty="0"/>
              <a:t>) в реестре контрактов, заключенных заказчиками, условиям контрактов.</a:t>
            </a:r>
          </a:p>
          <a:p>
            <a:pPr marL="0" indent="0">
              <a:buNone/>
              <a:defRPr/>
            </a:pPr>
            <a:endParaRPr lang="ru-RU" sz="1600" dirty="0"/>
          </a:p>
        </p:txBody>
      </p:sp>
      <p:sp>
        <p:nvSpPr>
          <p:cNvPr id="27653" name="Прямоугольная выноска 726"/>
          <p:cNvSpPr>
            <a:spLocks noChangeArrowheads="1"/>
          </p:cNvSpPr>
          <p:nvPr/>
        </p:nvSpPr>
        <p:spPr bwMode="auto">
          <a:xfrm>
            <a:off x="2279940" y="2210563"/>
            <a:ext cx="7358063" cy="3286125"/>
          </a:xfrm>
          <a:prstGeom prst="wedgeRectCallout">
            <a:avLst>
              <a:gd name="adj1" fmla="val -49597"/>
              <a:gd name="adj2" fmla="val -60917"/>
            </a:avLst>
          </a:prstGeom>
          <a:ln>
            <a:headEnd/>
            <a:tailEnd/>
          </a:ln>
        </p:spPr>
        <p:style>
          <a:lnRef idx="1">
            <a:schemeClr val="accent1"/>
          </a:lnRef>
          <a:fillRef idx="2">
            <a:schemeClr val="accent1"/>
          </a:fillRef>
          <a:effectRef idx="1">
            <a:schemeClr val="accent1"/>
          </a:effectRef>
          <a:fontRef idx="minor">
            <a:schemeClr val="dk1"/>
          </a:fontRef>
        </p:style>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mn-cs"/>
              </a:rPr>
              <a:t>Порядок осуществления контроля, в том числе порядок действий органов контроля при выявлении несоответствия контролируемой информации, устанавливается Правительством Российской Федерации. В таком порядке Правительством Российской Федерации в дополнение к указанной информации может определяться иная информация, подлежащая контролю</a:t>
            </a:r>
            <a:endParaRPr kumimoji="0" lang="ru-RU"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70603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p:txBody>
          <a:bodyPr>
            <a:normAutofit/>
          </a:bodyPr>
          <a:lstStyle/>
          <a:p>
            <a:r>
              <a:rPr lang="ru-RU" altLang="ru-RU" sz="3600" dirty="0" smtClean="0"/>
              <a:t>1 группа контролеров (с 01.04.2020 – 71-ФЗ)</a:t>
            </a:r>
          </a:p>
        </p:txBody>
      </p:sp>
      <p:sp>
        <p:nvSpPr>
          <p:cNvPr id="3" name="Текст 2"/>
          <p:cNvSpPr>
            <a:spLocks noGrp="1"/>
          </p:cNvSpPr>
          <p:nvPr>
            <p:ph type="body" idx="1"/>
          </p:nvPr>
        </p:nvSpPr>
        <p:spPr>
          <a:xfrm>
            <a:off x="839788" y="1681163"/>
            <a:ext cx="5157787" cy="1339943"/>
          </a:xfrm>
          <a:solidFill>
            <a:schemeClr val="accent1"/>
          </a:solidFill>
        </p:spPr>
        <p:txBody>
          <a:bodyPr>
            <a:normAutofit fontScale="62500" lnSpcReduction="20000"/>
          </a:bodyPr>
          <a:lstStyle/>
          <a:p>
            <a:pPr algn="ctr"/>
            <a:r>
              <a:rPr lang="ru-RU" dirty="0"/>
              <a:t>Федеральный орган исполнительной власти, осуществляющий правоприменительные функции по кассовому обслуживанию исполнения бюджетов бюджетной системы Российской Федерации, финансовые органы субъектов Российской Федерации и муниципальных образований, органы управления государственными внебюджетными фондами</a:t>
            </a:r>
          </a:p>
        </p:txBody>
      </p:sp>
      <p:sp>
        <p:nvSpPr>
          <p:cNvPr id="4" name="Объект 3"/>
          <p:cNvSpPr>
            <a:spLocks noGrp="1"/>
          </p:cNvSpPr>
          <p:nvPr>
            <p:ph sz="half" idx="2"/>
          </p:nvPr>
        </p:nvSpPr>
        <p:spPr>
          <a:xfrm>
            <a:off x="839786" y="3263153"/>
            <a:ext cx="5157787" cy="2778032"/>
          </a:xfrm>
        </p:spPr>
        <p:txBody>
          <a:bodyPr>
            <a:normAutofit fontScale="55000" lnSpcReduction="20000"/>
          </a:bodyPr>
          <a:lstStyle/>
          <a:p>
            <a:pPr marL="0" indent="0">
              <a:buNone/>
            </a:pPr>
            <a:r>
              <a:rPr lang="ru-RU" dirty="0" smtClean="0"/>
              <a:t>Осуществляют контроль </a:t>
            </a:r>
            <a:r>
              <a:rPr lang="ru-RU" dirty="0"/>
              <a:t>за:</a:t>
            </a:r>
          </a:p>
          <a:p>
            <a:pPr marL="0" indent="0">
              <a:buNone/>
            </a:pPr>
            <a:r>
              <a:rPr lang="ru-RU" dirty="0"/>
              <a:t>1) </a:t>
            </a:r>
            <a:r>
              <a:rPr lang="ru-RU" dirty="0" err="1"/>
              <a:t>непревышением</a:t>
            </a:r>
            <a:r>
              <a:rPr lang="ru-RU" dirty="0"/>
              <a:t> объема финансового обеспечения, включенного в планы-графики, над объемом финансового обеспечения для осуществления закупок, утвержденным и доведенным до заказчика;</a:t>
            </a:r>
          </a:p>
          <a:p>
            <a:pPr marL="0" indent="0">
              <a:buNone/>
            </a:pPr>
            <a:r>
              <a:rPr lang="ru-RU" dirty="0"/>
              <a:t>2) соответствием информации об идентификационных кодах закупок и </a:t>
            </a:r>
            <a:r>
              <a:rPr lang="ru-RU" dirty="0" err="1"/>
              <a:t>непревышением</a:t>
            </a:r>
            <a:r>
              <a:rPr lang="ru-RU" dirty="0"/>
              <a:t> объема финансового обеспечения для осуществления данных закупок, содержащихся в предусмотренных </a:t>
            </a:r>
            <a:r>
              <a:rPr lang="ru-RU" dirty="0" smtClean="0"/>
              <a:t>Законом № 44-ФЗ информации </a:t>
            </a:r>
            <a:r>
              <a:rPr lang="ru-RU" dirty="0"/>
              <a:t>и документах, не подлежащих в соответствии с Законом № 44-ФЗ формированию и размещению в </a:t>
            </a:r>
            <a:r>
              <a:rPr lang="ru-RU" dirty="0" smtClean="0"/>
              <a:t>ЕИС.</a:t>
            </a:r>
            <a:endParaRPr lang="ru-RU" dirty="0"/>
          </a:p>
          <a:p>
            <a:endParaRPr lang="ru-RU" dirty="0"/>
          </a:p>
        </p:txBody>
      </p:sp>
      <p:sp>
        <p:nvSpPr>
          <p:cNvPr id="5" name="Текст 4"/>
          <p:cNvSpPr>
            <a:spLocks noGrp="1"/>
          </p:cNvSpPr>
          <p:nvPr>
            <p:ph type="body" sz="quarter" idx="3"/>
          </p:nvPr>
        </p:nvSpPr>
        <p:spPr>
          <a:xfrm>
            <a:off x="6172200" y="1681162"/>
            <a:ext cx="5183188" cy="1339943"/>
          </a:xfrm>
          <a:solidFill>
            <a:schemeClr val="accent1"/>
          </a:solidFill>
        </p:spPr>
        <p:txBody>
          <a:bodyPr vert="horz" lIns="91440" tIns="45720" rIns="91440" bIns="45720" rtlCol="0" anchor="b">
            <a:normAutofit fontScale="92500"/>
          </a:bodyPr>
          <a:lstStyle/>
          <a:p>
            <a:pPr algn="ctr"/>
            <a:r>
              <a:rPr lang="ru-RU" dirty="0"/>
              <a:t>Федеральный орган исполнительной власти, определенный Правительством Российской Федерации в соответствии с частью 6 статьи 4 </a:t>
            </a:r>
            <a:r>
              <a:rPr lang="ru-RU" dirty="0" smtClean="0"/>
              <a:t>Закона 44-ФЗ</a:t>
            </a:r>
            <a:endParaRPr lang="ru-RU" dirty="0"/>
          </a:p>
        </p:txBody>
      </p:sp>
      <p:sp>
        <p:nvSpPr>
          <p:cNvPr id="6" name="Объект 5"/>
          <p:cNvSpPr>
            <a:spLocks noGrp="1"/>
          </p:cNvSpPr>
          <p:nvPr>
            <p:ph sz="quarter" idx="4"/>
          </p:nvPr>
        </p:nvSpPr>
        <p:spPr>
          <a:xfrm>
            <a:off x="6172200" y="3191434"/>
            <a:ext cx="5183188" cy="3415553"/>
          </a:xfrm>
        </p:spPr>
        <p:txBody>
          <a:bodyPr>
            <a:normAutofit fontScale="55000" lnSpcReduction="20000"/>
          </a:bodyPr>
          <a:lstStyle/>
          <a:p>
            <a:pPr marL="0" indent="0">
              <a:buNone/>
            </a:pPr>
            <a:r>
              <a:rPr lang="ru-RU" dirty="0" smtClean="0"/>
              <a:t>Осуществляет </a:t>
            </a:r>
            <a:r>
              <a:rPr lang="ru-RU" dirty="0"/>
              <a:t>с использованием </a:t>
            </a:r>
            <a:r>
              <a:rPr lang="ru-RU" dirty="0" smtClean="0"/>
              <a:t>ЕИС </a:t>
            </a:r>
            <a:r>
              <a:rPr lang="ru-RU" dirty="0"/>
              <a:t>контроль за соответствием информации об </a:t>
            </a:r>
            <a:r>
              <a:rPr lang="ru-RU" dirty="0" smtClean="0"/>
              <a:t>ИКЗ и </a:t>
            </a:r>
            <a:r>
              <a:rPr lang="ru-RU" dirty="0" err="1"/>
              <a:t>непревышением</a:t>
            </a:r>
            <a:r>
              <a:rPr lang="ru-RU" dirty="0"/>
              <a:t> объема финансового обеспечения для осуществления данных закупок, содержащихся в:</a:t>
            </a:r>
          </a:p>
          <a:p>
            <a:pPr marL="0" indent="0">
              <a:buNone/>
            </a:pPr>
            <a:r>
              <a:rPr lang="ru-RU" dirty="0"/>
              <a:t>1) извещениях об осуществлении закупок, информации, содержащейся в планах-графиках;</a:t>
            </a:r>
          </a:p>
          <a:p>
            <a:pPr marL="0" indent="0">
              <a:buNone/>
            </a:pPr>
            <a:r>
              <a:rPr lang="ru-RU" dirty="0"/>
              <a:t>2) протоколах определения поставщиков (подрядчиков, исполнителей), информации, содержащейся в извещениях об осуществлении закупок;</a:t>
            </a:r>
          </a:p>
          <a:p>
            <a:pPr marL="0" indent="0">
              <a:buNone/>
            </a:pPr>
            <a:r>
              <a:rPr lang="ru-RU" dirty="0"/>
              <a:t>3) условиях проектов контрактов, направляемых в соответствии с </a:t>
            </a:r>
            <a:r>
              <a:rPr lang="ru-RU" dirty="0" smtClean="0"/>
              <a:t>Законом № 44-ФЗ </a:t>
            </a:r>
            <a:r>
              <a:rPr lang="ru-RU" dirty="0"/>
              <a:t>с использованием </a:t>
            </a:r>
            <a:r>
              <a:rPr lang="ru-RU" dirty="0" smtClean="0"/>
              <a:t>ЕИС, </a:t>
            </a:r>
            <a:r>
              <a:rPr lang="ru-RU" dirty="0"/>
              <a:t>с которыми заключаются контракты, информации, содержащейся в протоколах определения поставщиков (подрядчиков, исполнителей).</a:t>
            </a:r>
          </a:p>
          <a:p>
            <a:endParaRPr lang="ru-RU" dirty="0"/>
          </a:p>
        </p:txBody>
      </p:sp>
      <p:sp>
        <p:nvSpPr>
          <p:cNvPr id="9" name="Текст 2"/>
          <p:cNvSpPr txBox="1">
            <a:spLocks/>
          </p:cNvSpPr>
          <p:nvPr/>
        </p:nvSpPr>
        <p:spPr>
          <a:xfrm>
            <a:off x="839787" y="1216053"/>
            <a:ext cx="5157787" cy="442420"/>
          </a:xfrm>
          <a:prstGeom prst="rect">
            <a:avLst/>
          </a:prstGeom>
          <a:solidFill>
            <a:schemeClr val="accent1"/>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smtClean="0">
                <a:ln>
                  <a:noFill/>
                </a:ln>
                <a:solidFill>
                  <a:prstClr val="black"/>
                </a:solidFill>
                <a:effectLst/>
                <a:uLnTx/>
                <a:uFillTx/>
                <a:latin typeface="Calibri"/>
                <a:ea typeface="+mn-ea"/>
                <a:cs typeface="+mn-cs"/>
              </a:rPr>
              <a:t>ч. 5 ст. 99</a:t>
            </a:r>
            <a:endParaRPr kumimoji="0" lang="ru-RU"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Текст 2"/>
          <p:cNvSpPr txBox="1">
            <a:spLocks/>
          </p:cNvSpPr>
          <p:nvPr/>
        </p:nvSpPr>
        <p:spPr>
          <a:xfrm>
            <a:off x="6172200" y="1216053"/>
            <a:ext cx="5157787" cy="442420"/>
          </a:xfrm>
          <a:prstGeom prst="rect">
            <a:avLst/>
          </a:prstGeom>
          <a:solidFill>
            <a:schemeClr val="accent1"/>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smtClean="0">
                <a:ln>
                  <a:noFill/>
                </a:ln>
                <a:solidFill>
                  <a:prstClr val="black"/>
                </a:solidFill>
                <a:effectLst/>
                <a:uLnTx/>
                <a:uFillTx/>
                <a:latin typeface="Calibri"/>
                <a:ea typeface="+mn-ea"/>
                <a:cs typeface="+mn-cs"/>
              </a:rPr>
              <a:t>ч. 5.1 ст. 99</a:t>
            </a:r>
            <a:endParaRPr kumimoji="0" lang="ru-RU"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35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p:txBody>
          <a:bodyPr>
            <a:normAutofit/>
          </a:bodyPr>
          <a:lstStyle/>
          <a:p>
            <a:r>
              <a:rPr lang="ru-RU" altLang="ru-RU" sz="3600" dirty="0" smtClean="0"/>
              <a:t>1 группа контролеров (с 01.04.2020 – 71-ФЗ)</a:t>
            </a:r>
          </a:p>
        </p:txBody>
      </p:sp>
      <p:sp>
        <p:nvSpPr>
          <p:cNvPr id="3" name="Текст 2"/>
          <p:cNvSpPr>
            <a:spLocks noGrp="1"/>
          </p:cNvSpPr>
          <p:nvPr>
            <p:ph type="body" idx="1"/>
          </p:nvPr>
        </p:nvSpPr>
        <p:spPr>
          <a:xfrm>
            <a:off x="839788" y="1681163"/>
            <a:ext cx="5157787" cy="1339943"/>
          </a:xfrm>
          <a:solidFill>
            <a:schemeClr val="accent1"/>
          </a:solidFill>
        </p:spPr>
        <p:txBody>
          <a:bodyPr>
            <a:normAutofit fontScale="62500" lnSpcReduction="20000"/>
          </a:bodyPr>
          <a:lstStyle/>
          <a:p>
            <a:pPr algn="ctr"/>
            <a:r>
              <a:rPr lang="ru-RU" dirty="0"/>
              <a:t>Федеральный орган исполнительной власти, осуществляющий правоприменительные функции по кассовому обслуживанию исполнения бюджетов бюджетной системы Российской Федерации, финансовые органы субъектов Российской Федерации и муниципальных образований, органы управления государственными внебюджетными фондами</a:t>
            </a:r>
          </a:p>
        </p:txBody>
      </p:sp>
      <p:sp>
        <p:nvSpPr>
          <p:cNvPr id="4" name="Объект 3"/>
          <p:cNvSpPr>
            <a:spLocks noGrp="1"/>
          </p:cNvSpPr>
          <p:nvPr>
            <p:ph sz="half" idx="2"/>
          </p:nvPr>
        </p:nvSpPr>
        <p:spPr>
          <a:xfrm>
            <a:off x="839786" y="3263153"/>
            <a:ext cx="5157787" cy="2778032"/>
          </a:xfrm>
        </p:spPr>
        <p:txBody>
          <a:bodyPr>
            <a:normAutofit fontScale="55000" lnSpcReduction="20000"/>
          </a:bodyPr>
          <a:lstStyle/>
          <a:p>
            <a:pPr marL="0" indent="0">
              <a:buNone/>
            </a:pPr>
            <a:r>
              <a:rPr lang="ru-RU" dirty="0" smtClean="0"/>
              <a:t>Осуществляют контроль </a:t>
            </a:r>
            <a:r>
              <a:rPr lang="ru-RU" dirty="0"/>
              <a:t>за:</a:t>
            </a:r>
          </a:p>
          <a:p>
            <a:pPr marL="0" indent="0">
              <a:buNone/>
            </a:pPr>
            <a:r>
              <a:rPr lang="ru-RU" dirty="0"/>
              <a:t>1) </a:t>
            </a:r>
            <a:r>
              <a:rPr lang="ru-RU" dirty="0" err="1"/>
              <a:t>непревышением</a:t>
            </a:r>
            <a:r>
              <a:rPr lang="ru-RU" dirty="0"/>
              <a:t> объема финансового обеспечения, включенного в планы-графики, над объемом финансового обеспечения для осуществления закупок, утвержденным и доведенным до заказчика;</a:t>
            </a:r>
          </a:p>
          <a:p>
            <a:pPr marL="0" indent="0">
              <a:buNone/>
            </a:pPr>
            <a:r>
              <a:rPr lang="ru-RU" dirty="0"/>
              <a:t>2) соответствием информации об идентификационных кодах закупок и </a:t>
            </a:r>
            <a:r>
              <a:rPr lang="ru-RU" dirty="0" err="1"/>
              <a:t>непревышением</a:t>
            </a:r>
            <a:r>
              <a:rPr lang="ru-RU" dirty="0"/>
              <a:t> объема финансового обеспечения для осуществления данных закупок, содержащихся в предусмотренных </a:t>
            </a:r>
            <a:r>
              <a:rPr lang="ru-RU" dirty="0" smtClean="0"/>
              <a:t>Законом № 44-ФЗ информации </a:t>
            </a:r>
            <a:r>
              <a:rPr lang="ru-RU" dirty="0"/>
              <a:t>и документах, не подлежащих в соответствии с Законом № 44-ФЗ формированию и размещению в </a:t>
            </a:r>
            <a:r>
              <a:rPr lang="ru-RU" dirty="0" smtClean="0"/>
              <a:t>ЕИС.</a:t>
            </a:r>
            <a:endParaRPr lang="ru-RU" dirty="0"/>
          </a:p>
          <a:p>
            <a:endParaRPr lang="ru-RU" dirty="0"/>
          </a:p>
        </p:txBody>
      </p:sp>
      <p:sp>
        <p:nvSpPr>
          <p:cNvPr id="5" name="Текст 4"/>
          <p:cNvSpPr>
            <a:spLocks noGrp="1"/>
          </p:cNvSpPr>
          <p:nvPr>
            <p:ph type="body" sz="quarter" idx="3"/>
          </p:nvPr>
        </p:nvSpPr>
        <p:spPr>
          <a:xfrm>
            <a:off x="6172200" y="1681162"/>
            <a:ext cx="5183188" cy="1339943"/>
          </a:xfrm>
          <a:solidFill>
            <a:schemeClr val="accent1"/>
          </a:solidFill>
        </p:spPr>
        <p:txBody>
          <a:bodyPr vert="horz" lIns="91440" tIns="45720" rIns="91440" bIns="45720" rtlCol="0" anchor="b">
            <a:normAutofit fontScale="92500"/>
          </a:bodyPr>
          <a:lstStyle/>
          <a:p>
            <a:pPr algn="ctr"/>
            <a:r>
              <a:rPr lang="ru-RU" dirty="0"/>
              <a:t>Федеральный орган исполнительной власти, определенный Правительством Российской Федерации в соответствии с частью 6 статьи 4 </a:t>
            </a:r>
            <a:r>
              <a:rPr lang="ru-RU" dirty="0" smtClean="0"/>
              <a:t>Закона 44-ФЗ</a:t>
            </a:r>
            <a:endParaRPr lang="ru-RU" dirty="0"/>
          </a:p>
        </p:txBody>
      </p:sp>
      <p:sp>
        <p:nvSpPr>
          <p:cNvPr id="6" name="Объект 5"/>
          <p:cNvSpPr>
            <a:spLocks noGrp="1"/>
          </p:cNvSpPr>
          <p:nvPr>
            <p:ph sz="quarter" idx="4"/>
          </p:nvPr>
        </p:nvSpPr>
        <p:spPr>
          <a:xfrm>
            <a:off x="6172200" y="3191434"/>
            <a:ext cx="5183188" cy="3415553"/>
          </a:xfrm>
        </p:spPr>
        <p:txBody>
          <a:bodyPr>
            <a:normAutofit fontScale="55000" lnSpcReduction="20000"/>
          </a:bodyPr>
          <a:lstStyle/>
          <a:p>
            <a:pPr marL="0" indent="0">
              <a:buNone/>
            </a:pPr>
            <a:r>
              <a:rPr lang="ru-RU" dirty="0" smtClean="0"/>
              <a:t>Осуществляет </a:t>
            </a:r>
            <a:r>
              <a:rPr lang="ru-RU" dirty="0"/>
              <a:t>с использованием </a:t>
            </a:r>
            <a:r>
              <a:rPr lang="ru-RU" dirty="0" smtClean="0"/>
              <a:t>ЕИС </a:t>
            </a:r>
            <a:r>
              <a:rPr lang="ru-RU" dirty="0"/>
              <a:t>контроль за соответствием информации об </a:t>
            </a:r>
            <a:r>
              <a:rPr lang="ru-RU" dirty="0" smtClean="0"/>
              <a:t>ИКЗ и </a:t>
            </a:r>
            <a:r>
              <a:rPr lang="ru-RU" dirty="0" err="1"/>
              <a:t>непревышением</a:t>
            </a:r>
            <a:r>
              <a:rPr lang="ru-RU" dirty="0"/>
              <a:t> объема финансового обеспечения для осуществления данных закупок, содержащихся в:</a:t>
            </a:r>
          </a:p>
          <a:p>
            <a:pPr marL="0" indent="0">
              <a:buNone/>
            </a:pPr>
            <a:r>
              <a:rPr lang="ru-RU" dirty="0"/>
              <a:t>1) извещениях об осуществлении закупок, информации, содержащейся в планах-графиках;</a:t>
            </a:r>
          </a:p>
          <a:p>
            <a:pPr marL="0" indent="0">
              <a:buNone/>
            </a:pPr>
            <a:r>
              <a:rPr lang="ru-RU" dirty="0"/>
              <a:t>2) протоколах определения поставщиков (подрядчиков, исполнителей), информации, содержащейся в извещениях об осуществлении закупок;</a:t>
            </a:r>
          </a:p>
          <a:p>
            <a:pPr marL="0" indent="0">
              <a:buNone/>
            </a:pPr>
            <a:r>
              <a:rPr lang="ru-RU" dirty="0"/>
              <a:t>3) условиях проектов контрактов, направляемых в соответствии с </a:t>
            </a:r>
            <a:r>
              <a:rPr lang="ru-RU" dirty="0" smtClean="0"/>
              <a:t>Законом № 44-ФЗ </a:t>
            </a:r>
            <a:r>
              <a:rPr lang="ru-RU" dirty="0"/>
              <a:t>с использованием </a:t>
            </a:r>
            <a:r>
              <a:rPr lang="ru-RU" dirty="0" smtClean="0"/>
              <a:t>ЕИС, </a:t>
            </a:r>
            <a:r>
              <a:rPr lang="ru-RU" dirty="0"/>
              <a:t>с которыми заключаются контракты, информации, содержащейся в протоколах определения поставщиков (подрядчиков, исполнителей).</a:t>
            </a:r>
          </a:p>
          <a:p>
            <a:endParaRPr lang="ru-RU" dirty="0"/>
          </a:p>
        </p:txBody>
      </p:sp>
      <p:sp>
        <p:nvSpPr>
          <p:cNvPr id="9" name="Текст 2"/>
          <p:cNvSpPr txBox="1">
            <a:spLocks/>
          </p:cNvSpPr>
          <p:nvPr/>
        </p:nvSpPr>
        <p:spPr>
          <a:xfrm>
            <a:off x="839787" y="1216053"/>
            <a:ext cx="5157787" cy="442420"/>
          </a:xfrm>
          <a:prstGeom prst="rect">
            <a:avLst/>
          </a:prstGeom>
          <a:solidFill>
            <a:schemeClr val="accent1"/>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smtClean="0">
                <a:ln>
                  <a:noFill/>
                </a:ln>
                <a:solidFill>
                  <a:prstClr val="black"/>
                </a:solidFill>
                <a:effectLst/>
                <a:uLnTx/>
                <a:uFillTx/>
                <a:latin typeface="Calibri"/>
                <a:ea typeface="+mn-ea"/>
                <a:cs typeface="+mn-cs"/>
              </a:rPr>
              <a:t>ч. 5 ст. 99</a:t>
            </a:r>
            <a:endParaRPr kumimoji="0" lang="ru-RU"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Текст 2"/>
          <p:cNvSpPr txBox="1">
            <a:spLocks/>
          </p:cNvSpPr>
          <p:nvPr/>
        </p:nvSpPr>
        <p:spPr>
          <a:xfrm>
            <a:off x="6172200" y="1216053"/>
            <a:ext cx="5157787" cy="442420"/>
          </a:xfrm>
          <a:prstGeom prst="rect">
            <a:avLst/>
          </a:prstGeom>
          <a:solidFill>
            <a:schemeClr val="accent1"/>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smtClean="0">
                <a:ln>
                  <a:noFill/>
                </a:ln>
                <a:solidFill>
                  <a:prstClr val="black"/>
                </a:solidFill>
                <a:effectLst/>
                <a:uLnTx/>
                <a:uFillTx/>
                <a:latin typeface="Calibri"/>
                <a:ea typeface="+mn-ea"/>
                <a:cs typeface="+mn-cs"/>
              </a:rPr>
              <a:t>ч. 5.1 ст. 99</a:t>
            </a:r>
            <a:endParaRPr kumimoji="0" lang="ru-RU"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Прямоугольная выноска 726"/>
          <p:cNvSpPr>
            <a:spLocks noChangeArrowheads="1"/>
          </p:cNvSpPr>
          <p:nvPr/>
        </p:nvSpPr>
        <p:spPr bwMode="auto">
          <a:xfrm>
            <a:off x="2208213" y="2276476"/>
            <a:ext cx="7358062" cy="3286125"/>
          </a:xfrm>
          <a:prstGeom prst="wedgeRectCallout">
            <a:avLst>
              <a:gd name="adj1" fmla="val -49597"/>
              <a:gd name="adj2" fmla="val -60917"/>
            </a:avLst>
          </a:prstGeom>
          <a:ln>
            <a:headEnd/>
            <a:tailEnd/>
          </a:ln>
        </p:spPr>
        <p:style>
          <a:lnRef idx="1">
            <a:schemeClr val="accent1"/>
          </a:lnRef>
          <a:fillRef idx="2">
            <a:schemeClr val="accent1"/>
          </a:fillRef>
          <a:effectRef idx="1">
            <a:schemeClr val="accent1"/>
          </a:effectRef>
          <a:fontRef idx="minor">
            <a:schemeClr val="dk1"/>
          </a:fontRef>
        </p:style>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mn-cs"/>
              </a:rPr>
              <a:t>Порядок осуществления контроля, в том числе порядок действий органов контроля при выявлении несоответствия контролируемой информации, устанавливается Правительством Российской Федерации. В таком порядке Правительством Российской Федерации в дополнение к указанной информации может определяться иная информация, подлежащая контролю</a:t>
            </a:r>
            <a:endParaRPr kumimoji="0" lang="ru-RU"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01587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96993" y="3636784"/>
            <a:ext cx="7772400" cy="1362075"/>
          </a:xfrm>
        </p:spPr>
        <p:txBody>
          <a:bodyPr>
            <a:normAutofit/>
          </a:bodyPr>
          <a:lstStyle/>
          <a:p>
            <a:pPr>
              <a:buClr>
                <a:srgbClr val="FF0000"/>
              </a:buClr>
              <a:defRPr/>
            </a:pPr>
            <a:r>
              <a:rPr lang="ru-RU" b="1" dirty="0" smtClean="0"/>
              <a:t>2 </a:t>
            </a:r>
            <a:r>
              <a:rPr lang="ru-RU" b="1" dirty="0"/>
              <a:t>группа контролеров</a:t>
            </a:r>
          </a:p>
        </p:txBody>
      </p:sp>
      <p:pic>
        <p:nvPicPr>
          <p:cNvPr id="4"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20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Каталог товаров, работ, услуг.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591240" y="1034681"/>
            <a:ext cx="11009520" cy="45209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Статья 23 Федерального закона №44-ФЗ</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Идентификационный код закупки </a:t>
            </a:r>
            <a:r>
              <a:rPr kumimoji="0" lang="ru-RU" alt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формируется с использованием кода бюджетной классификации, определенного в соответствии с бюджетным законодательством Российской Федерации, кодов общероссийских классификаторов, каталога товаров, работ, услуг для обеспечения государственных и муниципальных </a:t>
            </a:r>
            <a:r>
              <a:rPr kumimoji="0" lang="ru-RU" alt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нужд…</a:t>
            </a: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4. Наименование объекта закупки в случаях, предусмотренных настоящим Федеральным законом, указывается в соответствии с каталогом товаров, работ, услуг для обеспечения государственных и муниципальных нужд.</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 Формирование и ведение в единой информационной системе каталога товаров, работ, услуг для обеспечения государственных и муниципальных нужд обеспечиваются федеральным органом исполнительной власти по регулированию контрактной системы в сфере закупок.</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 Порядок формирования и ведения в единой информационной системе каталога товаров, работ, услуг для обеспечения государственных и муниципальных нужд, а также правила использования указанного каталога устанавливаются Правительством Российской Федерации.</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КАТАЛОГИ ТРУ </a:t>
            </a: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КАТАЛОГ ТРУ</a:t>
            </a: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spTree>
    <p:extLst>
      <p:ext uri="{BB962C8B-B14F-4D97-AF65-F5344CB8AC3E}">
        <p14:creationId xmlns:p14="http://schemas.microsoft.com/office/powerpoint/2010/main" val="48823835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258792" y="1434623"/>
            <a:ext cx="11933208" cy="4742340"/>
          </a:xfrm>
        </p:spPr>
        <p:txBody>
          <a:bodyPr>
            <a:normAutofit fontScale="55000" lnSpcReduction="20000"/>
          </a:bodyPr>
          <a:lstStyle/>
          <a:p>
            <a:pPr marL="0" indent="0">
              <a:buNone/>
            </a:pPr>
            <a:r>
              <a:rPr lang="ru-RU" sz="3600" b="1" dirty="0" smtClean="0">
                <a:solidFill>
                  <a:srgbClr val="FF0000"/>
                </a:solidFill>
                <a:effectLst>
                  <a:outerShdw blurRad="38100" dist="38100" dir="2700000" algn="tl">
                    <a:srgbClr val="000000">
                      <a:alpha val="43137"/>
                    </a:srgbClr>
                  </a:outerShdw>
                </a:effectLst>
              </a:rPr>
              <a:t>3. ПРАВИТЕЛЬСТВО УПОЛНОМОЧЕНО УРЕГУЛИРОВАТЬ ПОРЯДОК КОНТРОЛЯ </a:t>
            </a:r>
            <a:r>
              <a:rPr lang="ru-RU" sz="3600" dirty="0" smtClean="0"/>
              <a:t> </a:t>
            </a:r>
            <a:r>
              <a:rPr lang="ru-RU" sz="3600" dirty="0"/>
              <a:t>(для </a:t>
            </a:r>
            <a:r>
              <a:rPr lang="ru-RU" sz="3600" dirty="0" smtClean="0"/>
              <a:t>федерального органа </a:t>
            </a:r>
            <a:r>
              <a:rPr lang="ru-RU" sz="3600" dirty="0"/>
              <a:t>исполнительной власти, уполномоченный на осуществление контроля в сфере закупок, контрольный орган в сфере государственного оборонного заказа, органы исполнительной власти субъекта Российской Федерации, органы местного самоуправления муниципального района, органы местного самоуправления городского округа, уполномоченные на осуществление контроля в сфере </a:t>
            </a:r>
            <a:r>
              <a:rPr lang="ru-RU" sz="3600" dirty="0" smtClean="0"/>
              <a:t>закупок, т.е. для «2й группы»)</a:t>
            </a:r>
          </a:p>
          <a:p>
            <a:pPr marL="0" indent="0">
              <a:buNone/>
            </a:pPr>
            <a:r>
              <a:rPr lang="ru-RU" sz="2900" dirty="0"/>
              <a:t>в частности:</a:t>
            </a:r>
          </a:p>
          <a:p>
            <a:pPr marL="0" indent="0">
              <a:buNone/>
            </a:pPr>
            <a:r>
              <a:rPr lang="ru-RU" sz="2900" dirty="0"/>
              <a:t>1) порядок организации, предмет, форму, сроки, периодичность проведения проверок, порядок оформления результатов таких проверок. При этом при организации и осуществлении проверок учитывается отнесение субъекта контроля к определенной категории риска с учетом оценки вероятности несоблюдения соответствующих требований, установленных законодательством Российской Федерации и иными нормативными правовыми актами о контрактной системе в сфере закупок;</a:t>
            </a:r>
          </a:p>
          <a:p>
            <a:pPr marL="0" indent="0">
              <a:buNone/>
            </a:pPr>
            <a:r>
              <a:rPr lang="ru-RU" sz="2900" dirty="0"/>
              <a:t>2) критерии отнесения субъекта контроля к определенной категории риска;</a:t>
            </a:r>
          </a:p>
          <a:p>
            <a:pPr marL="0" indent="0">
              <a:buNone/>
            </a:pPr>
            <a:r>
              <a:rPr lang="ru-RU" sz="2900" dirty="0"/>
              <a:t>3) порядок, сроки направления и исполнения предписаний контрольных органов в сфере закупок;</a:t>
            </a:r>
          </a:p>
          <a:p>
            <a:pPr marL="0" indent="0">
              <a:buNone/>
            </a:pPr>
            <a:r>
              <a:rPr lang="ru-RU" sz="2900" dirty="0"/>
              <a:t>4) перечень должностных лиц, уполномоченных на проведение проверок, их права, обязанности и ответственность;</a:t>
            </a:r>
          </a:p>
          <a:p>
            <a:pPr marL="0" indent="0">
              <a:buNone/>
            </a:pPr>
            <a:r>
              <a:rPr lang="ru-RU" sz="2900" dirty="0"/>
              <a:t>5) порядок действий контрольных органов в сфере закупок, их должностных лиц при неисполнении субъектами контроля предписаний таких органов контроля, а также при получении информации о совершении субъектами контроля действий (бездействия), содержащих признаки административного правонарушения или уголовного преступления;</a:t>
            </a:r>
          </a:p>
          <a:p>
            <a:pPr marL="0" indent="0">
              <a:buNone/>
            </a:pPr>
            <a:r>
              <a:rPr lang="ru-RU" sz="2900" dirty="0"/>
              <a:t>6) порядок использования единой информационной системы, а также ведения документооборота в единой информационной системе при осуществлении контроля</a:t>
            </a:r>
            <a:r>
              <a:rPr lang="ru-RU" sz="2900" dirty="0" smtClean="0"/>
              <a:t>.</a:t>
            </a:r>
            <a:endParaRPr lang="ru-RU" sz="2900" dirty="0"/>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9057737" y="375433"/>
            <a:ext cx="1234753"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2</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3407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t>Проект Постановления Правительства </a:t>
            </a:r>
            <a:r>
              <a:rPr lang="ru-RU" sz="3600" b="1" dirty="0" smtClean="0"/>
              <a:t>РФ</a:t>
            </a:r>
            <a:endParaRPr lang="ru-RU" sz="3600" dirty="0"/>
          </a:p>
        </p:txBody>
      </p:sp>
      <p:sp>
        <p:nvSpPr>
          <p:cNvPr id="3" name="Объект 2"/>
          <p:cNvSpPr>
            <a:spLocks noGrp="1"/>
          </p:cNvSpPr>
          <p:nvPr>
            <p:ph idx="1"/>
          </p:nvPr>
        </p:nvSpPr>
        <p:spPr>
          <a:xfrm>
            <a:off x="838200" y="1434623"/>
            <a:ext cx="10515600" cy="1814722"/>
          </a:xfrm>
        </p:spPr>
        <p:txBody>
          <a:bodyPr>
            <a:normAutofit fontScale="85000" lnSpcReduction="20000"/>
          </a:bodyPr>
          <a:lstStyle/>
          <a:p>
            <a:pPr marL="0" indent="0" algn="ctr">
              <a:buNone/>
            </a:pPr>
            <a:r>
              <a:rPr lang="ru-RU" dirty="0" smtClean="0"/>
              <a:t>"</a:t>
            </a:r>
            <a:r>
              <a:rPr lang="ru-RU" dirty="0"/>
              <a:t>Об утверждении порядка осуществления контроля в сфере закупок в отношении заказчиков, контрактных служб, контрактных управляющих, комиссий по осуществлению закупок и их членов, уполномоченных органов, уполномоченных учреждений, специализированных организаций, операторов электронных площадок, операторов специализированных электронных площадок при проведении плановых и внеплановых проверок"</a:t>
            </a:r>
          </a:p>
          <a:p>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Рисунок 4"/>
          <p:cNvPicPr>
            <a:picLocks noChangeAspect="1"/>
          </p:cNvPicPr>
          <p:nvPr/>
        </p:nvPicPr>
        <p:blipFill>
          <a:blip r:embed="rId2"/>
          <a:stretch>
            <a:fillRect/>
          </a:stretch>
        </p:blipFill>
        <p:spPr>
          <a:xfrm>
            <a:off x="0" y="3035921"/>
            <a:ext cx="11849115" cy="3822079"/>
          </a:xfrm>
          <a:prstGeom prst="rect">
            <a:avLst/>
          </a:prstGeom>
        </p:spPr>
      </p:pic>
    </p:spTree>
    <p:extLst>
      <p:ext uri="{BB962C8B-B14F-4D97-AF65-F5344CB8AC3E}">
        <p14:creationId xmlns:p14="http://schemas.microsoft.com/office/powerpoint/2010/main" val="6575934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400" b="1" dirty="0"/>
              <a:t>Проект Постановления Правительства РФ</a:t>
            </a:r>
            <a:endParaRPr lang="ru-RU" sz="4400" dirty="0"/>
          </a:p>
        </p:txBody>
      </p:sp>
      <p:sp>
        <p:nvSpPr>
          <p:cNvPr id="3" name="Объект 2"/>
          <p:cNvSpPr>
            <a:spLocks noGrp="1"/>
          </p:cNvSpPr>
          <p:nvPr>
            <p:ph idx="1"/>
          </p:nvPr>
        </p:nvSpPr>
        <p:spPr>
          <a:xfrm>
            <a:off x="838200" y="1825624"/>
            <a:ext cx="10515600" cy="4626933"/>
          </a:xfrm>
        </p:spPr>
        <p:txBody>
          <a:bodyPr>
            <a:normAutofit fontScale="92500" lnSpcReduction="20000"/>
          </a:bodyPr>
          <a:lstStyle/>
          <a:p>
            <a:pPr marL="571500" indent="-571500">
              <a:buFont typeface="+mj-lt"/>
              <a:buAutoNum type="romanUcPeriod"/>
            </a:pPr>
            <a:r>
              <a:rPr lang="ru-RU" b="1" dirty="0"/>
              <a:t>Общие положения</a:t>
            </a:r>
          </a:p>
          <a:p>
            <a:pPr marL="571500" indent="-571500">
              <a:buFont typeface="+mj-lt"/>
              <a:buAutoNum type="romanUcPeriod"/>
            </a:pPr>
            <a:r>
              <a:rPr lang="ru-RU" b="1" dirty="0"/>
              <a:t>Формы проведения проверок, сроки и периодичность их проведения</a:t>
            </a:r>
          </a:p>
          <a:p>
            <a:pPr marL="571500" indent="-571500">
              <a:buFont typeface="+mj-lt"/>
              <a:buAutoNum type="romanUcPeriod"/>
            </a:pPr>
            <a:r>
              <a:rPr lang="ru-RU" b="1" dirty="0"/>
              <a:t>Права и обязанности должностных лиц контрольного органа при проведении проверок</a:t>
            </a:r>
          </a:p>
          <a:p>
            <a:pPr marL="571500" indent="-571500">
              <a:buFont typeface="+mj-lt"/>
              <a:buAutoNum type="romanUcPeriod"/>
            </a:pPr>
            <a:r>
              <a:rPr lang="ru-RU" b="1" dirty="0"/>
              <a:t>Права и обязанности лиц, в отношении которых проводятся проверки</a:t>
            </a:r>
          </a:p>
          <a:p>
            <a:pPr marL="571500" indent="-571500">
              <a:buFont typeface="+mj-lt"/>
              <a:buAutoNum type="romanUcPeriod"/>
            </a:pPr>
            <a:r>
              <a:rPr lang="ru-RU" b="1" dirty="0"/>
              <a:t>Основания для проведения внеплановой проверки, порядок организации внеплановой проверки и оформление ее результатов</a:t>
            </a:r>
          </a:p>
          <a:p>
            <a:pPr marL="571500" indent="-571500">
              <a:buFont typeface="+mj-lt"/>
              <a:buAutoNum type="romanUcPeriod"/>
            </a:pPr>
            <a:r>
              <a:rPr lang="ru-RU" b="1" dirty="0" smtClean="0"/>
              <a:t>Порядок </a:t>
            </a:r>
            <a:r>
              <a:rPr lang="ru-RU" b="1" dirty="0"/>
              <a:t>организации плановой </a:t>
            </a:r>
            <a:r>
              <a:rPr lang="ru-RU" b="1" dirty="0" smtClean="0"/>
              <a:t>проверки и </a:t>
            </a:r>
            <a:r>
              <a:rPr lang="ru-RU" b="1" dirty="0"/>
              <a:t>порядок оформления ее </a:t>
            </a:r>
            <a:r>
              <a:rPr lang="ru-RU" b="1" dirty="0" smtClean="0"/>
              <a:t>результатов</a:t>
            </a:r>
          </a:p>
          <a:p>
            <a:pPr marL="571500" indent="-571500">
              <a:buFont typeface="+mj-lt"/>
              <a:buAutoNum type="romanUcPeriod"/>
            </a:pPr>
            <a:r>
              <a:rPr lang="ru-RU" b="1" dirty="0" smtClean="0"/>
              <a:t>Порядок </a:t>
            </a:r>
            <a:r>
              <a:rPr lang="ru-RU" b="1" dirty="0"/>
              <a:t>отнесения субъектов </a:t>
            </a:r>
            <a:r>
              <a:rPr lang="ru-RU" b="1" dirty="0" smtClean="0"/>
              <a:t>контроля к </a:t>
            </a:r>
            <a:r>
              <a:rPr lang="ru-RU" b="1" dirty="0"/>
              <a:t>определенной категории риска</a:t>
            </a:r>
            <a:endParaRPr lang="ru-RU" dirty="0"/>
          </a:p>
          <a:p>
            <a:endParaRPr lang="ru-RU" b="1" dirty="0"/>
          </a:p>
          <a:p>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65995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258792" y="1434623"/>
            <a:ext cx="11933208" cy="4742340"/>
          </a:xfrm>
        </p:spPr>
        <p:txBody>
          <a:bodyPr>
            <a:normAutofit fontScale="92500" lnSpcReduction="10000"/>
          </a:bodyPr>
          <a:lstStyle/>
          <a:p>
            <a:pPr marL="742950" indent="-742950">
              <a:buFont typeface="+mj-lt"/>
              <a:buAutoNum type="arabicPeriod" startAt="4"/>
            </a:pPr>
            <a:r>
              <a:rPr lang="ru-RU" sz="3600" b="1" dirty="0" smtClean="0">
                <a:solidFill>
                  <a:srgbClr val="FF0000"/>
                </a:solidFill>
                <a:effectLst>
                  <a:outerShdw blurRad="38100" dist="38100" dir="2700000" algn="tl">
                    <a:srgbClr val="000000">
                      <a:alpha val="43137"/>
                    </a:srgbClr>
                  </a:outerShdw>
                </a:effectLst>
              </a:rPr>
              <a:t>Контроль за электронными процедурами вправе осуществлять не только ФКО</a:t>
            </a:r>
            <a:endParaRPr lang="ru-RU" sz="2900" dirty="0" smtClean="0"/>
          </a:p>
          <a:p>
            <a:r>
              <a:rPr lang="ru-RU" dirty="0"/>
              <a:t> Контроль в отношении операторов электронных площадок, операторов специализированных электронных площадок</a:t>
            </a:r>
            <a:r>
              <a:rPr lang="ru-RU" b="1" strike="sngStrike" dirty="0">
                <a:effectLst>
                  <a:outerShdw blurRad="38100" dist="38100" dir="2700000" algn="tl">
                    <a:srgbClr val="000000">
                      <a:alpha val="43137"/>
                    </a:srgbClr>
                  </a:outerShdw>
                </a:effectLst>
              </a:rPr>
              <a:t>, а также при проведении электронной процедуры, закрытой электронной процедуры (с момента размещения в единой информационной системе извещения о проведении электронной процедуры, закрытой электронной процедуры до момента заключения контракта) в отношении иных субъектов контроля (заказчиков, контрактных служб, контрактных управляющих, комиссий по осуществлению закупок и их членов, уполномоченных органов, уполномоченных учреждений, специализированных организаций)</a:t>
            </a:r>
            <a:r>
              <a:rPr lang="ru-RU" dirty="0"/>
              <a:t> осуществляется федеральным органом исполнительной власти, уполномоченным на осуществление контроля в сфере закупок, контрольным органом в сфере государственного оборонного заказа.</a:t>
            </a:r>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02461" y="375433"/>
            <a:ext cx="139003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4</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85277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258792" y="1434623"/>
            <a:ext cx="11933208" cy="662465"/>
          </a:xfrm>
        </p:spPr>
        <p:txBody>
          <a:bodyPr>
            <a:normAutofit/>
          </a:bodyPr>
          <a:lstStyle/>
          <a:p>
            <a:pPr marL="742950" indent="-742950">
              <a:buFont typeface="+mj-lt"/>
              <a:buAutoNum type="arabicPeriod" startAt="5"/>
            </a:pPr>
            <a:r>
              <a:rPr lang="ru-RU" sz="3600" b="1" dirty="0" smtClean="0">
                <a:solidFill>
                  <a:srgbClr val="FF0000"/>
                </a:solidFill>
                <a:effectLst>
                  <a:outerShdw blurRad="38100" dist="38100" dir="2700000" algn="tl">
                    <a:srgbClr val="000000">
                      <a:alpha val="43137"/>
                    </a:srgbClr>
                  </a:outerShdw>
                </a:effectLst>
              </a:rPr>
              <a:t>Уточнены основания для внеплановой проверки</a:t>
            </a:r>
            <a:endParaRPr lang="ru-RU" sz="2900" dirty="0" smtClean="0"/>
          </a:p>
          <a:p>
            <a:pPr marL="0" indent="0">
              <a:buNone/>
            </a:pPr>
            <a:endParaRPr lang="ru-RU" dirty="0"/>
          </a:p>
          <a:p>
            <a:endParaRPr lang="ru-RU" dirty="0"/>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02461" y="375433"/>
            <a:ext cx="139003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15</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265"/>
          <p:cNvSpPr>
            <a:spLocks noChangeArrowheads="1"/>
          </p:cNvSpPr>
          <p:nvPr/>
        </p:nvSpPr>
        <p:spPr bwMode="auto">
          <a:xfrm>
            <a:off x="5659259" y="2760187"/>
            <a:ext cx="2446337" cy="528637"/>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itchFamily="34" charset="0"/>
                <a:ea typeface="+mn-ea"/>
                <a:cs typeface="+mn-cs"/>
              </a:rPr>
              <a:t>ВНЕПЛАНОВЫЕ</a:t>
            </a:r>
            <a:endParaRPr kumimoji="0" lang="ru-RU"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268"/>
          <p:cNvSpPr>
            <a:spLocks noChangeArrowheads="1"/>
          </p:cNvSpPr>
          <p:nvPr/>
        </p:nvSpPr>
        <p:spPr bwMode="auto">
          <a:xfrm>
            <a:off x="2590621" y="3622199"/>
            <a:ext cx="4164013" cy="574675"/>
          </a:xfrm>
          <a:prstGeom prst="roundRect">
            <a:avLst>
              <a:gd name="adj" fmla="val 16667"/>
            </a:avLst>
          </a:prstGeom>
          <a:solidFill>
            <a:srgbClr val="FFFFFF"/>
          </a:solidFill>
          <a:ln w="9525">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Обжалование закупки</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8" name="AutoShape 269"/>
          <p:cNvSpPr>
            <a:spLocks noChangeArrowheads="1"/>
          </p:cNvSpPr>
          <p:nvPr/>
        </p:nvSpPr>
        <p:spPr bwMode="auto">
          <a:xfrm>
            <a:off x="2590621" y="4234974"/>
            <a:ext cx="4164013" cy="604838"/>
          </a:xfrm>
          <a:prstGeom prst="roundRect">
            <a:avLst>
              <a:gd name="adj" fmla="val 16667"/>
            </a:avLst>
          </a:prstGeom>
          <a:solidFill>
            <a:srgbClr val="FFFFFF"/>
          </a:solidFill>
          <a:ln w="9525">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Информация о нарушении законодательства о КС</a:t>
            </a:r>
            <a:endParaRPr kumimoji="0" lang="ru-RU"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AutoShape 270"/>
          <p:cNvSpPr>
            <a:spLocks noChangeArrowheads="1"/>
          </p:cNvSpPr>
          <p:nvPr/>
        </p:nvSpPr>
        <p:spPr bwMode="auto">
          <a:xfrm>
            <a:off x="2590621" y="4857274"/>
            <a:ext cx="4164013" cy="554038"/>
          </a:xfrm>
          <a:prstGeom prst="roundRect">
            <a:avLst>
              <a:gd name="adj" fmla="val 16667"/>
            </a:avLst>
          </a:prstGeom>
          <a:solidFill>
            <a:srgbClr val="FFFFFF"/>
          </a:solidFill>
          <a:ln w="9525">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Истечение срока исполнения предписания***</a:t>
            </a:r>
            <a:endParaRPr kumimoji="0" lang="ru-RU"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10" name="AutoShape 271"/>
          <p:cNvCxnSpPr>
            <a:cxnSpLocks noChangeShapeType="1"/>
          </p:cNvCxnSpPr>
          <p:nvPr/>
        </p:nvCxnSpPr>
        <p:spPr bwMode="auto">
          <a:xfrm rot="5400000">
            <a:off x="6089472" y="3953986"/>
            <a:ext cx="1911350" cy="581025"/>
          </a:xfrm>
          <a:prstGeom prst="bentConnector3">
            <a:avLst>
              <a:gd name="adj1" fmla="val 100157"/>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1" name="AutoShape 272"/>
          <p:cNvCxnSpPr>
            <a:cxnSpLocks noChangeShapeType="1"/>
          </p:cNvCxnSpPr>
          <p:nvPr/>
        </p:nvCxnSpPr>
        <p:spPr bwMode="auto">
          <a:xfrm rot="5400000">
            <a:off x="6446659" y="3596799"/>
            <a:ext cx="1195388" cy="579437"/>
          </a:xfrm>
          <a:prstGeom prst="bentConnector3">
            <a:avLst>
              <a:gd name="adj1" fmla="val 9953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2" name="AutoShape 273"/>
          <p:cNvCxnSpPr>
            <a:cxnSpLocks noChangeShapeType="1"/>
          </p:cNvCxnSpPr>
          <p:nvPr/>
        </p:nvCxnSpPr>
        <p:spPr bwMode="auto">
          <a:xfrm rot="10800000" flipV="1">
            <a:off x="6754634" y="3288824"/>
            <a:ext cx="579437" cy="557213"/>
          </a:xfrm>
          <a:prstGeom prst="bentConnector3">
            <a:avLst>
              <a:gd name="adj1" fmla="val 65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3" name="Овал 12"/>
          <p:cNvSpPr/>
          <p:nvPr/>
        </p:nvSpPr>
        <p:spPr>
          <a:xfrm>
            <a:off x="2286000" y="3506875"/>
            <a:ext cx="4701396" cy="68999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ED7D31"/>
              </a:solidFill>
              <a:effectLst/>
              <a:uLnTx/>
              <a:uFillTx/>
              <a:latin typeface="Calibri"/>
              <a:ea typeface="+mn-ea"/>
              <a:cs typeface="+mn-cs"/>
            </a:endParaRPr>
          </a:p>
        </p:txBody>
      </p:sp>
      <p:sp>
        <p:nvSpPr>
          <p:cNvPr id="15" name="Овал 14"/>
          <p:cNvSpPr/>
          <p:nvPr/>
        </p:nvSpPr>
        <p:spPr>
          <a:xfrm>
            <a:off x="2321930" y="4182075"/>
            <a:ext cx="4701396" cy="68999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ED7D31"/>
              </a:solidFill>
              <a:effectLst/>
              <a:uLnTx/>
              <a:uFillTx/>
              <a:latin typeface="Calibri"/>
              <a:ea typeface="+mn-ea"/>
              <a:cs typeface="+mn-cs"/>
            </a:endParaRPr>
          </a:p>
        </p:txBody>
      </p:sp>
      <p:sp>
        <p:nvSpPr>
          <p:cNvPr id="16" name="Овал 15"/>
          <p:cNvSpPr/>
          <p:nvPr/>
        </p:nvSpPr>
        <p:spPr>
          <a:xfrm>
            <a:off x="2286000" y="4852989"/>
            <a:ext cx="4701396" cy="68999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ED7D31"/>
              </a:solidFill>
              <a:effectLst/>
              <a:uLnTx/>
              <a:uFillTx/>
              <a:latin typeface="Calibri"/>
              <a:ea typeface="+mn-ea"/>
              <a:cs typeface="+mn-cs"/>
            </a:endParaRPr>
          </a:p>
        </p:txBody>
      </p:sp>
    </p:spTree>
    <p:extLst>
      <p:ext uri="{BB962C8B-B14F-4D97-AF65-F5344CB8AC3E}">
        <p14:creationId xmlns:p14="http://schemas.microsoft.com/office/powerpoint/2010/main" val="108385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5" grpId="0" animBg="1"/>
      <p:bldP spid="16"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258792" y="1434623"/>
            <a:ext cx="11933208" cy="4621120"/>
          </a:xfrm>
        </p:spPr>
        <p:txBody>
          <a:bodyPr>
            <a:normAutofit fontScale="92500" lnSpcReduction="20000"/>
          </a:bodyPr>
          <a:lstStyle/>
          <a:p>
            <a:pPr marL="742950" indent="-742950">
              <a:buFont typeface="+mj-lt"/>
              <a:buAutoNum type="arabicPeriod" startAt="5"/>
            </a:pPr>
            <a:r>
              <a:rPr lang="ru-RU" sz="3600" b="1" dirty="0" smtClean="0">
                <a:solidFill>
                  <a:srgbClr val="FF0000"/>
                </a:solidFill>
                <a:effectLst>
                  <a:outerShdw blurRad="38100" dist="38100" dir="2700000" algn="tl">
                    <a:srgbClr val="000000">
                      <a:alpha val="43137"/>
                    </a:srgbClr>
                  </a:outerShdw>
                </a:effectLst>
              </a:rPr>
              <a:t>Уточнены основания для внеплановой проверки</a:t>
            </a:r>
          </a:p>
          <a:p>
            <a:pPr marL="0" indent="0">
              <a:buNone/>
            </a:pPr>
            <a:r>
              <a:rPr lang="ru-RU" sz="2900" dirty="0"/>
              <a:t>1) получение обращения участника закупки </a:t>
            </a:r>
            <a:r>
              <a:rPr lang="ru-RU" sz="2900" b="1" strike="sngStrike" dirty="0">
                <a:effectLst>
                  <a:outerShdw blurRad="38100" dist="38100" dir="2700000" algn="tl">
                    <a:srgbClr val="000000">
                      <a:alpha val="43137"/>
                    </a:srgbClr>
                  </a:outerShdw>
                </a:effectLst>
              </a:rPr>
              <a:t>либо осуществляющих общественный контроль общественного объединения или объединения юридических лиц</a:t>
            </a:r>
            <a:r>
              <a:rPr lang="ru-RU" sz="2900" dirty="0"/>
              <a:t> с жалобой на действия (бездействие) заказчика, уполномоченного органа, уполномоченного учреждения, специализированной организации, оператора электронной площадки, оператора специализированной электронной площадки или комиссии по осуществлению закупок, ее членов, должностных лиц контрактной службы, контрактного управляющего. Рассмотрение такой жалобы осуществляется в порядке, установленном главой 6 настоящего Федерального закона, за исключением случая обжалования действий (бездействия), предусмотренного частью 15.1 настоящей статьи. В случае, если внеплановая проверка проводится на основании жалобы участника закупки, по результатам проведения указанной проверки и рассмотрения такой жалобы принимается единое решение;</a:t>
            </a:r>
          </a:p>
          <a:p>
            <a:pPr marL="0" indent="0">
              <a:buNone/>
            </a:pPr>
            <a:endParaRPr lang="ru-RU" sz="2900" dirty="0" smtClean="0"/>
          </a:p>
          <a:p>
            <a:pPr marL="0" indent="0">
              <a:buNone/>
            </a:pPr>
            <a:endParaRPr lang="ru-RU" dirty="0"/>
          </a:p>
          <a:p>
            <a:endParaRPr lang="ru-RU" dirty="0"/>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02461" y="375433"/>
            <a:ext cx="139003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15</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84500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258792" y="1434623"/>
            <a:ext cx="11933208" cy="4621120"/>
          </a:xfrm>
        </p:spPr>
        <p:txBody>
          <a:bodyPr>
            <a:normAutofit fontScale="77500" lnSpcReduction="20000"/>
          </a:bodyPr>
          <a:lstStyle/>
          <a:p>
            <a:pPr marL="742950" indent="-742950">
              <a:buFont typeface="+mj-lt"/>
              <a:buAutoNum type="arabicPeriod" startAt="5"/>
            </a:pPr>
            <a:r>
              <a:rPr lang="ru-RU" sz="3600" b="1" dirty="0" smtClean="0">
                <a:solidFill>
                  <a:srgbClr val="FF0000"/>
                </a:solidFill>
                <a:effectLst>
                  <a:outerShdw blurRad="38100" dist="38100" dir="2700000" algn="tl">
                    <a:srgbClr val="000000">
                      <a:alpha val="43137"/>
                    </a:srgbClr>
                  </a:outerShdw>
                </a:effectLst>
              </a:rPr>
              <a:t>Уточнены основания для внеплановой проверки</a:t>
            </a:r>
          </a:p>
          <a:p>
            <a:pPr marL="0" indent="0">
              <a:buNone/>
            </a:pPr>
            <a:r>
              <a:rPr lang="ru-RU" sz="2900" dirty="0"/>
              <a:t>2) получение информации о признаках нарушения законодательства Российской Федерации и иных нормативных правовых актов о контрактной системе в сфере закупок, в том числе:</a:t>
            </a:r>
          </a:p>
          <a:p>
            <a:pPr marL="0" indent="0">
              <a:buNone/>
            </a:pPr>
            <a:r>
              <a:rPr lang="ru-RU" sz="2900" dirty="0"/>
              <a:t>а) заявления, сообщения физического лица, юридического лица либо осуществляющих общественный контроль общественного объединения или объединения юридических лиц, в которых указывается на наличие признаков нарушения законодательства Российской Федерации и иных нормативных правовых актов о контрактной системе в сфере закупок;</a:t>
            </a:r>
          </a:p>
          <a:p>
            <a:pPr marL="0" indent="0">
              <a:buNone/>
            </a:pPr>
            <a:r>
              <a:rPr lang="ru-RU" sz="2900" dirty="0"/>
              <a:t>б) обнаружение контрольным органом в сфере закупок признаков нарушения законодательства Российской Федерации и иных нормативных правовых актов о контрактной системе в сфере закупок;</a:t>
            </a:r>
          </a:p>
          <a:p>
            <a:pPr marL="0" indent="0">
              <a:buNone/>
            </a:pPr>
            <a:r>
              <a:rPr lang="ru-RU" sz="2900" dirty="0"/>
              <a:t>в) сообщение средства массовой информации, в котором указывается на наличие признаков нарушения законодательства Российской Федерации и иных нормативных правовых актов о контрактной системе в сфере закупок</a:t>
            </a:r>
            <a:r>
              <a:rPr lang="ru-RU" sz="2900" dirty="0" smtClean="0"/>
              <a:t>;</a:t>
            </a:r>
          </a:p>
          <a:p>
            <a:pPr marL="0" indent="0">
              <a:buNone/>
            </a:pPr>
            <a:endParaRPr lang="ru-RU" dirty="0"/>
          </a:p>
          <a:p>
            <a:endParaRPr lang="ru-RU" dirty="0"/>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02461" y="375433"/>
            <a:ext cx="139003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15</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34861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327804" y="1364294"/>
            <a:ext cx="11645660" cy="4992056"/>
          </a:xfrm>
        </p:spPr>
        <p:txBody>
          <a:bodyPr>
            <a:normAutofit/>
          </a:bodyPr>
          <a:lstStyle/>
          <a:p>
            <a:pPr marL="742950" indent="-742950">
              <a:buFont typeface="+mj-lt"/>
              <a:buAutoNum type="arabicPeriod" startAt="5"/>
            </a:pPr>
            <a:r>
              <a:rPr lang="ru-RU" sz="3600" b="1" dirty="0" smtClean="0">
                <a:solidFill>
                  <a:srgbClr val="FF0000"/>
                </a:solidFill>
                <a:effectLst>
                  <a:outerShdw blurRad="38100" dist="38100" dir="2700000" algn="tl">
                    <a:srgbClr val="000000">
                      <a:alpha val="43137"/>
                    </a:srgbClr>
                  </a:outerShdw>
                </a:effectLst>
              </a:rPr>
              <a:t>Уточнены основания для внеплановой проверки</a:t>
            </a:r>
          </a:p>
          <a:p>
            <a:pPr marL="0" indent="0">
              <a:buNone/>
            </a:pPr>
            <a:r>
              <a:rPr lang="ru-RU" sz="2900" dirty="0" smtClean="0"/>
              <a:t>3) истечение </a:t>
            </a:r>
            <a:r>
              <a:rPr lang="ru-RU" sz="2900" dirty="0"/>
              <a:t>срока исполнения ранее выданного в соответствии с пунктом 2 части </a:t>
            </a:r>
            <a:r>
              <a:rPr lang="ru-RU" sz="2900" dirty="0" smtClean="0"/>
              <a:t>22 (предписание КО из 2 гр.), </a:t>
            </a:r>
            <a:r>
              <a:rPr lang="ru-RU" sz="2900" b="1" strike="sngStrike" dirty="0"/>
              <a:t>пунктом 3 части 27</a:t>
            </a:r>
            <a:r>
              <a:rPr lang="ru-RU" sz="2900" dirty="0"/>
              <a:t> (предписание КО из </a:t>
            </a:r>
            <a:r>
              <a:rPr lang="ru-RU" sz="2900" dirty="0" smtClean="0"/>
              <a:t>3 </a:t>
            </a:r>
            <a:r>
              <a:rPr lang="ru-RU" sz="2900" dirty="0"/>
              <a:t>гр</a:t>
            </a:r>
            <a:r>
              <a:rPr lang="ru-RU" sz="2900" dirty="0" smtClean="0"/>
              <a:t>.) настоящей </a:t>
            </a:r>
            <a:r>
              <a:rPr lang="ru-RU" sz="2900" dirty="0"/>
              <a:t>статьи </a:t>
            </a:r>
            <a:r>
              <a:rPr lang="ru-RU" sz="2900" dirty="0" smtClean="0"/>
              <a:t>предписания;</a:t>
            </a:r>
            <a:endParaRPr lang="ru-RU" dirty="0"/>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02461" y="375433"/>
            <a:ext cx="139003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15</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60361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96993" y="3636784"/>
            <a:ext cx="7772400" cy="1362075"/>
          </a:xfrm>
        </p:spPr>
        <p:txBody>
          <a:bodyPr>
            <a:normAutofit/>
          </a:bodyPr>
          <a:lstStyle/>
          <a:p>
            <a:pPr>
              <a:buClr>
                <a:srgbClr val="FF0000"/>
              </a:buClr>
              <a:defRPr/>
            </a:pPr>
            <a:r>
              <a:rPr lang="ru-RU" b="1" dirty="0" smtClean="0"/>
              <a:t>3 </a:t>
            </a:r>
            <a:r>
              <a:rPr lang="ru-RU" b="1" dirty="0"/>
              <a:t>группа контролеров</a:t>
            </a:r>
          </a:p>
        </p:txBody>
      </p:sp>
      <p:pic>
        <p:nvPicPr>
          <p:cNvPr id="4"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592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Федеральные N 50-ФЗ и № 71-ФЗ. Действует с 01.07.2019</a:t>
            </a:r>
            <a:endParaRPr lang="ru-RU" dirty="0"/>
          </a:p>
        </p:txBody>
      </p:sp>
      <p:sp>
        <p:nvSpPr>
          <p:cNvPr id="4" name="Объект 3"/>
          <p:cNvSpPr>
            <a:spLocks noGrp="1"/>
          </p:cNvSpPr>
          <p:nvPr>
            <p:ph idx="1"/>
          </p:nvPr>
        </p:nvSpPr>
        <p:spPr>
          <a:xfrm>
            <a:off x="258792" y="1434622"/>
            <a:ext cx="11933208" cy="5099527"/>
          </a:xfrm>
        </p:spPr>
        <p:txBody>
          <a:bodyPr>
            <a:normAutofit fontScale="62500" lnSpcReduction="20000"/>
          </a:bodyPr>
          <a:lstStyle/>
          <a:p>
            <a:pPr marL="0" indent="0">
              <a:buNone/>
            </a:pPr>
            <a:r>
              <a:rPr lang="ru-RU" sz="3600" b="1" dirty="0" smtClean="0">
                <a:solidFill>
                  <a:srgbClr val="FF0000"/>
                </a:solidFill>
                <a:effectLst>
                  <a:outerShdw blurRad="38100" dist="38100" dir="2700000" algn="tl">
                    <a:srgbClr val="000000">
                      <a:alpha val="43137"/>
                    </a:srgbClr>
                  </a:outerShdw>
                </a:effectLst>
              </a:rPr>
              <a:t>6. Уточнен вопрос по контролю за НМЦК</a:t>
            </a:r>
            <a:endParaRPr lang="ru-RU" sz="2900" dirty="0" smtClean="0"/>
          </a:p>
          <a:p>
            <a:pPr marL="0" indent="0">
              <a:buNone/>
              <a:defRPr/>
            </a:pPr>
            <a:r>
              <a:rPr lang="ru-RU" sz="3200" b="1" dirty="0"/>
              <a:t>1) </a:t>
            </a:r>
            <a:r>
              <a:rPr lang="ru-RU" sz="3200" b="1" strike="sngStrike" dirty="0"/>
              <a:t>соблюдения требований к обоснованию закупок, предусмотренных статьей 18 настоящего Федерального закона, и обоснованности закупок </a:t>
            </a:r>
            <a:r>
              <a:rPr lang="ru-RU" sz="3200" b="1" dirty="0"/>
              <a:t>(утратит силу с 1 октября 2019 года. - Федеральный закон от 01.05.2019 N 71-ФЗ);</a:t>
            </a:r>
          </a:p>
          <a:p>
            <a:pPr marL="0" indent="0">
              <a:buNone/>
            </a:pPr>
            <a:r>
              <a:rPr lang="ru-RU" sz="3200" dirty="0" smtClean="0"/>
              <a:t>2</a:t>
            </a:r>
            <a:r>
              <a:rPr lang="ru-RU" sz="3200" dirty="0"/>
              <a:t>) соблюдения правил нормирования в сфере закупок, предусмотренного статьей 19 настоящего Федерального закона;</a:t>
            </a:r>
          </a:p>
          <a:p>
            <a:pPr marL="0" indent="0">
              <a:buNone/>
              <a:defRPr/>
            </a:pPr>
            <a:r>
              <a:rPr lang="ru-RU" sz="3200" dirty="0" smtClean="0"/>
              <a:t>3</a:t>
            </a:r>
            <a:r>
              <a:rPr lang="ru-RU" sz="3200" dirty="0"/>
              <a:t>) </a:t>
            </a:r>
            <a:r>
              <a:rPr lang="ru-RU" sz="3200" b="1" strike="sngStrike" dirty="0"/>
              <a:t>обоснования</a:t>
            </a:r>
            <a:r>
              <a:rPr lang="ru-RU" sz="3200" dirty="0"/>
              <a:t> </a:t>
            </a:r>
            <a:r>
              <a:rPr lang="ru-RU" sz="3200" b="1" dirty="0"/>
              <a:t>определения и обоснования</a:t>
            </a:r>
            <a:r>
              <a:rPr lang="ru-RU" sz="3200" dirty="0"/>
              <a:t> начальной (максимальной) цены контракта, цены контракта, заключаемого с единственным поставщиком (подрядчиком, исполнителем)</a:t>
            </a:r>
            <a:r>
              <a:rPr lang="ru-RU" sz="3200" b="1" i="1" strike="sngStrike" dirty="0"/>
              <a:t>, включенной в план-график,</a:t>
            </a:r>
            <a:r>
              <a:rPr lang="ru-RU" sz="3200" b="1" dirty="0"/>
              <a:t> начальной цены единицы товара, работы, услуги, начальной суммы цен единиц товара, работы, услуги (50-ФЗ и 71-ФЗ с 01.07.2019)</a:t>
            </a:r>
            <a:r>
              <a:rPr lang="ru-RU" sz="3200" dirty="0"/>
              <a:t>; </a:t>
            </a:r>
          </a:p>
          <a:p>
            <a:pPr marL="0" indent="0">
              <a:buNone/>
            </a:pPr>
            <a:r>
              <a:rPr lang="ru-RU" sz="3200" dirty="0" smtClean="0"/>
              <a:t>4</a:t>
            </a:r>
            <a:r>
              <a:rPr lang="ru-RU" sz="3200" dirty="0"/>
              <a:t>) применения заказчиком мер ответственности и совершения иных действий в случае нарушения поставщиком (подрядчиком, исполнителем) условий контракта;</a:t>
            </a:r>
          </a:p>
          <a:p>
            <a:pPr marL="0" indent="0">
              <a:buNone/>
            </a:pPr>
            <a:r>
              <a:rPr lang="ru-RU" sz="3200" dirty="0"/>
              <a:t>5) соответствия поставленного товара, выполненной работы (ее результата) или оказанной услуги условиям контракта;</a:t>
            </a:r>
          </a:p>
          <a:p>
            <a:pPr marL="0" indent="0">
              <a:buNone/>
            </a:pPr>
            <a:r>
              <a:rPr lang="ru-RU" sz="3200" dirty="0"/>
              <a:t>6) своевременности, полноты и достоверности отражения в документах учета поставленного товара, выполненной работы (ее результата) или оказанной услуги;</a:t>
            </a:r>
          </a:p>
          <a:p>
            <a:pPr marL="0" indent="0">
              <a:buNone/>
            </a:pPr>
            <a:r>
              <a:rPr lang="ru-RU" sz="3200" dirty="0"/>
              <a:t>7) соответствия использования поставленного товара, выполненной работы (ее результата) или оказанной услуги целям осуществления закупки.</a:t>
            </a:r>
          </a:p>
          <a:p>
            <a:endParaRPr lang="ru-RU" dirty="0"/>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02461" y="375433"/>
            <a:ext cx="139003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П. 3 ч. 8</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038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Постановление Правительства </a:t>
            </a:r>
            <a:br>
              <a:rPr lang="ru-RU" altLang="ru-RU" dirty="0">
                <a:solidFill>
                  <a:schemeClr val="bg2">
                    <a:lumMod val="50000"/>
                  </a:schemeClr>
                </a:solidFill>
              </a:rPr>
            </a:br>
            <a:r>
              <a:rPr lang="ru-RU" altLang="ru-RU" dirty="0">
                <a:solidFill>
                  <a:schemeClr val="bg2">
                    <a:lumMod val="50000"/>
                  </a:schemeClr>
                </a:solidFill>
              </a:rPr>
              <a:t>№ 145 от 08.02.2017.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473234" y="1637082"/>
            <a:ext cx="10880566"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«Об </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утверждении Правил формирования и ведения в единой информационной системе в сфере закупок каталога товаров, работ, услуг для обеспечения государственных и муниципальных нужд и Правил использования каталога товаров, работ, услуг для обеспечения государственных и муниципальных </a:t>
            </a:r>
            <a:r>
              <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нужд»</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Действуют все нормы с 1 января 2018. </a:t>
            </a: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sp>
        <p:nvSpPr>
          <p:cNvPr id="8" name="Прямоугольник 7"/>
          <p:cNvSpPr/>
          <p:nvPr/>
        </p:nvSpPr>
        <p:spPr>
          <a:xfrm>
            <a:off x="1336754" y="4802652"/>
            <a:ext cx="9153525" cy="642561"/>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 часть: Правила использования КТРУ</a:t>
            </a:r>
          </a:p>
        </p:txBody>
      </p:sp>
      <p:sp>
        <p:nvSpPr>
          <p:cNvPr id="9" name="Прямоугольник 8"/>
          <p:cNvSpPr/>
          <p:nvPr/>
        </p:nvSpPr>
        <p:spPr>
          <a:xfrm>
            <a:off x="1336755" y="4055535"/>
            <a:ext cx="9153525" cy="642561"/>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1 часть: Правила формирования и ведения КТРУ</a:t>
            </a:r>
            <a:endParaRPr kumimoji="0" lang="ru-RU"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557271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Заголовок 1"/>
          <p:cNvSpPr>
            <a:spLocks noGrp="1"/>
          </p:cNvSpPr>
          <p:nvPr>
            <p:ph type="title"/>
          </p:nvPr>
        </p:nvSpPr>
        <p:spPr/>
        <p:txBody>
          <a:bodyPr/>
          <a:lstStyle/>
          <a:p>
            <a:r>
              <a:rPr lang="ru-RU" altLang="ru-RU" dirty="0" smtClean="0"/>
              <a:t>Контроль по ч.8 ст.99</a:t>
            </a:r>
          </a:p>
        </p:txBody>
      </p:sp>
      <p:sp>
        <p:nvSpPr>
          <p:cNvPr id="100355" name="Объект 2"/>
          <p:cNvSpPr>
            <a:spLocks noGrp="1"/>
          </p:cNvSpPr>
          <p:nvPr>
            <p:ph idx="1"/>
          </p:nvPr>
        </p:nvSpPr>
        <p:spPr/>
        <p:txBody>
          <a:bodyPr/>
          <a:lstStyle/>
          <a:p>
            <a:pPr marL="0" indent="0" algn="ctr">
              <a:buNone/>
            </a:pPr>
            <a:r>
              <a:rPr lang="ru-RU" altLang="ru-RU" sz="3600" b="1" dirty="0" smtClean="0"/>
              <a:t>КЛАССИФИКАТОР</a:t>
            </a:r>
          </a:p>
          <a:p>
            <a:pPr marL="0" indent="0" algn="ctr">
              <a:buNone/>
            </a:pPr>
            <a:r>
              <a:rPr lang="ru-RU" altLang="ru-RU" sz="3600" b="1" dirty="0" smtClean="0"/>
              <a:t>НАРУШЕНИЙ (РИСКОВ), ВЫЯВЛЯЕМЫХ ФЕДЕРАЛЬНЫМ КАЗНАЧЕЙСТВОМ</a:t>
            </a:r>
          </a:p>
          <a:p>
            <a:pPr marL="0" indent="0" algn="ctr">
              <a:buNone/>
            </a:pPr>
            <a:r>
              <a:rPr lang="ru-RU" altLang="ru-RU" sz="3600" b="1" dirty="0" smtClean="0"/>
              <a:t>В ХОДЕ ОСУЩЕСТВЛЕНИЯ КОНТРОЛЯ В ФИНАНСОВО-БЮДЖЕТНОЙ СФЕРЕ</a:t>
            </a:r>
          </a:p>
          <a:p>
            <a:pPr marL="0" indent="0" algn="ctr">
              <a:buNone/>
            </a:pPr>
            <a:r>
              <a:rPr lang="ru-RU" altLang="ru-RU" sz="3600" dirty="0" smtClean="0"/>
              <a:t>19 декабря 2017 г.</a:t>
            </a:r>
          </a:p>
          <a:p>
            <a:pPr marL="0" indent="0" algn="ctr">
              <a:buNone/>
            </a:pPr>
            <a:endParaRPr lang="ru-RU" altLang="ru-RU" dirty="0" smtClean="0"/>
          </a:p>
        </p:txBody>
      </p:sp>
    </p:spTree>
    <p:extLst>
      <p:ext uri="{BB962C8B-B14F-4D97-AF65-F5344CB8AC3E}">
        <p14:creationId xmlns:p14="http://schemas.microsoft.com/office/powerpoint/2010/main" val="293665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Новый документ </a:t>
            </a:r>
            <a:endParaRPr lang="ru-RU" dirty="0"/>
          </a:p>
        </p:txBody>
      </p:sp>
      <p:sp>
        <p:nvSpPr>
          <p:cNvPr id="4" name="Объект 3"/>
          <p:cNvSpPr>
            <a:spLocks noGrp="1"/>
          </p:cNvSpPr>
          <p:nvPr>
            <p:ph idx="1"/>
          </p:nvPr>
        </p:nvSpPr>
        <p:spPr/>
        <p:txBody>
          <a:bodyPr>
            <a:normAutofit lnSpcReduction="10000"/>
          </a:bodyPr>
          <a:lstStyle/>
          <a:p>
            <a:r>
              <a:rPr lang="ru-RU" b="1" dirty="0" smtClean="0"/>
              <a:t>Приказ Федерального </a:t>
            </a:r>
            <a:r>
              <a:rPr lang="ru-RU" b="1" dirty="0"/>
              <a:t>казначейства Российской </a:t>
            </a:r>
            <a:r>
              <a:rPr lang="ru-RU" b="1" dirty="0" smtClean="0"/>
              <a:t>Федерации </a:t>
            </a:r>
            <a:r>
              <a:rPr lang="ru-RU" b="1" dirty="0"/>
              <a:t>от 12.03.2018 года № 14н "Об утверждении Общих требований к осуществлению органами государственного (муниципального) финансового контроля, являющимися органами (должностными лицами) исполнительной власти субъектов Российской Федерации (местных администраций), контроля за соблюдением Федерального закона </a:t>
            </a:r>
            <a:r>
              <a:rPr lang="ru-RU" b="1" dirty="0" smtClean="0"/>
              <a:t>«О </a:t>
            </a:r>
            <a:r>
              <a:rPr lang="ru-RU" b="1" dirty="0"/>
              <a:t>контрактной системе в сфере закупок товаров, работ, услуг для обеспечения государственных и муниципальных </a:t>
            </a:r>
            <a:r>
              <a:rPr lang="ru-RU" b="1" dirty="0" smtClean="0"/>
              <a:t>нужд»</a:t>
            </a:r>
          </a:p>
          <a:p>
            <a:pPr marL="0" indent="0" algn="ctr">
              <a:buNone/>
            </a:pPr>
            <a:r>
              <a:rPr lang="ru-RU" b="1" i="1" dirty="0" smtClean="0">
                <a:solidFill>
                  <a:srgbClr val="FF0000"/>
                </a:solidFill>
                <a:effectLst>
                  <a:outerShdw blurRad="38100" dist="38100" dir="2700000" algn="tl">
                    <a:srgbClr val="000000">
                      <a:alpha val="43137"/>
                    </a:srgbClr>
                  </a:outerShdw>
                </a:effectLst>
              </a:rPr>
              <a:t>Данный </a:t>
            </a:r>
            <a:r>
              <a:rPr lang="ru-RU" b="1" i="1" dirty="0">
                <a:solidFill>
                  <a:srgbClr val="FF0000"/>
                </a:solidFill>
                <a:effectLst>
                  <a:outerShdw blurRad="38100" dist="38100" dir="2700000" algn="tl">
                    <a:srgbClr val="000000">
                      <a:alpha val="43137"/>
                    </a:srgbClr>
                  </a:outerShdw>
                </a:effectLst>
              </a:rPr>
              <a:t>приказ издан во исполнение части 11.1 статьи 99 Закона № 44-ФЗ о контрактной системе и вступит в силу с 13.04.2018 года</a:t>
            </a:r>
          </a:p>
        </p:txBody>
      </p:sp>
    </p:spTree>
    <p:extLst>
      <p:ext uri="{BB962C8B-B14F-4D97-AF65-F5344CB8AC3E}">
        <p14:creationId xmlns:p14="http://schemas.microsoft.com/office/powerpoint/2010/main" val="38628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96993" y="3636784"/>
            <a:ext cx="7772400" cy="1362075"/>
          </a:xfrm>
        </p:spPr>
        <p:txBody>
          <a:bodyPr>
            <a:normAutofit fontScale="90000"/>
          </a:bodyPr>
          <a:lstStyle/>
          <a:p>
            <a:pPr>
              <a:buClr>
                <a:srgbClr val="FF0000"/>
              </a:buClr>
              <a:defRPr/>
            </a:pPr>
            <a:r>
              <a:rPr lang="ru-RU" b="1" dirty="0" smtClean="0"/>
              <a:t>Общие вопросы - изменения</a:t>
            </a:r>
            <a:endParaRPr lang="ru-RU" b="1" dirty="0"/>
          </a:p>
        </p:txBody>
      </p:sp>
      <p:pic>
        <p:nvPicPr>
          <p:cNvPr id="4"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45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327804" y="1364294"/>
            <a:ext cx="11645660" cy="4992056"/>
          </a:xfrm>
        </p:spPr>
        <p:txBody>
          <a:bodyPr>
            <a:normAutofit fontScale="92500" lnSpcReduction="20000"/>
          </a:bodyPr>
          <a:lstStyle/>
          <a:p>
            <a:pPr marL="0" indent="0">
              <a:buNone/>
            </a:pPr>
            <a:r>
              <a:rPr lang="ru-RU" sz="3600" b="1" dirty="0" smtClean="0">
                <a:solidFill>
                  <a:srgbClr val="FF0000"/>
                </a:solidFill>
                <a:effectLst>
                  <a:outerShdw blurRad="38100" dist="38100" dir="2700000" algn="tl">
                    <a:srgbClr val="000000">
                      <a:alpha val="43137"/>
                    </a:srgbClr>
                  </a:outerShdw>
                </a:effectLst>
              </a:rPr>
              <a:t>7. Вводится </a:t>
            </a:r>
            <a:r>
              <a:rPr lang="ru-RU" sz="3600" b="1" dirty="0">
                <a:solidFill>
                  <a:srgbClr val="FF0000"/>
                </a:solidFill>
                <a:effectLst>
                  <a:outerShdw blurRad="38100" dist="38100" dir="2700000" algn="tl">
                    <a:srgbClr val="000000">
                      <a:alpha val="43137"/>
                    </a:srgbClr>
                  </a:outerShdw>
                </a:effectLst>
              </a:rPr>
              <a:t>оценка эффективности деятельности органов контроля</a:t>
            </a:r>
          </a:p>
          <a:p>
            <a:pPr marL="0" indent="0">
              <a:lnSpc>
                <a:spcPct val="110000"/>
              </a:lnSpc>
              <a:buNone/>
            </a:pPr>
            <a:r>
              <a:rPr lang="ru-RU" sz="3100" dirty="0"/>
              <a:t>Оценка эффективности деятельности органов контроля, указанных в части 1 </a:t>
            </a:r>
            <a:r>
              <a:rPr lang="ru-RU" sz="3100" dirty="0" smtClean="0"/>
              <a:t>статьи 99, </a:t>
            </a:r>
            <a:r>
              <a:rPr lang="ru-RU" sz="3100" dirty="0"/>
              <a:t>осуществляется в порядке, установленном Правительством Российской Федерации. Такой порядок предусматривает, в частности:</a:t>
            </a:r>
          </a:p>
          <a:p>
            <a:pPr marL="0" indent="0">
              <a:lnSpc>
                <a:spcPct val="110000"/>
              </a:lnSpc>
              <a:buNone/>
            </a:pPr>
            <a:r>
              <a:rPr lang="ru-RU" sz="3100" dirty="0"/>
              <a:t>1) показатели контрольно-надзорной деятельности;</a:t>
            </a:r>
          </a:p>
          <a:p>
            <a:pPr marL="0" indent="0">
              <a:lnSpc>
                <a:spcPct val="110000"/>
              </a:lnSpc>
              <a:buNone/>
            </a:pPr>
            <a:r>
              <a:rPr lang="ru-RU" sz="3100" dirty="0"/>
              <a:t>2) механизм сбора информации о деятельности указанных органов контроля;</a:t>
            </a:r>
          </a:p>
          <a:p>
            <a:pPr marL="0" indent="0">
              <a:lnSpc>
                <a:spcPct val="110000"/>
              </a:lnSpc>
              <a:buNone/>
            </a:pPr>
            <a:r>
              <a:rPr lang="ru-RU" sz="3100" dirty="0"/>
              <a:t>3) порядок анализа показателей контрольно-надзорной деятельности и применения результатов указанного анализа.</a:t>
            </a:r>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902461" y="375433"/>
            <a:ext cx="139003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32</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ст. 99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372917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96993" y="3636784"/>
            <a:ext cx="7772400" cy="1362075"/>
          </a:xfrm>
        </p:spPr>
        <p:txBody>
          <a:bodyPr>
            <a:normAutofit/>
          </a:bodyPr>
          <a:lstStyle/>
          <a:p>
            <a:pPr>
              <a:buClr>
                <a:srgbClr val="FF0000"/>
              </a:buClr>
              <a:defRPr/>
            </a:pPr>
            <a:r>
              <a:rPr lang="ru-RU" b="1" dirty="0" smtClean="0"/>
              <a:t>Обжалование </a:t>
            </a:r>
            <a:endParaRPr lang="ru-RU" b="1" dirty="0"/>
          </a:p>
        </p:txBody>
      </p:sp>
      <p:pic>
        <p:nvPicPr>
          <p:cNvPr id="4"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6134099"/>
            <a:ext cx="12192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10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327804" y="1364294"/>
            <a:ext cx="11645660" cy="4992056"/>
          </a:xfrm>
        </p:spPr>
        <p:txBody>
          <a:bodyPr>
            <a:normAutofit fontScale="85000" lnSpcReduction="10000"/>
          </a:bodyPr>
          <a:lstStyle/>
          <a:p>
            <a:pPr marL="0" indent="0">
              <a:buNone/>
            </a:pPr>
            <a:r>
              <a:rPr lang="ru-RU" sz="3600" b="1" dirty="0" smtClean="0">
                <a:solidFill>
                  <a:srgbClr val="FF0000"/>
                </a:solidFill>
                <a:effectLst>
                  <a:outerShdw blurRad="38100" dist="38100" dir="2700000" algn="tl">
                    <a:srgbClr val="000000">
                      <a:alpha val="43137"/>
                    </a:srgbClr>
                  </a:outerShdw>
                </a:effectLst>
              </a:rPr>
              <a:t>8. Общественные контролеры лишаются права подавать жалобу</a:t>
            </a:r>
            <a:endParaRPr lang="ru-RU" sz="3600" b="1" dirty="0">
              <a:solidFill>
                <a:srgbClr val="FF0000"/>
              </a:solidFill>
              <a:effectLst>
                <a:outerShdw blurRad="38100" dist="38100" dir="2700000" algn="tl">
                  <a:srgbClr val="000000">
                    <a:alpha val="43137"/>
                  </a:srgbClr>
                </a:outerShdw>
              </a:effectLst>
            </a:endParaRPr>
          </a:p>
          <a:p>
            <a:pPr marL="0" indent="0">
              <a:lnSpc>
                <a:spcPct val="110000"/>
              </a:lnSpc>
              <a:buNone/>
            </a:pPr>
            <a:r>
              <a:rPr lang="ru-RU" sz="3100" dirty="0"/>
              <a:t>1. Любой участник закупки, </a:t>
            </a:r>
            <a:r>
              <a:rPr lang="ru-RU" sz="3100" b="1" strike="sngStrike" dirty="0">
                <a:effectLst>
                  <a:outerShdw blurRad="38100" dist="38100" dir="2700000" algn="tl">
                    <a:srgbClr val="000000">
                      <a:alpha val="43137"/>
                    </a:srgbClr>
                  </a:outerShdw>
                </a:effectLst>
              </a:rPr>
              <a:t>а также осуществляющие общественный контроль общественные объединения, объединения юридических лиц </a:t>
            </a:r>
            <a:r>
              <a:rPr lang="ru-RU" sz="3100" dirty="0"/>
              <a:t>в соответствии с законодательством Российской Федерации имеют право обжаловать в судебном порядке или в порядке, установленном настоящей главой, в контрольный орган в сфере закупок действия (бездействие) заказчика, уполномоченного органа, уполномоченного учреждения, специализированной организации, комиссии по осуществлению закупок, ее членов, должностных лиц контрактной службы, контрактного управляющего, оператора электронной площадки, оператора специализированной электронной площадки, если такие действия (бездействие) нарушают права и законные интересы участника закупки.</a:t>
            </a:r>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781691" y="375433"/>
            <a:ext cx="151080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ч. ч. 1-3, 7, 8 ст. 105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83376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374811" cy="1325563"/>
          </a:xfrm>
        </p:spPr>
        <p:txBody>
          <a:bodyPr>
            <a:normAutofit/>
          </a:bodyPr>
          <a:lstStyle/>
          <a:p>
            <a:r>
              <a:rPr lang="ru-RU" dirty="0" smtClean="0"/>
              <a:t>Федеральный </a:t>
            </a:r>
            <a:r>
              <a:rPr lang="ru-RU" dirty="0"/>
              <a:t>закон от 01.04.2019 N </a:t>
            </a:r>
            <a:r>
              <a:rPr lang="ru-RU" dirty="0" smtClean="0"/>
              <a:t>50-ФЗ. Действует с 01.07.2019</a:t>
            </a:r>
            <a:endParaRPr lang="ru-RU" dirty="0"/>
          </a:p>
        </p:txBody>
      </p:sp>
      <p:sp>
        <p:nvSpPr>
          <p:cNvPr id="4" name="Объект 3"/>
          <p:cNvSpPr>
            <a:spLocks noGrp="1"/>
          </p:cNvSpPr>
          <p:nvPr>
            <p:ph idx="1"/>
          </p:nvPr>
        </p:nvSpPr>
        <p:spPr>
          <a:xfrm>
            <a:off x="327804" y="1364294"/>
            <a:ext cx="11645660" cy="4992056"/>
          </a:xfrm>
        </p:spPr>
        <p:txBody>
          <a:bodyPr>
            <a:normAutofit fontScale="62500" lnSpcReduction="20000"/>
          </a:bodyPr>
          <a:lstStyle/>
          <a:p>
            <a:pPr marL="0" indent="0">
              <a:buNone/>
            </a:pPr>
            <a:r>
              <a:rPr lang="ru-RU" sz="3600" b="1" dirty="0" smtClean="0">
                <a:solidFill>
                  <a:srgbClr val="FF0000"/>
                </a:solidFill>
                <a:effectLst>
                  <a:outerShdw blurRad="38100" dist="38100" dir="2700000" algn="tl">
                    <a:srgbClr val="000000">
                      <a:alpha val="43137"/>
                    </a:srgbClr>
                  </a:outerShdw>
                </a:effectLst>
              </a:rPr>
              <a:t>9. Возвращается жалоба УЗ, находящемуся в РНП</a:t>
            </a:r>
            <a:endParaRPr lang="ru-RU" sz="3600" b="1" dirty="0">
              <a:solidFill>
                <a:srgbClr val="FF0000"/>
              </a:solidFill>
              <a:effectLst>
                <a:outerShdw blurRad="38100" dist="38100" dir="2700000" algn="tl">
                  <a:srgbClr val="000000">
                    <a:alpha val="43137"/>
                  </a:srgbClr>
                </a:outerShdw>
              </a:effectLst>
            </a:endParaRPr>
          </a:p>
          <a:p>
            <a:pPr marL="0" indent="0">
              <a:lnSpc>
                <a:spcPct val="110000"/>
              </a:lnSpc>
              <a:buNone/>
            </a:pPr>
            <a:r>
              <a:rPr lang="ru-RU" sz="3100" dirty="0"/>
              <a:t>Жалоба возвращается подавшему ее лицу без рассмотрения в случае, если:</a:t>
            </a:r>
          </a:p>
          <a:p>
            <a:pPr marL="0" indent="0">
              <a:lnSpc>
                <a:spcPct val="110000"/>
              </a:lnSpc>
              <a:buNone/>
            </a:pPr>
            <a:r>
              <a:rPr lang="ru-RU" sz="3100" dirty="0"/>
              <a:t>1) жалоба не соответствует требованиям, установленным настоящей статьей;</a:t>
            </a:r>
          </a:p>
          <a:p>
            <a:pPr marL="0" indent="0">
              <a:lnSpc>
                <a:spcPct val="110000"/>
              </a:lnSpc>
              <a:buNone/>
            </a:pPr>
            <a:r>
              <a:rPr lang="ru-RU" sz="3100" dirty="0"/>
              <a:t>2) жалоба не подписана или жалоба подписана лицом, полномочия которого не подтверждены документами;</a:t>
            </a:r>
          </a:p>
          <a:p>
            <a:pPr marL="0" indent="0">
              <a:lnSpc>
                <a:spcPct val="110000"/>
              </a:lnSpc>
              <a:buNone/>
            </a:pPr>
            <a:r>
              <a:rPr lang="ru-RU" sz="3100" dirty="0"/>
              <a:t>3) жалоба подана по истечении срока, предусмотренного настоящей статьей;</a:t>
            </a:r>
          </a:p>
          <a:p>
            <a:pPr marL="0" indent="0">
              <a:lnSpc>
                <a:spcPct val="110000"/>
              </a:lnSpc>
              <a:buNone/>
            </a:pPr>
            <a:r>
              <a:rPr lang="ru-RU" sz="3100" dirty="0"/>
              <a:t>4) по жалобе на те же действия (бездействие) принято решение суда или контрольного органа в сфере закупок;</a:t>
            </a:r>
          </a:p>
          <a:p>
            <a:pPr marL="0" indent="0">
              <a:lnSpc>
                <a:spcPct val="110000"/>
              </a:lnSpc>
              <a:buNone/>
            </a:pPr>
            <a:r>
              <a:rPr lang="ru-RU" sz="3800" b="1" dirty="0">
                <a:effectLst>
                  <a:outerShdw blurRad="38100" dist="38100" dir="2700000" algn="tl">
                    <a:srgbClr val="000000">
                      <a:alpha val="43137"/>
                    </a:srgbClr>
                  </a:outerShdw>
                </a:effectLst>
              </a:rPr>
              <a:t>5) жалоба подана участником закупки, информация о котором, в том числе информация об учредителях, о членах коллегиального исполнительного органа, лице, исполняющем функции единоличного исполнительного органа такого участника закупки - юридического лица, включена в соответствии с </a:t>
            </a:r>
            <a:r>
              <a:rPr lang="ru-RU" sz="3800" b="1" dirty="0" smtClean="0">
                <a:effectLst>
                  <a:outerShdw blurRad="38100" dist="38100" dir="2700000" algn="tl">
                    <a:srgbClr val="000000">
                      <a:alpha val="43137"/>
                    </a:srgbClr>
                  </a:outerShdw>
                </a:effectLst>
              </a:rPr>
              <a:t>Федеральным </a:t>
            </a:r>
            <a:r>
              <a:rPr lang="ru-RU" sz="3800" b="1" dirty="0">
                <a:effectLst>
                  <a:outerShdw blurRad="38100" dist="38100" dir="2700000" algn="tl">
                    <a:srgbClr val="000000">
                      <a:alpha val="43137"/>
                    </a:srgbClr>
                  </a:outerShdw>
                </a:effectLst>
              </a:rPr>
              <a:t>законом </a:t>
            </a:r>
            <a:r>
              <a:rPr lang="ru-RU" sz="3800" b="1" dirty="0" smtClean="0">
                <a:effectLst>
                  <a:outerShdw blurRad="38100" dist="38100" dir="2700000" algn="tl">
                    <a:srgbClr val="000000">
                      <a:alpha val="43137"/>
                    </a:srgbClr>
                  </a:outerShdw>
                </a:effectLst>
              </a:rPr>
              <a:t>№ 44-ФЗ в </a:t>
            </a:r>
            <a:r>
              <a:rPr lang="ru-RU" sz="3800" b="1" dirty="0">
                <a:effectLst>
                  <a:outerShdw blurRad="38100" dist="38100" dir="2700000" algn="tl">
                    <a:srgbClr val="000000">
                      <a:alpha val="43137"/>
                    </a:srgbClr>
                  </a:outerShdw>
                </a:effectLst>
              </a:rPr>
              <a:t>реестр недобросовестных поставщиков (подрядчиков, исполнителей) в случае установления заказчиком требования в соответствии с частью 1.1 статьи 31 </a:t>
            </a:r>
            <a:r>
              <a:rPr lang="ru-RU" sz="3800" b="1" dirty="0" smtClean="0">
                <a:effectLst>
                  <a:outerShdw blurRad="38100" dist="38100" dir="2700000" algn="tl">
                    <a:srgbClr val="000000">
                      <a:alpha val="43137"/>
                    </a:srgbClr>
                  </a:outerShdw>
                </a:effectLst>
              </a:rPr>
              <a:t>Федерального закона № 44-ФЗ.</a:t>
            </a:r>
            <a:endParaRPr lang="ru-RU" sz="3800" b="1" dirty="0">
              <a:effectLst>
                <a:outerShdw blurRad="38100" dist="38100" dir="2700000" algn="tl">
                  <a:srgbClr val="000000">
                    <a:alpha val="43137"/>
                  </a:srgbClr>
                </a:outerShdw>
              </a:effectLst>
            </a:endParaRPr>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781691" y="375433"/>
            <a:ext cx="151080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П.5 ч. 11 ст. 105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856844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0" y="109060"/>
            <a:ext cx="8067675" cy="1325563"/>
          </a:xfrm>
        </p:spPr>
        <p:txBody>
          <a:bodyPr>
            <a:normAutofit/>
          </a:bodyPr>
          <a:lstStyle/>
          <a:p>
            <a:r>
              <a:rPr lang="ru-RU" dirty="0" smtClean="0"/>
              <a:t>Федеральный </a:t>
            </a:r>
            <a:r>
              <a:rPr lang="ru-RU" dirty="0"/>
              <a:t>закон от 01.05.2019 </a:t>
            </a:r>
            <a:r>
              <a:rPr lang="en-US" dirty="0"/>
              <a:t>N 71-</a:t>
            </a:r>
            <a:r>
              <a:rPr lang="ru-RU" dirty="0" smtClean="0"/>
              <a:t>ФЗ. Действует с 12.05.2019</a:t>
            </a:r>
            <a:endParaRPr lang="ru-RU" dirty="0"/>
          </a:p>
        </p:txBody>
      </p:sp>
      <p:sp>
        <p:nvSpPr>
          <p:cNvPr id="4" name="Объект 3"/>
          <p:cNvSpPr>
            <a:spLocks noGrp="1"/>
          </p:cNvSpPr>
          <p:nvPr>
            <p:ph idx="1"/>
          </p:nvPr>
        </p:nvSpPr>
        <p:spPr>
          <a:xfrm>
            <a:off x="327804" y="1364294"/>
            <a:ext cx="11645660" cy="797881"/>
          </a:xfrm>
        </p:spPr>
        <p:txBody>
          <a:bodyPr>
            <a:normAutofit/>
          </a:bodyPr>
          <a:lstStyle/>
          <a:p>
            <a:pPr marL="0" indent="0">
              <a:buNone/>
            </a:pPr>
            <a:r>
              <a:rPr lang="ru-RU" sz="3600" b="1" dirty="0" smtClean="0">
                <a:solidFill>
                  <a:srgbClr val="FF0000"/>
                </a:solidFill>
                <a:effectLst>
                  <a:outerShdw blurRad="38100" dist="38100" dir="2700000" algn="tl">
                    <a:srgbClr val="000000">
                      <a:alpha val="43137"/>
                    </a:srgbClr>
                  </a:outerShdw>
                </a:effectLst>
              </a:rPr>
              <a:t>10. Сокращен «общий» срок обжалования до 5 дней</a:t>
            </a:r>
            <a:endParaRPr lang="ru-RU" sz="3600" b="1" dirty="0">
              <a:solidFill>
                <a:srgbClr val="FF0000"/>
              </a:solidFill>
              <a:effectLst>
                <a:outerShdw blurRad="38100" dist="38100" dir="2700000" algn="tl">
                  <a:srgbClr val="000000">
                    <a:alpha val="43137"/>
                  </a:srgbClr>
                </a:outerShdw>
              </a:effectLst>
            </a:endParaRPr>
          </a:p>
        </p:txBody>
      </p:sp>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8781691" y="375433"/>
            <a:ext cx="1510800" cy="646331"/>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П.5 ч. 11 ст. 105 44-ФЗ</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374"/>
          <p:cNvSpPr>
            <a:spLocks/>
          </p:cNvSpPr>
          <p:nvPr/>
        </p:nvSpPr>
        <p:spPr bwMode="auto">
          <a:xfrm rot="16200000">
            <a:off x="8356601" y="3865563"/>
            <a:ext cx="1568450" cy="1990725"/>
          </a:xfrm>
          <a:prstGeom prst="leftBrace">
            <a:avLst>
              <a:gd name="adj1" fmla="val 10577"/>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AutoShape 375"/>
          <p:cNvSpPr>
            <a:spLocks/>
          </p:cNvSpPr>
          <p:nvPr/>
        </p:nvSpPr>
        <p:spPr bwMode="auto">
          <a:xfrm rot="16200000">
            <a:off x="4217194" y="1715294"/>
            <a:ext cx="1568450" cy="6291262"/>
          </a:xfrm>
          <a:prstGeom prst="leftBrace">
            <a:avLst>
              <a:gd name="adj1" fmla="val 33426"/>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76"/>
          <p:cNvSpPr>
            <a:spLocks/>
          </p:cNvSpPr>
          <p:nvPr/>
        </p:nvSpPr>
        <p:spPr bwMode="auto">
          <a:xfrm rot="5400000">
            <a:off x="7119938" y="3049588"/>
            <a:ext cx="906463" cy="1147762"/>
          </a:xfrm>
          <a:prstGeom prst="leftBrace">
            <a:avLst>
              <a:gd name="adj1" fmla="val 10552"/>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9" name="AutoShape 377"/>
          <p:cNvCxnSpPr>
            <a:cxnSpLocks noChangeShapeType="1"/>
          </p:cNvCxnSpPr>
          <p:nvPr/>
        </p:nvCxnSpPr>
        <p:spPr bwMode="auto">
          <a:xfrm>
            <a:off x="1827214" y="4076700"/>
            <a:ext cx="8308975" cy="0"/>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sp>
        <p:nvSpPr>
          <p:cNvPr id="10" name="AutoShape 378"/>
          <p:cNvSpPr>
            <a:spLocks noChangeArrowheads="1"/>
          </p:cNvSpPr>
          <p:nvPr/>
        </p:nvSpPr>
        <p:spPr bwMode="auto">
          <a:xfrm>
            <a:off x="1654175" y="3598862"/>
            <a:ext cx="592138" cy="738188"/>
          </a:xfrm>
          <a:custGeom>
            <a:avLst/>
            <a:gdLst>
              <a:gd name="T0" fmla="*/ 0 w 10000"/>
              <a:gd name="T1" fmla="*/ 202 h 10000"/>
              <a:gd name="T2" fmla="*/ 212 w 10000"/>
              <a:gd name="T3" fmla="*/ 202 h 10000"/>
              <a:gd name="T4" fmla="*/ 278 w 10000"/>
              <a:gd name="T5" fmla="*/ 0 h 10000"/>
              <a:gd name="T6" fmla="*/ 343 w 10000"/>
              <a:gd name="T7" fmla="*/ 202 h 10000"/>
              <a:gd name="T8" fmla="*/ 555 w 10000"/>
              <a:gd name="T9" fmla="*/ 202 h 10000"/>
              <a:gd name="T10" fmla="*/ 383 w 10000"/>
              <a:gd name="T11" fmla="*/ 326 h 10000"/>
              <a:gd name="T12" fmla="*/ 449 w 10000"/>
              <a:gd name="T13" fmla="*/ 528 h 10000"/>
              <a:gd name="T14" fmla="*/ 278 w 10000"/>
              <a:gd name="T15" fmla="*/ 403 h 10000"/>
              <a:gd name="T16" fmla="*/ 106 w 10000"/>
              <a:gd name="T17" fmla="*/ 528 h 10000"/>
              <a:gd name="T18" fmla="*/ 172 w 10000"/>
              <a:gd name="T19" fmla="*/ 326 h 10000"/>
              <a:gd name="T20" fmla="*/ 0 w 10000"/>
              <a:gd name="T21" fmla="*/ 202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26"/>
                </a:moveTo>
                <a:lnTo>
                  <a:pt x="3820" y="3826"/>
                </a:lnTo>
                <a:lnTo>
                  <a:pt x="5009" y="0"/>
                </a:lnTo>
                <a:lnTo>
                  <a:pt x="6180" y="3826"/>
                </a:lnTo>
                <a:lnTo>
                  <a:pt x="10000" y="3826"/>
                </a:lnTo>
                <a:lnTo>
                  <a:pt x="6901" y="6174"/>
                </a:lnTo>
                <a:lnTo>
                  <a:pt x="8090" y="10000"/>
                </a:lnTo>
                <a:lnTo>
                  <a:pt x="5009" y="7633"/>
                </a:lnTo>
                <a:lnTo>
                  <a:pt x="1910" y="10000"/>
                </a:lnTo>
                <a:lnTo>
                  <a:pt x="3099" y="6174"/>
                </a:lnTo>
                <a:lnTo>
                  <a:pt x="0" y="3826"/>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1" name="AutoShape 379"/>
          <p:cNvSpPr>
            <a:spLocks noChangeArrowheads="1"/>
          </p:cNvSpPr>
          <p:nvPr/>
        </p:nvSpPr>
        <p:spPr bwMode="auto">
          <a:xfrm>
            <a:off x="3557589" y="3598862"/>
            <a:ext cx="592137" cy="738188"/>
          </a:xfrm>
          <a:custGeom>
            <a:avLst/>
            <a:gdLst>
              <a:gd name="T0" fmla="*/ 0 w 10000"/>
              <a:gd name="T1" fmla="*/ 202 h 10000"/>
              <a:gd name="T2" fmla="*/ 212 w 10000"/>
              <a:gd name="T3" fmla="*/ 202 h 10000"/>
              <a:gd name="T4" fmla="*/ 278 w 10000"/>
              <a:gd name="T5" fmla="*/ 0 h 10000"/>
              <a:gd name="T6" fmla="*/ 343 w 10000"/>
              <a:gd name="T7" fmla="*/ 202 h 10000"/>
              <a:gd name="T8" fmla="*/ 555 w 10000"/>
              <a:gd name="T9" fmla="*/ 202 h 10000"/>
              <a:gd name="T10" fmla="*/ 383 w 10000"/>
              <a:gd name="T11" fmla="*/ 326 h 10000"/>
              <a:gd name="T12" fmla="*/ 449 w 10000"/>
              <a:gd name="T13" fmla="*/ 528 h 10000"/>
              <a:gd name="T14" fmla="*/ 278 w 10000"/>
              <a:gd name="T15" fmla="*/ 403 h 10000"/>
              <a:gd name="T16" fmla="*/ 106 w 10000"/>
              <a:gd name="T17" fmla="*/ 528 h 10000"/>
              <a:gd name="T18" fmla="*/ 172 w 10000"/>
              <a:gd name="T19" fmla="*/ 326 h 10000"/>
              <a:gd name="T20" fmla="*/ 0 w 10000"/>
              <a:gd name="T21" fmla="*/ 202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26"/>
                </a:moveTo>
                <a:lnTo>
                  <a:pt x="3820" y="3826"/>
                </a:lnTo>
                <a:lnTo>
                  <a:pt x="5009" y="0"/>
                </a:lnTo>
                <a:lnTo>
                  <a:pt x="6180" y="3826"/>
                </a:lnTo>
                <a:lnTo>
                  <a:pt x="10000" y="3826"/>
                </a:lnTo>
                <a:lnTo>
                  <a:pt x="6901" y="6174"/>
                </a:lnTo>
                <a:lnTo>
                  <a:pt x="8090" y="10000"/>
                </a:lnTo>
                <a:lnTo>
                  <a:pt x="5009" y="7633"/>
                </a:lnTo>
                <a:lnTo>
                  <a:pt x="1910" y="10000"/>
                </a:lnTo>
                <a:lnTo>
                  <a:pt x="3099" y="6174"/>
                </a:lnTo>
                <a:lnTo>
                  <a:pt x="0" y="3826"/>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2" name="AutoShape 380"/>
          <p:cNvSpPr>
            <a:spLocks noChangeArrowheads="1"/>
          </p:cNvSpPr>
          <p:nvPr/>
        </p:nvSpPr>
        <p:spPr bwMode="auto">
          <a:xfrm>
            <a:off x="5568950" y="3598862"/>
            <a:ext cx="590550" cy="738188"/>
          </a:xfrm>
          <a:custGeom>
            <a:avLst/>
            <a:gdLst>
              <a:gd name="T0" fmla="*/ 0 w 10000"/>
              <a:gd name="T1" fmla="*/ 202 h 10000"/>
              <a:gd name="T2" fmla="*/ 212 w 10000"/>
              <a:gd name="T3" fmla="*/ 202 h 10000"/>
              <a:gd name="T4" fmla="*/ 278 w 10000"/>
              <a:gd name="T5" fmla="*/ 0 h 10000"/>
              <a:gd name="T6" fmla="*/ 343 w 10000"/>
              <a:gd name="T7" fmla="*/ 202 h 10000"/>
              <a:gd name="T8" fmla="*/ 555 w 10000"/>
              <a:gd name="T9" fmla="*/ 202 h 10000"/>
              <a:gd name="T10" fmla="*/ 383 w 10000"/>
              <a:gd name="T11" fmla="*/ 326 h 10000"/>
              <a:gd name="T12" fmla="*/ 449 w 10000"/>
              <a:gd name="T13" fmla="*/ 528 h 10000"/>
              <a:gd name="T14" fmla="*/ 278 w 10000"/>
              <a:gd name="T15" fmla="*/ 403 h 10000"/>
              <a:gd name="T16" fmla="*/ 106 w 10000"/>
              <a:gd name="T17" fmla="*/ 528 h 10000"/>
              <a:gd name="T18" fmla="*/ 172 w 10000"/>
              <a:gd name="T19" fmla="*/ 326 h 10000"/>
              <a:gd name="T20" fmla="*/ 0 w 10000"/>
              <a:gd name="T21" fmla="*/ 202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26"/>
                </a:moveTo>
                <a:lnTo>
                  <a:pt x="3820" y="3826"/>
                </a:lnTo>
                <a:lnTo>
                  <a:pt x="5009" y="0"/>
                </a:lnTo>
                <a:lnTo>
                  <a:pt x="6180" y="3826"/>
                </a:lnTo>
                <a:lnTo>
                  <a:pt x="10000" y="3826"/>
                </a:lnTo>
                <a:lnTo>
                  <a:pt x="6901" y="6174"/>
                </a:lnTo>
                <a:lnTo>
                  <a:pt x="8090" y="10000"/>
                </a:lnTo>
                <a:lnTo>
                  <a:pt x="5009" y="7633"/>
                </a:lnTo>
                <a:lnTo>
                  <a:pt x="1910" y="10000"/>
                </a:lnTo>
                <a:lnTo>
                  <a:pt x="3099" y="6174"/>
                </a:lnTo>
                <a:lnTo>
                  <a:pt x="0" y="3826"/>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3" name="AutoShape 381"/>
          <p:cNvSpPr>
            <a:spLocks noChangeArrowheads="1"/>
          </p:cNvSpPr>
          <p:nvPr/>
        </p:nvSpPr>
        <p:spPr bwMode="auto">
          <a:xfrm>
            <a:off x="6738939" y="3598862"/>
            <a:ext cx="592137" cy="738188"/>
          </a:xfrm>
          <a:custGeom>
            <a:avLst/>
            <a:gdLst>
              <a:gd name="T0" fmla="*/ 0 w 10000"/>
              <a:gd name="T1" fmla="*/ 202 h 10000"/>
              <a:gd name="T2" fmla="*/ 212 w 10000"/>
              <a:gd name="T3" fmla="*/ 202 h 10000"/>
              <a:gd name="T4" fmla="*/ 278 w 10000"/>
              <a:gd name="T5" fmla="*/ 0 h 10000"/>
              <a:gd name="T6" fmla="*/ 343 w 10000"/>
              <a:gd name="T7" fmla="*/ 202 h 10000"/>
              <a:gd name="T8" fmla="*/ 555 w 10000"/>
              <a:gd name="T9" fmla="*/ 202 h 10000"/>
              <a:gd name="T10" fmla="*/ 383 w 10000"/>
              <a:gd name="T11" fmla="*/ 326 h 10000"/>
              <a:gd name="T12" fmla="*/ 449 w 10000"/>
              <a:gd name="T13" fmla="*/ 528 h 10000"/>
              <a:gd name="T14" fmla="*/ 278 w 10000"/>
              <a:gd name="T15" fmla="*/ 403 h 10000"/>
              <a:gd name="T16" fmla="*/ 106 w 10000"/>
              <a:gd name="T17" fmla="*/ 528 h 10000"/>
              <a:gd name="T18" fmla="*/ 172 w 10000"/>
              <a:gd name="T19" fmla="*/ 326 h 10000"/>
              <a:gd name="T20" fmla="*/ 0 w 10000"/>
              <a:gd name="T21" fmla="*/ 202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26"/>
                </a:moveTo>
                <a:lnTo>
                  <a:pt x="3820" y="3826"/>
                </a:lnTo>
                <a:lnTo>
                  <a:pt x="5009" y="0"/>
                </a:lnTo>
                <a:lnTo>
                  <a:pt x="6180" y="3826"/>
                </a:lnTo>
                <a:lnTo>
                  <a:pt x="10000" y="3826"/>
                </a:lnTo>
                <a:lnTo>
                  <a:pt x="6901" y="6174"/>
                </a:lnTo>
                <a:lnTo>
                  <a:pt x="8090" y="10000"/>
                </a:lnTo>
                <a:lnTo>
                  <a:pt x="5009" y="7633"/>
                </a:lnTo>
                <a:lnTo>
                  <a:pt x="1910" y="10000"/>
                </a:lnTo>
                <a:lnTo>
                  <a:pt x="3099" y="6174"/>
                </a:lnTo>
                <a:lnTo>
                  <a:pt x="0" y="3826"/>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4" name="AutoShape 382"/>
          <p:cNvSpPr>
            <a:spLocks noChangeArrowheads="1"/>
          </p:cNvSpPr>
          <p:nvPr/>
        </p:nvSpPr>
        <p:spPr bwMode="auto">
          <a:xfrm>
            <a:off x="8732839" y="3598862"/>
            <a:ext cx="592137" cy="738188"/>
          </a:xfrm>
          <a:custGeom>
            <a:avLst/>
            <a:gdLst>
              <a:gd name="T0" fmla="*/ 0 w 10000"/>
              <a:gd name="T1" fmla="*/ 202 h 10000"/>
              <a:gd name="T2" fmla="*/ 212 w 10000"/>
              <a:gd name="T3" fmla="*/ 202 h 10000"/>
              <a:gd name="T4" fmla="*/ 278 w 10000"/>
              <a:gd name="T5" fmla="*/ 0 h 10000"/>
              <a:gd name="T6" fmla="*/ 343 w 10000"/>
              <a:gd name="T7" fmla="*/ 202 h 10000"/>
              <a:gd name="T8" fmla="*/ 555 w 10000"/>
              <a:gd name="T9" fmla="*/ 202 h 10000"/>
              <a:gd name="T10" fmla="*/ 383 w 10000"/>
              <a:gd name="T11" fmla="*/ 326 h 10000"/>
              <a:gd name="T12" fmla="*/ 449 w 10000"/>
              <a:gd name="T13" fmla="*/ 528 h 10000"/>
              <a:gd name="T14" fmla="*/ 278 w 10000"/>
              <a:gd name="T15" fmla="*/ 403 h 10000"/>
              <a:gd name="T16" fmla="*/ 106 w 10000"/>
              <a:gd name="T17" fmla="*/ 528 h 10000"/>
              <a:gd name="T18" fmla="*/ 172 w 10000"/>
              <a:gd name="T19" fmla="*/ 326 h 10000"/>
              <a:gd name="T20" fmla="*/ 0 w 10000"/>
              <a:gd name="T21" fmla="*/ 202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26"/>
                </a:moveTo>
                <a:lnTo>
                  <a:pt x="3820" y="3826"/>
                </a:lnTo>
                <a:lnTo>
                  <a:pt x="5009" y="0"/>
                </a:lnTo>
                <a:lnTo>
                  <a:pt x="6180" y="3826"/>
                </a:lnTo>
                <a:lnTo>
                  <a:pt x="10000" y="3826"/>
                </a:lnTo>
                <a:lnTo>
                  <a:pt x="6901" y="6174"/>
                </a:lnTo>
                <a:lnTo>
                  <a:pt x="8090" y="10000"/>
                </a:lnTo>
                <a:lnTo>
                  <a:pt x="5009" y="7633"/>
                </a:lnTo>
                <a:lnTo>
                  <a:pt x="1910" y="10000"/>
                </a:lnTo>
                <a:lnTo>
                  <a:pt x="3099" y="6174"/>
                </a:lnTo>
                <a:lnTo>
                  <a:pt x="0" y="3826"/>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5" name="Text Box 383"/>
          <p:cNvSpPr txBox="1">
            <a:spLocks noChangeArrowheads="1"/>
          </p:cNvSpPr>
          <p:nvPr/>
        </p:nvSpPr>
        <p:spPr bwMode="auto">
          <a:xfrm>
            <a:off x="1681164" y="1935162"/>
            <a:ext cx="1501775" cy="998538"/>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Размещение в ЕИС плана закупок</a:t>
            </a:r>
            <a:endParaRPr kumimoji="0" lang="ru-RU" sz="2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6" name="Text Box 384"/>
          <p:cNvSpPr txBox="1">
            <a:spLocks noChangeArrowheads="1"/>
          </p:cNvSpPr>
          <p:nvPr/>
        </p:nvSpPr>
        <p:spPr bwMode="auto">
          <a:xfrm>
            <a:off x="3179764" y="1935163"/>
            <a:ext cx="1501775" cy="1546225"/>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Размещение в ЕИС извещения, документации о закупке</a:t>
            </a:r>
            <a:endParaRPr kumimoji="0" lang="ru-RU" sz="2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7" name="Text Box 385"/>
          <p:cNvSpPr txBox="1">
            <a:spLocks noChangeArrowheads="1"/>
          </p:cNvSpPr>
          <p:nvPr/>
        </p:nvSpPr>
        <p:spPr bwMode="auto">
          <a:xfrm>
            <a:off x="4752976" y="2220912"/>
            <a:ext cx="1501775" cy="1219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Дата окончания подачи заявок</a:t>
            </a:r>
            <a:endParaRPr kumimoji="0" lang="ru-RU" sz="2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8" name="Text Box 386"/>
          <p:cNvSpPr txBox="1">
            <a:spLocks noChangeArrowheads="1"/>
          </p:cNvSpPr>
          <p:nvPr/>
        </p:nvSpPr>
        <p:spPr bwMode="auto">
          <a:xfrm>
            <a:off x="6248401" y="1935162"/>
            <a:ext cx="1501775" cy="1219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Размещение в ЕИС «последнего» протокола</a:t>
            </a:r>
            <a:endParaRPr kumimoji="0" lang="ru-RU" sz="2400" b="1" i="0" u="none" strike="noStrike" kern="1200" cap="none" spc="0" normalizeH="0" baseline="0" noProof="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9" name="Text Box 387"/>
          <p:cNvSpPr txBox="1">
            <a:spLocks noChangeArrowheads="1"/>
          </p:cNvSpPr>
          <p:nvPr/>
        </p:nvSpPr>
        <p:spPr bwMode="auto">
          <a:xfrm>
            <a:off x="7881938" y="1935162"/>
            <a:ext cx="1670050" cy="998538"/>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Дата заключения контракта</a:t>
            </a:r>
            <a:endParaRPr kumimoji="0" lang="ru-RU" sz="2400" b="1" i="0" u="none" strike="noStrike" kern="1200" cap="none" spc="0" normalizeH="0" baseline="0" noProof="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cxnSp>
        <p:nvCxnSpPr>
          <p:cNvPr id="20" name="AutoShape 388"/>
          <p:cNvCxnSpPr>
            <a:cxnSpLocks noChangeShapeType="1"/>
          </p:cNvCxnSpPr>
          <p:nvPr/>
        </p:nvCxnSpPr>
        <p:spPr bwMode="auto">
          <a:xfrm flipH="1">
            <a:off x="1993901" y="2933701"/>
            <a:ext cx="246063" cy="923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389"/>
          <p:cNvCxnSpPr>
            <a:cxnSpLocks noChangeShapeType="1"/>
          </p:cNvCxnSpPr>
          <p:nvPr/>
        </p:nvCxnSpPr>
        <p:spPr bwMode="auto">
          <a:xfrm flipH="1">
            <a:off x="4011613" y="3481387"/>
            <a:ext cx="93662" cy="37623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AutoShape 390"/>
          <p:cNvCxnSpPr>
            <a:cxnSpLocks noChangeShapeType="1"/>
          </p:cNvCxnSpPr>
          <p:nvPr/>
        </p:nvCxnSpPr>
        <p:spPr bwMode="auto">
          <a:xfrm>
            <a:off x="5568950" y="3170237"/>
            <a:ext cx="127000" cy="6873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391"/>
          <p:cNvCxnSpPr>
            <a:cxnSpLocks noChangeShapeType="1"/>
          </p:cNvCxnSpPr>
          <p:nvPr/>
        </p:nvCxnSpPr>
        <p:spPr bwMode="auto">
          <a:xfrm>
            <a:off x="6654800" y="3170237"/>
            <a:ext cx="228600" cy="6873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4" name="AutoShape 392"/>
          <p:cNvCxnSpPr>
            <a:cxnSpLocks noChangeShapeType="1"/>
          </p:cNvCxnSpPr>
          <p:nvPr/>
        </p:nvCxnSpPr>
        <p:spPr bwMode="auto">
          <a:xfrm>
            <a:off x="8486775" y="2933701"/>
            <a:ext cx="344488" cy="923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 name="Text Box 393"/>
          <p:cNvSpPr txBox="1">
            <a:spLocks noChangeArrowheads="1"/>
          </p:cNvSpPr>
          <p:nvPr/>
        </p:nvSpPr>
        <p:spPr bwMode="auto">
          <a:xfrm>
            <a:off x="7288214" y="3641726"/>
            <a:ext cx="10001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ru-RU" altLang="ru-RU"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дней</a:t>
            </a:r>
            <a:endParaRPr kumimoji="0" lang="ru-RU" altLang="ru-RU"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6" name="Text Box 394"/>
          <p:cNvSpPr txBox="1">
            <a:spLocks noChangeArrowheads="1"/>
          </p:cNvSpPr>
          <p:nvPr/>
        </p:nvSpPr>
        <p:spPr bwMode="auto">
          <a:xfrm>
            <a:off x="2459039" y="4337050"/>
            <a:ext cx="497998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0" i="0" u="none" strike="noStrike" kern="1200" cap="none" spc="0" normalizeH="0" baseline="0" noProof="0">
                <a:ln>
                  <a:noFill/>
                </a:ln>
                <a:solidFill>
                  <a:srgbClr val="000066"/>
                </a:solidFill>
                <a:effectLst/>
                <a:uLnTx/>
                <a:uFillTx/>
                <a:latin typeface="Times New Roman" panose="02020603050405020304" pitchFamily="18" charset="0"/>
                <a:ea typeface="+mn-ea"/>
                <a:cs typeface="Times New Roman" panose="02020603050405020304" pitchFamily="18" charset="0"/>
              </a:rPr>
              <a:t>Возможно обжалование в административном и судебном порядке</a:t>
            </a:r>
            <a:endParaRPr kumimoji="0" lang="ru-RU" altLang="ru-RU"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Times New Roman" panose="02020603050405020304" pitchFamily="18" charset="0"/>
            </a:endParaRPr>
          </a:p>
        </p:txBody>
      </p:sp>
      <p:sp>
        <p:nvSpPr>
          <p:cNvPr id="27" name="Text Box 395"/>
          <p:cNvSpPr txBox="1">
            <a:spLocks noChangeArrowheads="1"/>
          </p:cNvSpPr>
          <p:nvPr/>
        </p:nvSpPr>
        <p:spPr bwMode="auto">
          <a:xfrm>
            <a:off x="8147050" y="4337051"/>
            <a:ext cx="198913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000" b="0" i="0" u="none" strike="noStrike" kern="1200" cap="none" spc="0" normalizeH="0" baseline="0" noProof="0">
                <a:ln>
                  <a:noFill/>
                </a:ln>
                <a:solidFill>
                  <a:srgbClr val="000066"/>
                </a:solidFill>
                <a:effectLst/>
                <a:uLnTx/>
                <a:uFillTx/>
                <a:latin typeface="Times New Roman" panose="02020603050405020304" pitchFamily="18" charset="0"/>
                <a:ea typeface="+mn-ea"/>
                <a:cs typeface="Times New Roman" panose="02020603050405020304" pitchFamily="18" charset="0"/>
              </a:rPr>
              <a:t>Возможно обжалование только в судебном порядке</a:t>
            </a:r>
            <a:endParaRPr kumimoji="0" lang="ru-RU" altLang="ru-RU"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Times New Roman" panose="02020603050405020304" pitchFamily="18" charset="0"/>
            </a:endParaRPr>
          </a:p>
        </p:txBody>
      </p:sp>
      <p:sp>
        <p:nvSpPr>
          <p:cNvPr id="28" name="Скругленный прямоугольник 27"/>
          <p:cNvSpPr>
            <a:spLocks noChangeArrowheads="1"/>
          </p:cNvSpPr>
          <p:nvPr/>
        </p:nvSpPr>
        <p:spPr bwMode="auto">
          <a:xfrm>
            <a:off x="2181226" y="5792787"/>
            <a:ext cx="7929563" cy="928688"/>
          </a:xfrm>
          <a:prstGeom prst="roundRect">
            <a:avLst>
              <a:gd name="adj" fmla="val 16667"/>
            </a:avLst>
          </a:prstGeom>
          <a:solidFill>
            <a:schemeClr val="accent1"/>
          </a:solidFill>
          <a:ln w="12700" cap="sq" algn="ctr">
            <a:solidFill>
              <a:schemeClr val="tx1"/>
            </a:solidFill>
            <a:round/>
            <a:headEnd type="none" w="sm" len="sm"/>
            <a:tailEnd type="none" w="sm" len="sm"/>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В 2014</a:t>
            </a:r>
            <a:r>
              <a:rPr kumimoji="0" lang="en-US"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201</a:t>
            </a:r>
            <a:r>
              <a:rPr kumimoji="0" lang="en-US"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a:t>
            </a:r>
            <a:r>
              <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гг. обжалование действий (бездействия)  допускалось с момента начала определения поставщика (подрядчика, исполнителя) (П. 4 Ч. 2 СТ. 112)</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AutoShape 257"/>
          <p:cNvSpPr>
            <a:spLocks noChangeArrowheads="1"/>
          </p:cNvSpPr>
          <p:nvPr/>
        </p:nvSpPr>
        <p:spPr bwMode="auto">
          <a:xfrm>
            <a:off x="236936" y="5000625"/>
            <a:ext cx="4390230" cy="59959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Почему не изменили (не сократили) срок заключения контракта?</a:t>
            </a:r>
            <a:endParaRPr kumimoji="0" 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3074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1000"/>
                                        <p:tgtEl>
                                          <p:spTgt spid="18"/>
                                        </p:tgtEl>
                                      </p:cBhvr>
                                    </p:animEffect>
                                    <p:anim calcmode="lin" valueType="num">
                                      <p:cBhvr>
                                        <p:cTn id="91" dur="1000" fill="hold"/>
                                        <p:tgtEl>
                                          <p:spTgt spid="18"/>
                                        </p:tgtEl>
                                        <p:attrNameLst>
                                          <p:attrName>ppt_x</p:attrName>
                                        </p:attrNameLst>
                                      </p:cBhvr>
                                      <p:tavLst>
                                        <p:tav tm="0">
                                          <p:val>
                                            <p:strVal val="#ppt_x"/>
                                          </p:val>
                                        </p:tav>
                                        <p:tav tm="100000">
                                          <p:val>
                                            <p:strVal val="#ppt_x"/>
                                          </p:val>
                                        </p:tav>
                                      </p:tavLst>
                                    </p:anim>
                                    <p:anim calcmode="lin" valueType="num">
                                      <p:cBhvr>
                                        <p:cTn id="9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1000"/>
                                        <p:tgtEl>
                                          <p:spTgt spid="8"/>
                                        </p:tgtEl>
                                      </p:cBhvr>
                                    </p:animEffect>
                                    <p:anim calcmode="lin" valueType="num">
                                      <p:cBhvr>
                                        <p:cTn id="98" dur="1000" fill="hold"/>
                                        <p:tgtEl>
                                          <p:spTgt spid="8"/>
                                        </p:tgtEl>
                                        <p:attrNameLst>
                                          <p:attrName>ppt_x</p:attrName>
                                        </p:attrNameLst>
                                      </p:cBhvr>
                                      <p:tavLst>
                                        <p:tav tm="0">
                                          <p:val>
                                            <p:strVal val="#ppt_x"/>
                                          </p:val>
                                        </p:tav>
                                        <p:tav tm="100000">
                                          <p:val>
                                            <p:strVal val="#ppt_x"/>
                                          </p:val>
                                        </p:tav>
                                      </p:tavLst>
                                    </p:anim>
                                    <p:anim calcmode="lin" valueType="num">
                                      <p:cBhvr>
                                        <p:cTn id="99" dur="1000" fill="hold"/>
                                        <p:tgtEl>
                                          <p:spTgt spid="8"/>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1000"/>
                                        <p:tgtEl>
                                          <p:spTgt spid="25"/>
                                        </p:tgtEl>
                                      </p:cBhvr>
                                    </p:animEffect>
                                    <p:anim calcmode="lin" valueType="num">
                                      <p:cBhvr>
                                        <p:cTn id="103" dur="1000" fill="hold"/>
                                        <p:tgtEl>
                                          <p:spTgt spid="25"/>
                                        </p:tgtEl>
                                        <p:attrNameLst>
                                          <p:attrName>ppt_x</p:attrName>
                                        </p:attrNameLst>
                                      </p:cBhvr>
                                      <p:tavLst>
                                        <p:tav tm="0">
                                          <p:val>
                                            <p:strVal val="#ppt_x"/>
                                          </p:val>
                                        </p:tav>
                                        <p:tav tm="100000">
                                          <p:val>
                                            <p:strVal val="#ppt_x"/>
                                          </p:val>
                                        </p:tav>
                                      </p:tavLst>
                                    </p:anim>
                                    <p:anim calcmode="lin" valueType="num">
                                      <p:cBhvr>
                                        <p:cTn id="10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1000"/>
                                        <p:tgtEl>
                                          <p:spTgt spid="26"/>
                                        </p:tgtEl>
                                      </p:cBhvr>
                                    </p:animEffect>
                                    <p:anim calcmode="lin" valueType="num">
                                      <p:cBhvr>
                                        <p:cTn id="110" dur="1000" fill="hold"/>
                                        <p:tgtEl>
                                          <p:spTgt spid="26"/>
                                        </p:tgtEl>
                                        <p:attrNameLst>
                                          <p:attrName>ppt_x</p:attrName>
                                        </p:attrNameLst>
                                      </p:cBhvr>
                                      <p:tavLst>
                                        <p:tav tm="0">
                                          <p:val>
                                            <p:strVal val="#ppt_x"/>
                                          </p:val>
                                        </p:tav>
                                        <p:tav tm="100000">
                                          <p:val>
                                            <p:strVal val="#ppt_x"/>
                                          </p:val>
                                        </p:tav>
                                      </p:tavLst>
                                    </p:anim>
                                    <p:anim calcmode="lin" valueType="num">
                                      <p:cBhvr>
                                        <p:cTn id="111" dur="1000" fill="hold"/>
                                        <p:tgtEl>
                                          <p:spTgt spid="26"/>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1000"/>
                                        <p:tgtEl>
                                          <p:spTgt spid="7"/>
                                        </p:tgtEl>
                                      </p:cBhvr>
                                    </p:animEffect>
                                    <p:anim calcmode="lin" valueType="num">
                                      <p:cBhvr>
                                        <p:cTn id="115" dur="1000" fill="hold"/>
                                        <p:tgtEl>
                                          <p:spTgt spid="7"/>
                                        </p:tgtEl>
                                        <p:attrNameLst>
                                          <p:attrName>ppt_x</p:attrName>
                                        </p:attrNameLst>
                                      </p:cBhvr>
                                      <p:tavLst>
                                        <p:tav tm="0">
                                          <p:val>
                                            <p:strVal val="#ppt_x"/>
                                          </p:val>
                                        </p:tav>
                                        <p:tav tm="100000">
                                          <p:val>
                                            <p:strVal val="#ppt_x"/>
                                          </p:val>
                                        </p:tav>
                                      </p:tavLst>
                                    </p:anim>
                                    <p:anim calcmode="lin" valueType="num">
                                      <p:cBhvr>
                                        <p:cTn id="1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2000"/>
                                        <p:tgtEl>
                                          <p:spTgt spid="28"/>
                                        </p:tgtEl>
                                      </p:cBhvr>
                                    </p:animEffect>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1000"/>
                                        <p:tgtEl>
                                          <p:spTgt spid="27"/>
                                        </p:tgtEl>
                                      </p:cBhvr>
                                    </p:animEffect>
                                    <p:anim calcmode="lin" valueType="num">
                                      <p:cBhvr>
                                        <p:cTn id="127" dur="1000" fill="hold"/>
                                        <p:tgtEl>
                                          <p:spTgt spid="27"/>
                                        </p:tgtEl>
                                        <p:attrNameLst>
                                          <p:attrName>ppt_x</p:attrName>
                                        </p:attrNameLst>
                                      </p:cBhvr>
                                      <p:tavLst>
                                        <p:tav tm="0">
                                          <p:val>
                                            <p:strVal val="#ppt_x"/>
                                          </p:val>
                                        </p:tav>
                                        <p:tav tm="100000">
                                          <p:val>
                                            <p:strVal val="#ppt_x"/>
                                          </p:val>
                                        </p:tav>
                                      </p:tavLst>
                                    </p:anim>
                                    <p:anim calcmode="lin" valueType="num">
                                      <p:cBhvr>
                                        <p:cTn id="128" dur="1000" fill="hold"/>
                                        <p:tgtEl>
                                          <p:spTgt spid="27"/>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6"/>
                                        </p:tgtEl>
                                        <p:attrNameLst>
                                          <p:attrName>style.visibility</p:attrName>
                                        </p:attrNameLst>
                                      </p:cBhvr>
                                      <p:to>
                                        <p:strVal val="visible"/>
                                      </p:to>
                                    </p:set>
                                    <p:animEffect transition="in" filter="fade">
                                      <p:cBhvr>
                                        <p:cTn id="131" dur="1000"/>
                                        <p:tgtEl>
                                          <p:spTgt spid="6"/>
                                        </p:tgtEl>
                                      </p:cBhvr>
                                    </p:animEffect>
                                    <p:anim calcmode="lin" valueType="num">
                                      <p:cBhvr>
                                        <p:cTn id="132" dur="1000" fill="hold"/>
                                        <p:tgtEl>
                                          <p:spTgt spid="6"/>
                                        </p:tgtEl>
                                        <p:attrNameLst>
                                          <p:attrName>ppt_x</p:attrName>
                                        </p:attrNameLst>
                                      </p:cBhvr>
                                      <p:tavLst>
                                        <p:tav tm="0">
                                          <p:val>
                                            <p:strVal val="#ppt_x"/>
                                          </p:val>
                                        </p:tav>
                                        <p:tav tm="100000">
                                          <p:val>
                                            <p:strVal val="#ppt_x"/>
                                          </p:val>
                                        </p:tav>
                                      </p:tavLst>
                                    </p:anim>
                                    <p:anim calcmode="lin" valueType="num">
                                      <p:cBhvr>
                                        <p:cTn id="1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5" presetClass="entr" presetSubtype="10" fill="hold" grpId="0" nodeType="click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checkerboard(across)">
                                      <p:cBhvr>
                                        <p:cTn id="1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p:bldP spid="16" grpId="0"/>
      <p:bldP spid="17" grpId="0"/>
      <p:bldP spid="18" grpId="0"/>
      <p:bldP spid="19" grpId="0"/>
      <p:bldP spid="25" grpId="0"/>
      <p:bldP spid="26" grpId="0"/>
      <p:bldP spid="27" grpId="0"/>
      <p:bldP spid="28" grpId="0" animBg="1"/>
      <p:bldP spid="29"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type="title"/>
          </p:nvPr>
        </p:nvSpPr>
        <p:spPr>
          <a:xfrm>
            <a:off x="2063750" y="404813"/>
            <a:ext cx="8064500" cy="863600"/>
          </a:xfrm>
        </p:spPr>
        <p:txBody>
          <a:bodyPr/>
          <a:lstStyle/>
          <a:p>
            <a:pPr algn="ctr" eaLnBrk="1" hangingPunct="1"/>
            <a:r>
              <a:rPr lang="ru-RU" altLang="ru-RU" sz="3600" dirty="0">
                <a:latin typeface="Arial" panose="020B0604020202020204" pitchFamily="34" charset="0"/>
              </a:rPr>
              <a:t>Сроки для обжалования</a:t>
            </a:r>
            <a:r>
              <a:rPr lang="ru-RU" altLang="ru-RU" dirty="0" smtClean="0"/>
              <a:t> </a:t>
            </a:r>
          </a:p>
        </p:txBody>
      </p:sp>
      <p:sp>
        <p:nvSpPr>
          <p:cNvPr id="157700" name="Rectangle 3"/>
          <p:cNvSpPr>
            <a:spLocks noGrp="1" noChangeArrowheads="1"/>
          </p:cNvSpPr>
          <p:nvPr>
            <p:ph type="body" idx="1"/>
          </p:nvPr>
        </p:nvSpPr>
        <p:spPr>
          <a:xfrm>
            <a:off x="115889" y="1595439"/>
            <a:ext cx="8207375" cy="4751387"/>
          </a:xfrm>
        </p:spPr>
        <p:txBody>
          <a:bodyPr>
            <a:normAutofit/>
          </a:bodyPr>
          <a:lstStyle/>
          <a:p>
            <a:pPr algn="ctr" eaLnBrk="1" hangingPunct="1">
              <a:lnSpc>
                <a:spcPct val="90000"/>
              </a:lnSpc>
              <a:buFont typeface="Wingdings" panose="05000000000000000000" pitchFamily="2" charset="2"/>
              <a:buNone/>
            </a:pPr>
            <a:r>
              <a:rPr lang="ru-RU" altLang="ru-RU" sz="3200" dirty="0" smtClean="0"/>
              <a:t>Сроки для обжалования, установленные в статье 57 Закона № 94-ФЗ, являются </a:t>
            </a:r>
            <a:r>
              <a:rPr lang="ru-RU" altLang="ru-RU" sz="3200" dirty="0" err="1" smtClean="0">
                <a:solidFill>
                  <a:srgbClr val="FF0000"/>
                </a:solidFill>
              </a:rPr>
              <a:t>пресекательным</a:t>
            </a:r>
            <a:r>
              <a:rPr lang="ru-RU" altLang="ru-RU" sz="3200" dirty="0" smtClean="0"/>
              <a:t>, поэтому по истечении указанных сроков обжалование действий (бездействия) заказчика, уполномоченного органа, специализированной организации, оператора электронной площадки, членов комиссий осуществляется только в судебном порядке</a:t>
            </a:r>
          </a:p>
        </p:txBody>
      </p:sp>
      <p:pic>
        <p:nvPicPr>
          <p:cNvPr id="4" name="Рисунок 3"/>
          <p:cNvPicPr>
            <a:picLocks noChangeAspect="1"/>
          </p:cNvPicPr>
          <p:nvPr/>
        </p:nvPicPr>
        <p:blipFill>
          <a:blip r:embed="rId2"/>
          <a:stretch>
            <a:fillRect/>
          </a:stretch>
        </p:blipFill>
        <p:spPr>
          <a:xfrm>
            <a:off x="8219559" y="1971674"/>
            <a:ext cx="3817381" cy="2244329"/>
          </a:xfrm>
          <a:prstGeom prst="rect">
            <a:avLst/>
          </a:prstGeom>
        </p:spPr>
      </p:pic>
    </p:spTree>
    <p:extLst>
      <p:ext uri="{BB962C8B-B14F-4D97-AF65-F5344CB8AC3E}">
        <p14:creationId xmlns:p14="http://schemas.microsoft.com/office/powerpoint/2010/main" val="4114098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4248" y="239791"/>
            <a:ext cx="7575352" cy="991887"/>
          </a:xfrm>
        </p:spPr>
        <p:txBody>
          <a:bodyPr>
            <a:normAutofit fontScale="90000"/>
          </a:bodyPr>
          <a:lstStyle/>
          <a:p>
            <a:r>
              <a:rPr lang="ru-RU" dirty="0"/>
              <a:t>Федеральный закон от 01.05.2019 </a:t>
            </a:r>
            <a:r>
              <a:rPr lang="en-US" dirty="0"/>
              <a:t>N 71-</a:t>
            </a:r>
            <a:r>
              <a:rPr lang="ru-RU" dirty="0"/>
              <a:t>ФЗ. Действует с 12.05.2019</a:t>
            </a:r>
          </a:p>
        </p:txBody>
      </p:sp>
      <p:sp>
        <p:nvSpPr>
          <p:cNvPr id="3" name="Объект 2"/>
          <p:cNvSpPr>
            <a:spLocks noGrp="1"/>
          </p:cNvSpPr>
          <p:nvPr>
            <p:ph idx="1"/>
          </p:nvPr>
        </p:nvSpPr>
        <p:spPr>
          <a:xfrm>
            <a:off x="1190882" y="2162175"/>
            <a:ext cx="10515600" cy="4035903"/>
          </a:xfrm>
        </p:spPr>
        <p:txBody>
          <a:bodyPr>
            <a:normAutofit/>
          </a:bodyPr>
          <a:lstStyle/>
          <a:p>
            <a:pPr marL="0" indent="0">
              <a:buNone/>
            </a:pPr>
            <a:r>
              <a:rPr lang="ru-RU" dirty="0" smtClean="0"/>
              <a:t>5. Обжалование </a:t>
            </a:r>
            <a:r>
              <a:rPr lang="ru-RU" dirty="0"/>
              <a:t>действий (бездействия) заказчика, уполномоченного органа, уполномоченного учреждения, специализированной организации, </a:t>
            </a:r>
            <a:r>
              <a:rPr lang="ru-RU" b="1" dirty="0">
                <a:solidFill>
                  <a:srgbClr val="FF0000"/>
                </a:solidFill>
              </a:rPr>
              <a:t>комиссии по осуществлению закупок, ее членов, должностного лица контрактной службы, контрактного управляющего, оператора электронной площадки, оператора специализированной электронной площадки</a:t>
            </a:r>
            <a:r>
              <a:rPr lang="ru-RU" dirty="0"/>
              <a:t>, связанных с заключением контракта, допускается в порядке, установленном </a:t>
            </a:r>
            <a:r>
              <a:rPr lang="ru-RU" dirty="0" smtClean="0"/>
              <a:t>главой 6, </a:t>
            </a:r>
            <a:r>
              <a:rPr lang="ru-RU" b="1" dirty="0">
                <a:solidFill>
                  <a:srgbClr val="FF0000"/>
                </a:solidFill>
              </a:rPr>
              <a:t>участником закупки, с которым в соответствии с </a:t>
            </a:r>
            <a:r>
              <a:rPr lang="ru-RU" b="1" dirty="0" smtClean="0">
                <a:solidFill>
                  <a:srgbClr val="FF0000"/>
                </a:solidFill>
              </a:rPr>
              <a:t>Законом № 44-ФЗ заключается </a:t>
            </a:r>
            <a:r>
              <a:rPr lang="ru-RU" b="1" dirty="0">
                <a:solidFill>
                  <a:srgbClr val="FF0000"/>
                </a:solidFill>
              </a:rPr>
              <a:t>контракт</a:t>
            </a:r>
            <a:r>
              <a:rPr lang="ru-RU" dirty="0"/>
              <a:t>, не позднее даты заключения контракта.</a:t>
            </a:r>
          </a:p>
        </p:txBody>
      </p:sp>
      <p:sp>
        <p:nvSpPr>
          <p:cNvPr id="4" name="Прямоугольник 3"/>
          <p:cNvSpPr/>
          <p:nvPr/>
        </p:nvSpPr>
        <p:spPr>
          <a:xfrm>
            <a:off x="9000565" y="585694"/>
            <a:ext cx="1712258" cy="300082"/>
          </a:xfrm>
          <a:prstGeom prst="rect">
            <a:avLst/>
          </a:prstGeom>
          <a:ln w="28575">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ru-RU" sz="1350" b="0" i="0" u="none" strike="noStrike" kern="1200" cap="none" spc="0" normalizeH="0" baseline="0" noProof="0" dirty="0" smtClean="0">
                <a:ln>
                  <a:noFill/>
                </a:ln>
                <a:solidFill>
                  <a:prstClr val="black"/>
                </a:solidFill>
                <a:effectLst/>
                <a:uLnTx/>
                <a:uFillTx/>
                <a:latin typeface="Calibri"/>
                <a:ea typeface="+mn-ea"/>
                <a:cs typeface="+mn-cs"/>
              </a:rPr>
              <a:t>ч. 6 ст. 105 </a:t>
            </a:r>
            <a:r>
              <a:rPr kumimoji="0" lang="ru-RU" sz="1350" b="0" i="0" u="none" strike="noStrike" kern="1200" cap="none" spc="0" normalizeH="0" baseline="0" noProof="0" dirty="0">
                <a:ln>
                  <a:noFill/>
                </a:ln>
                <a:solidFill>
                  <a:prstClr val="black"/>
                </a:solidFill>
                <a:effectLst/>
                <a:uLnTx/>
                <a:uFillTx/>
                <a:latin typeface="Calibri"/>
                <a:ea typeface="+mn-ea"/>
                <a:cs typeface="+mn-cs"/>
              </a:rPr>
              <a:t>44-ФЗ</a:t>
            </a:r>
          </a:p>
        </p:txBody>
      </p:sp>
      <p:sp>
        <p:nvSpPr>
          <p:cNvPr id="5" name="Объект 3"/>
          <p:cNvSpPr txBox="1">
            <a:spLocks/>
          </p:cNvSpPr>
          <p:nvPr/>
        </p:nvSpPr>
        <p:spPr>
          <a:xfrm>
            <a:off x="327804" y="1364294"/>
            <a:ext cx="11645660" cy="79788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11. Уточнен порядок обжалования процедуры заключения контракта </a:t>
            </a:r>
            <a:endParaRPr kumimoji="0" lang="ru-RU"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4218958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Постановление Правительства </a:t>
            </a:r>
            <a:br>
              <a:rPr lang="ru-RU" altLang="ru-RU" dirty="0">
                <a:solidFill>
                  <a:schemeClr val="bg2">
                    <a:lumMod val="50000"/>
                  </a:schemeClr>
                </a:solidFill>
              </a:rPr>
            </a:br>
            <a:r>
              <a:rPr lang="ru-RU" altLang="ru-RU" dirty="0">
                <a:solidFill>
                  <a:schemeClr val="bg2">
                    <a:lumMod val="50000"/>
                  </a:schemeClr>
                </a:solidFill>
              </a:rPr>
              <a:t>№ 145 от 08.02.2017.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473234" y="1641351"/>
            <a:ext cx="10880566"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Под </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каталогом товаров, работ, услуг для обеспечения государственных и муниципальных нужд (далее - каталог) понимается систематизированный перечень товаров, работ, услуг, закупаемых для обеспечения государственных и муниципальных нужд, сформированный на основе Общероссийского классификатора продукции по видам экономической деятельности (ОКПД2) ОК 034-2014 и включающий в себя информацию в соответствии с настоящими Правилами</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sp>
        <p:nvSpPr>
          <p:cNvPr id="8" name="Прямоугольник 7"/>
          <p:cNvSpPr/>
          <p:nvPr/>
        </p:nvSpPr>
        <p:spPr>
          <a:xfrm>
            <a:off x="1279372" y="1400129"/>
            <a:ext cx="9153525" cy="642561"/>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1 часть: Правила формирования и ведения КТРУ</a:t>
            </a:r>
            <a:endParaRPr kumimoji="0" lang="ru-RU"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134723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ГИС «Независимый регистратор» </a:t>
            </a:r>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Прямоугольник 4"/>
          <p:cNvSpPr/>
          <p:nvPr/>
        </p:nvSpPr>
        <p:spPr>
          <a:xfrm>
            <a:off x="6851650" y="109060"/>
            <a:ext cx="3222357" cy="461665"/>
          </a:xfrm>
          <a:prstGeom prst="rect">
            <a:avLst/>
          </a:prstGeom>
          <a:solidFill>
            <a:schemeClr val="accent1">
              <a:alpha val="24000"/>
            </a:schemeClr>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с 1 </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января 2020 </a:t>
            </a: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года</a:t>
            </a:r>
          </a:p>
        </p:txBody>
      </p:sp>
      <p:pic>
        <p:nvPicPr>
          <p:cNvPr id="6" name="Рисунок 5"/>
          <p:cNvPicPr>
            <a:picLocks noChangeAspect="1"/>
          </p:cNvPicPr>
          <p:nvPr/>
        </p:nvPicPr>
        <p:blipFill>
          <a:blip r:embed="rId2"/>
          <a:stretch>
            <a:fillRect/>
          </a:stretch>
        </p:blipFill>
        <p:spPr>
          <a:xfrm>
            <a:off x="2101850" y="1378413"/>
            <a:ext cx="9499600" cy="5479587"/>
          </a:xfrm>
          <a:prstGeom prst="rect">
            <a:avLst/>
          </a:prstGeom>
        </p:spPr>
      </p:pic>
    </p:spTree>
    <p:extLst>
      <p:ext uri="{BB962C8B-B14F-4D97-AF65-F5344CB8AC3E}">
        <p14:creationId xmlns:p14="http://schemas.microsoft.com/office/powerpoint/2010/main" val="350539298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ГИС «Независимый регистратор» </a:t>
            </a:r>
          </a:p>
        </p:txBody>
      </p:sp>
      <p:sp>
        <p:nvSpPr>
          <p:cNvPr id="3" name="Объект 2"/>
          <p:cNvSpPr>
            <a:spLocks noGrp="1"/>
          </p:cNvSpPr>
          <p:nvPr>
            <p:ph idx="1"/>
          </p:nvPr>
        </p:nvSpPr>
        <p:spPr>
          <a:xfrm>
            <a:off x="838200" y="1434622"/>
            <a:ext cx="10515600" cy="4921727"/>
          </a:xfrm>
        </p:spPr>
        <p:txBody>
          <a:bodyPr>
            <a:normAutofit fontScale="70000" lnSpcReduction="20000"/>
          </a:bodyPr>
          <a:lstStyle/>
          <a:p>
            <a:pPr marL="0" indent="0" algn="ctr">
              <a:buNone/>
            </a:pPr>
            <a:r>
              <a:rPr lang="ru-RU" b="1" dirty="0"/>
              <a:t>Письмо ФАС РФ от 25.02.2019 № МЕ/13989/19 "Об использовании ГИС "Независимый регистратор" при рассмотрении жалоб на действия (бездействие) электронных </a:t>
            </a:r>
            <a:r>
              <a:rPr lang="ru-RU" b="1" dirty="0" smtClean="0"/>
              <a:t>площадок«</a:t>
            </a:r>
          </a:p>
          <a:p>
            <a:pPr marL="0" indent="0">
              <a:buNone/>
            </a:pPr>
            <a:r>
              <a:rPr lang="ru-RU" i="1" dirty="0"/>
              <a:t>Использование функционала ГИС «Независимый регистратор» позволит участникам закупок зафиксировать случаи возникновения технических неполадок в работе оператора электронной площадки, в том числе при подаче заявок на участие в закупке и подаче ценовых предложений, заключении контракта с заказчиком. Данные </a:t>
            </a:r>
            <a:r>
              <a:rPr lang="ru-RU" i="1" dirty="0" err="1"/>
              <a:t>видеофиксации</a:t>
            </a:r>
            <a:r>
              <a:rPr lang="ru-RU" i="1" dirty="0"/>
              <a:t> ГИС «Независимый регистратор» участники закупок могут представить в ФАС России для подтверждения наличия или отсутствия технических неполадок в работоспособности электронной площадки</a:t>
            </a:r>
            <a:r>
              <a:rPr lang="ru-RU" i="1" dirty="0" smtClean="0"/>
              <a:t>.</a:t>
            </a:r>
            <a:endParaRPr lang="ru-RU" i="1" dirty="0"/>
          </a:p>
          <a:p>
            <a:pPr marL="0" indent="0">
              <a:buNone/>
            </a:pPr>
            <a:r>
              <a:rPr lang="ru-RU" i="1" dirty="0"/>
              <a:t>При этом необходимо отметить, что скриншоты (снимков экрана) не позволяют проверить их достоверность и не могут свидетельствовать о наличии или отсутствии технических неполадок в работе электронной площадки</a:t>
            </a:r>
            <a:r>
              <a:rPr lang="ru-RU" i="1" dirty="0" smtClean="0"/>
              <a:t>.</a:t>
            </a:r>
            <a:endParaRPr lang="ru-RU" i="1" dirty="0"/>
          </a:p>
          <a:p>
            <a:pPr marL="0" indent="0">
              <a:buNone/>
            </a:pPr>
            <a:r>
              <a:rPr lang="ru-RU" i="1" dirty="0"/>
              <a:t>На основании изложенного, участникам закупок целесообразно при участии в электронных процедурах пользоваться ГИС «Независимый регистратор» для защиты своих прав и законных интересов</a:t>
            </a:r>
            <a:r>
              <a:rPr lang="ru-RU" i="1" dirty="0" smtClean="0"/>
              <a:t>.</a:t>
            </a:r>
            <a:endParaRPr lang="ru-RU" i="1" dirty="0"/>
          </a:p>
          <a:p>
            <a:pPr marL="0" indent="0">
              <a:buNone/>
            </a:pPr>
            <a:r>
              <a:rPr lang="ru-RU" i="1" dirty="0"/>
              <a:t>Дополнительно ФАС России сообщает, что участники закупок могут скачать бесплатно плагин ГИС «Независимый регистратор» в ЕИС по адресу: http://zakupki.gov.ru в разделе «Информация для пользователей» во вкладке «Независимый регистратор» и установить его на своем рабочем месте для использования при участии в электронных процедурах.</a:t>
            </a:r>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176630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ГИС «Независимый регистратор» </a:t>
            </a:r>
          </a:p>
        </p:txBody>
      </p:sp>
      <p:sp>
        <p:nvSpPr>
          <p:cNvPr id="9" name="Объект 8"/>
          <p:cNvSpPr>
            <a:spLocks noGrp="1"/>
          </p:cNvSpPr>
          <p:nvPr>
            <p:ph idx="1"/>
          </p:nvPr>
        </p:nvSpPr>
        <p:spPr>
          <a:xfrm>
            <a:off x="771525" y="1219755"/>
            <a:ext cx="10515600" cy="1490663"/>
          </a:xfrm>
        </p:spPr>
        <p:txBody>
          <a:bodyPr>
            <a:normAutofit/>
          </a:bodyPr>
          <a:lstStyle/>
          <a:p>
            <a:pPr marL="0" indent="0">
              <a:buNone/>
            </a:pPr>
            <a:r>
              <a:rPr lang="ru-RU" sz="2000" dirty="0" smtClean="0"/>
              <a:t>Тем не менее, уже сейчас при анализе решений ЦА ФАС России можно выделить одну тенденцию, которая заключается в следующем: если комиссия контрольного органа установит, что на компьютере заявителя не использовался «Независимый регистратор», то она ссылается на отсутствие у нее сведений об отображаемой на компьютере заявителя информации в период проведения закупки: </a:t>
            </a:r>
            <a:endParaRPr lang="ru-RU" sz="2000"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Рисунок 5"/>
          <p:cNvPicPr>
            <a:picLocks noChangeAspect="1"/>
          </p:cNvPicPr>
          <p:nvPr/>
        </p:nvPicPr>
        <p:blipFill>
          <a:blip r:embed="rId2"/>
          <a:stretch>
            <a:fillRect/>
          </a:stretch>
        </p:blipFill>
        <p:spPr>
          <a:xfrm>
            <a:off x="1009650" y="2943224"/>
            <a:ext cx="4038600" cy="1647825"/>
          </a:xfrm>
          <a:prstGeom prst="rect">
            <a:avLst/>
          </a:prstGeom>
        </p:spPr>
      </p:pic>
      <p:pic>
        <p:nvPicPr>
          <p:cNvPr id="7" name="Рисунок 6"/>
          <p:cNvPicPr>
            <a:picLocks noChangeAspect="1"/>
          </p:cNvPicPr>
          <p:nvPr/>
        </p:nvPicPr>
        <p:blipFill>
          <a:blip r:embed="rId3"/>
          <a:stretch>
            <a:fillRect/>
          </a:stretch>
        </p:blipFill>
        <p:spPr>
          <a:xfrm>
            <a:off x="1009650" y="4591049"/>
            <a:ext cx="4486275" cy="1409700"/>
          </a:xfrm>
          <a:prstGeom prst="rect">
            <a:avLst/>
          </a:prstGeom>
        </p:spPr>
      </p:pic>
      <p:pic>
        <p:nvPicPr>
          <p:cNvPr id="8" name="Рисунок 7"/>
          <p:cNvPicPr>
            <a:picLocks noChangeAspect="1"/>
          </p:cNvPicPr>
          <p:nvPr/>
        </p:nvPicPr>
        <p:blipFill>
          <a:blip r:embed="rId4"/>
          <a:stretch>
            <a:fillRect/>
          </a:stretch>
        </p:blipFill>
        <p:spPr>
          <a:xfrm>
            <a:off x="6419850" y="2347912"/>
            <a:ext cx="4381500" cy="4191000"/>
          </a:xfrm>
          <a:prstGeom prst="rect">
            <a:avLst/>
          </a:prstGeom>
        </p:spPr>
      </p:pic>
      <p:sp>
        <p:nvSpPr>
          <p:cNvPr id="10" name="Объект 8"/>
          <p:cNvSpPr txBox="1">
            <a:spLocks/>
          </p:cNvSpPr>
          <p:nvPr/>
        </p:nvSpPr>
        <p:spPr>
          <a:xfrm>
            <a:off x="1885950" y="5900736"/>
            <a:ext cx="4610100" cy="1490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Поставщикам не оставляют «добровольного» выбора использования системы уже сейчас</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11" name="Объект 8"/>
          <p:cNvSpPr txBox="1">
            <a:spLocks/>
          </p:cNvSpPr>
          <p:nvPr/>
        </p:nvSpPr>
        <p:spPr>
          <a:xfrm>
            <a:off x="6915150" y="6542087"/>
            <a:ext cx="4610100" cy="501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rgbClr val="E7E6E6">
                    <a:lumMod val="50000"/>
                  </a:srgbClr>
                </a:solidFill>
                <a:effectLst/>
                <a:uLnTx/>
                <a:uFillTx/>
                <a:latin typeface="Calibri"/>
                <a:ea typeface="+mn-ea"/>
                <a:cs typeface="+mn-cs"/>
              </a:rPr>
              <a:t>Источник: чат «Закупочная жизнь»</a:t>
            </a:r>
            <a:endParaRPr kumimoji="0" lang="ru-RU" sz="2000" b="0" i="0" u="none" strike="noStrike" kern="1200" cap="none" spc="0" normalizeH="0" baseline="0" noProof="0" dirty="0">
              <a:ln>
                <a:noFill/>
              </a:ln>
              <a:solidFill>
                <a:srgbClr val="E7E6E6">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453496870"/>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297141"/>
            <a:ext cx="10515600" cy="969730"/>
          </a:xfrm>
        </p:spPr>
        <p:txBody>
          <a:bodyPr>
            <a:noAutofit/>
          </a:bodyPr>
          <a:lstStyle/>
          <a:p>
            <a:pPr algn="ctr"/>
            <a:r>
              <a:rPr lang="ru-RU" sz="2800" dirty="0" smtClean="0"/>
              <a:t>Законом </a:t>
            </a:r>
            <a:r>
              <a:rPr lang="ru-RU" sz="2800" dirty="0"/>
              <a:t>№ 44-ФЗ не установлено в какой части заявки на участие в конкурсе необходимо предоставить предложение участника конкурса о расходах на эксплуатацию и ремонт товаров, использование результатов работ при установлении в конкурсной документации критерия, предусмотренного п. 2 ч. 1 ст. 32  Закона № 44-ФЗ.</a:t>
            </a:r>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Критерии оценки.</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a:t>
            </a:r>
            <a:r>
              <a:rPr kumimoji="0" lang="ru-RU" sz="2400" b="1" i="0" u="none" strike="noStrike" kern="1200" cap="none" spc="0" normalizeH="0" baseline="0" noProof="0" dirty="0">
                <a:ln>
                  <a:noFill/>
                </a:ln>
                <a:solidFill>
                  <a:srgbClr val="154676"/>
                </a:solidFill>
                <a:effectLst/>
                <a:uLnTx/>
                <a:uFillTx/>
                <a:latin typeface="Century"/>
                <a:ea typeface="+mj-ea"/>
                <a:cs typeface="+mj-cs"/>
              </a:rPr>
              <a:t> </a:t>
            </a: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Предусмотреть возможность установления информации в Заявке участника</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157857743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551077"/>
            <a:ext cx="10515600" cy="969730"/>
          </a:xfrm>
        </p:spPr>
        <p:txBody>
          <a:bodyPr>
            <a:noAutofit/>
          </a:bodyPr>
          <a:lstStyle/>
          <a:p>
            <a:pPr algn="ctr"/>
            <a:r>
              <a:rPr lang="ru-RU" sz="2400" dirty="0" smtClean="0"/>
              <a:t>Законом </a:t>
            </a:r>
            <a:r>
              <a:rPr lang="ru-RU" sz="2400" dirty="0"/>
              <a:t>№ 44-ФЗ не </a:t>
            </a:r>
            <a:r>
              <a:rPr lang="ru-RU" sz="2400" dirty="0" smtClean="0"/>
              <a:t>установлен порядок действий при отклонении единственной поступившей заявки.</a:t>
            </a:r>
            <a:r>
              <a:rPr lang="ru-RU" sz="2400" dirty="0"/>
              <a:t/>
            </a:r>
            <a:br>
              <a:rPr lang="ru-RU" sz="2400" dirty="0"/>
            </a:br>
            <a:r>
              <a:rPr lang="ru-RU" sz="2400" dirty="0"/>
              <a:t>Поскольку, рассмотрение происходит всей единственной поданной заявки, а не только первой или второй её части, то этот случай не попадает под действие ни пункта 2 части 3 статьи 55.1 Закона 44-ФЗ, ни пункта 3 части 3 статьи 55.1 Закона 44-ФЗ.</a:t>
            </a:r>
            <a:br>
              <a:rPr lang="ru-RU" sz="2400" dirty="0"/>
            </a:br>
            <a:endParaRPr lang="ru-RU" sz="24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Признание конкурса несостоявшимся.</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Предусмотреть необходимость продления сроков на 10 дней в этом случае. </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108639752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0463" y="1122866"/>
            <a:ext cx="9144000" cy="2387600"/>
          </a:xfrm>
        </p:spPr>
        <p:txBody>
          <a:bodyPr>
            <a:noAutofit/>
          </a:bodyPr>
          <a:lstStyle/>
          <a:p>
            <a:pPr fontAlgn="base">
              <a:lnSpc>
                <a:spcPct val="80000"/>
              </a:lnSpc>
              <a:spcAft>
                <a:spcPct val="0"/>
              </a:spcAft>
            </a:pPr>
            <a:r>
              <a:rPr lang="ru-RU" sz="2800" b="1" dirty="0" smtClean="0">
                <a:solidFill>
                  <a:srgbClr val="212C49"/>
                </a:solidFill>
                <a:latin typeface="+mn-lt"/>
              </a:rPr>
              <a:t>Запрос котировок в электронной форме</a:t>
            </a:r>
            <a:endParaRPr lang="ru-RU" sz="2800" b="1" dirty="0">
              <a:solidFill>
                <a:srgbClr val="212C49"/>
              </a:solidFill>
              <a:latin typeface="+mn-lt"/>
            </a:endParaRPr>
          </a:p>
        </p:txBody>
      </p:sp>
      <p:sp>
        <p:nvSpPr>
          <p:cNvPr id="3" name="Подзаголовок 2"/>
          <p:cNvSpPr>
            <a:spLocks noGrp="1"/>
          </p:cNvSpPr>
          <p:nvPr>
            <p:ph type="subTitle" idx="1"/>
          </p:nvPr>
        </p:nvSpPr>
        <p:spPr>
          <a:xfrm>
            <a:off x="3048000" y="4095011"/>
            <a:ext cx="9144000" cy="1655762"/>
          </a:xfrm>
        </p:spPr>
        <p:txBody>
          <a:bodyPr>
            <a:noAutofit/>
          </a:bodyPr>
          <a:lstStyle/>
          <a:p>
            <a:pPr algn="r" fontAlgn="base">
              <a:lnSpc>
                <a:spcPct val="100000"/>
              </a:lnSpc>
              <a:spcBef>
                <a:spcPct val="0"/>
              </a:spcBef>
              <a:spcAft>
                <a:spcPct val="0"/>
              </a:spcAft>
            </a:pPr>
            <a:r>
              <a:rPr lang="ru-RU" sz="2000" dirty="0" smtClean="0">
                <a:solidFill>
                  <a:schemeClr val="tx1">
                    <a:lumMod val="65000"/>
                    <a:lumOff val="35000"/>
                  </a:schemeClr>
                </a:solidFill>
                <a:latin typeface="Cambria" panose="02040503050406030204" pitchFamily="18" charset="0"/>
                <a:ea typeface="+mj-ea"/>
                <a:cs typeface="+mj-cs"/>
              </a:rPr>
              <a:t>Центр профессионального образования БГУ</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en-US" sz="2000" dirty="0">
                <a:solidFill>
                  <a:schemeClr val="tx1">
                    <a:lumMod val="65000"/>
                    <a:lumOff val="35000"/>
                  </a:schemeClr>
                </a:solidFill>
                <a:latin typeface="Cambria" panose="02040503050406030204" pitchFamily="18" charset="0"/>
                <a:ea typeface="+mj-ea"/>
                <a:cs typeface="+mj-cs"/>
              </a:rPr>
              <a:t>E-mail</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 cpoirkutsk@rambler.ru</a:t>
            </a: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Тел.: 403-307, </a:t>
            </a:r>
            <a:r>
              <a:rPr lang="en-US" sz="2000" dirty="0">
                <a:solidFill>
                  <a:schemeClr val="tx1">
                    <a:lumMod val="65000"/>
                    <a:lumOff val="35000"/>
                  </a:schemeClr>
                </a:solidFill>
                <a:latin typeface="Cambria" panose="02040503050406030204" pitchFamily="18" charset="0"/>
                <a:ea typeface="+mj-ea"/>
                <a:cs typeface="+mj-cs"/>
              </a:rPr>
              <a:t>52</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26-28</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Факс.: </a:t>
            </a:r>
            <a:r>
              <a:rPr lang="en-US" sz="2000" dirty="0">
                <a:solidFill>
                  <a:schemeClr val="tx1">
                    <a:lumMod val="65000"/>
                    <a:lumOff val="35000"/>
                  </a:schemeClr>
                </a:solidFill>
                <a:latin typeface="Cambria" panose="02040503050406030204" pitchFamily="18" charset="0"/>
                <a:ea typeface="+mj-ea"/>
                <a:cs typeface="+mj-cs"/>
              </a:rPr>
              <a:t>52-26-45</a:t>
            </a:r>
            <a:endParaRPr lang="ru-RU" sz="2000" dirty="0">
              <a:solidFill>
                <a:schemeClr val="tx1">
                  <a:lumMod val="65000"/>
                  <a:lumOff val="35000"/>
                </a:schemeClr>
              </a:solidFill>
              <a:latin typeface="Cambria" panose="02040503050406030204" pitchFamily="18" charset="0"/>
              <a:ea typeface="+mj-ea"/>
              <a:cs typeface="+mj-cs"/>
            </a:endParaRPr>
          </a:p>
          <a:p>
            <a:pPr algn="r">
              <a:lnSpc>
                <a:spcPct val="100000"/>
              </a:lnSpc>
              <a:spcBef>
                <a:spcPct val="0"/>
              </a:spcBef>
            </a:pPr>
            <a:endParaRPr lang="ru-RU" sz="20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300032784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297141"/>
            <a:ext cx="10515600" cy="969730"/>
          </a:xfrm>
        </p:spPr>
        <p:txBody>
          <a:bodyPr>
            <a:noAutofit/>
          </a:bodyPr>
          <a:lstStyle/>
          <a:p>
            <a:pPr algn="ctr"/>
            <a:r>
              <a:rPr lang="ru-RU" sz="2800" dirty="0" smtClean="0"/>
              <a:t>Запрос котировок в электронной форме – единственная процедура, в которой наличие лицензии просто декларируется участником закупки. Для заказчиков – это служит своеобразным ограничением на выбор способа закупки, а для участников закупки – полем недобросовестной деятельности</a:t>
            </a:r>
            <a:endParaRPr lang="ru-RU" sz="28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Закупка лицензируемых работ/услуг.</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Предусмотреть необходимость включать в состав заявки копии лицензий</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138243601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297141"/>
            <a:ext cx="10515600" cy="969730"/>
          </a:xfrm>
        </p:spPr>
        <p:txBody>
          <a:bodyPr>
            <a:noAutofit/>
          </a:bodyPr>
          <a:lstStyle/>
          <a:p>
            <a:pPr algn="ctr"/>
            <a:r>
              <a:rPr lang="ru-RU" sz="2800" dirty="0" smtClean="0"/>
              <a:t>В случаях, когда подана только одна заявка или только одна заявка допущена, срок подачи продляется на 4 раб. дня. </a:t>
            </a:r>
            <a:endParaRPr lang="ru-RU" sz="28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Признание запроса котировок несостоявшимся.</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Исключить такое продление и предусмотреть возможность заключения контракта по п. 25.1 ч. 1 ст. 93</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265112510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297141"/>
            <a:ext cx="10515600" cy="969730"/>
          </a:xfrm>
        </p:spPr>
        <p:txBody>
          <a:bodyPr>
            <a:noAutofit/>
          </a:bodyPr>
          <a:lstStyle/>
          <a:p>
            <a:pPr algn="ctr"/>
            <a:r>
              <a:rPr lang="ru-RU" sz="2800" dirty="0" smtClean="0"/>
              <a:t>В случаях, когда контракт заключен по результатам запроса котировок изменение контракта в пределах 10% не допускается, так как не выполняется условие о том, что возможность должна быть предусмотрена документацией </a:t>
            </a:r>
            <a:endParaRPr lang="ru-RU" sz="28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Невозможность изменения контракта в пределах 10%</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rgbClr val="154676"/>
                </a:solidFill>
                <a:effectLst/>
                <a:uLnTx/>
                <a:uFillTx/>
                <a:latin typeface="Century"/>
                <a:ea typeface="+mj-ea"/>
                <a:cs typeface="+mj-cs"/>
              </a:rPr>
              <a:t>Добавить запрос котировок в исключения наряду с единственным поставщиком, кода возможность изменения должна быть предусмотрена только контрактом.</a:t>
            </a:r>
          </a:p>
        </p:txBody>
      </p:sp>
    </p:spTree>
    <p:extLst>
      <p:ext uri="{BB962C8B-B14F-4D97-AF65-F5344CB8AC3E}">
        <p14:creationId xmlns:p14="http://schemas.microsoft.com/office/powerpoint/2010/main" val="176710209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0463" y="1122866"/>
            <a:ext cx="9144000" cy="2387600"/>
          </a:xfrm>
        </p:spPr>
        <p:txBody>
          <a:bodyPr>
            <a:noAutofit/>
          </a:bodyPr>
          <a:lstStyle/>
          <a:p>
            <a:pPr fontAlgn="base">
              <a:lnSpc>
                <a:spcPct val="80000"/>
              </a:lnSpc>
              <a:spcAft>
                <a:spcPct val="0"/>
              </a:spcAft>
            </a:pPr>
            <a:r>
              <a:rPr lang="ru-RU" sz="2800" b="1" dirty="0" smtClean="0">
                <a:solidFill>
                  <a:srgbClr val="212C49"/>
                </a:solidFill>
                <a:latin typeface="+mn-lt"/>
              </a:rPr>
              <a:t>Контракт</a:t>
            </a:r>
            <a:endParaRPr lang="ru-RU" sz="2800" b="1" dirty="0">
              <a:solidFill>
                <a:srgbClr val="212C49"/>
              </a:solidFill>
              <a:latin typeface="+mn-lt"/>
            </a:endParaRPr>
          </a:p>
        </p:txBody>
      </p:sp>
      <p:sp>
        <p:nvSpPr>
          <p:cNvPr id="3" name="Подзаголовок 2"/>
          <p:cNvSpPr>
            <a:spLocks noGrp="1"/>
          </p:cNvSpPr>
          <p:nvPr>
            <p:ph type="subTitle" idx="1"/>
          </p:nvPr>
        </p:nvSpPr>
        <p:spPr>
          <a:xfrm>
            <a:off x="3048000" y="4095011"/>
            <a:ext cx="9144000" cy="1655762"/>
          </a:xfrm>
        </p:spPr>
        <p:txBody>
          <a:bodyPr>
            <a:noAutofit/>
          </a:bodyPr>
          <a:lstStyle/>
          <a:p>
            <a:pPr algn="r" fontAlgn="base">
              <a:lnSpc>
                <a:spcPct val="100000"/>
              </a:lnSpc>
              <a:spcBef>
                <a:spcPct val="0"/>
              </a:spcBef>
              <a:spcAft>
                <a:spcPct val="0"/>
              </a:spcAft>
            </a:pPr>
            <a:r>
              <a:rPr lang="ru-RU" sz="2000" dirty="0" smtClean="0">
                <a:solidFill>
                  <a:schemeClr val="tx1">
                    <a:lumMod val="65000"/>
                    <a:lumOff val="35000"/>
                  </a:schemeClr>
                </a:solidFill>
                <a:latin typeface="Cambria" panose="02040503050406030204" pitchFamily="18" charset="0"/>
                <a:ea typeface="+mj-ea"/>
                <a:cs typeface="+mj-cs"/>
              </a:rPr>
              <a:t>Центр профессионального образования БГУ</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en-US" sz="2000" dirty="0">
                <a:solidFill>
                  <a:schemeClr val="tx1">
                    <a:lumMod val="65000"/>
                    <a:lumOff val="35000"/>
                  </a:schemeClr>
                </a:solidFill>
                <a:latin typeface="Cambria" panose="02040503050406030204" pitchFamily="18" charset="0"/>
                <a:ea typeface="+mj-ea"/>
                <a:cs typeface="+mj-cs"/>
              </a:rPr>
              <a:t>E-mail</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 cpoirkutsk@rambler.ru</a:t>
            </a: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Тел.: 403-307, </a:t>
            </a:r>
            <a:r>
              <a:rPr lang="en-US" sz="2000" dirty="0">
                <a:solidFill>
                  <a:schemeClr val="tx1">
                    <a:lumMod val="65000"/>
                    <a:lumOff val="35000"/>
                  </a:schemeClr>
                </a:solidFill>
                <a:latin typeface="Cambria" panose="02040503050406030204" pitchFamily="18" charset="0"/>
                <a:ea typeface="+mj-ea"/>
                <a:cs typeface="+mj-cs"/>
              </a:rPr>
              <a:t>52</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26-28</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Факс.: </a:t>
            </a:r>
            <a:r>
              <a:rPr lang="en-US" sz="2000" dirty="0">
                <a:solidFill>
                  <a:schemeClr val="tx1">
                    <a:lumMod val="65000"/>
                    <a:lumOff val="35000"/>
                  </a:schemeClr>
                </a:solidFill>
                <a:latin typeface="Cambria" panose="02040503050406030204" pitchFamily="18" charset="0"/>
                <a:ea typeface="+mj-ea"/>
                <a:cs typeface="+mj-cs"/>
              </a:rPr>
              <a:t>52-26-45</a:t>
            </a:r>
            <a:endParaRPr lang="ru-RU" sz="2000" dirty="0">
              <a:solidFill>
                <a:schemeClr val="tx1">
                  <a:lumMod val="65000"/>
                  <a:lumOff val="35000"/>
                </a:schemeClr>
              </a:solidFill>
              <a:latin typeface="Cambria" panose="02040503050406030204" pitchFamily="18" charset="0"/>
              <a:ea typeface="+mj-ea"/>
              <a:cs typeface="+mj-cs"/>
            </a:endParaRPr>
          </a:p>
          <a:p>
            <a:pPr algn="r">
              <a:lnSpc>
                <a:spcPct val="100000"/>
              </a:lnSpc>
              <a:spcBef>
                <a:spcPct val="0"/>
              </a:spcBef>
            </a:pPr>
            <a:endParaRPr lang="ru-RU" sz="20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1486085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Постановление Правительства </a:t>
            </a:r>
            <a:br>
              <a:rPr lang="ru-RU" altLang="ru-RU" dirty="0">
                <a:solidFill>
                  <a:schemeClr val="bg2">
                    <a:lumMod val="50000"/>
                  </a:schemeClr>
                </a:solidFill>
              </a:rPr>
            </a:br>
            <a:r>
              <a:rPr lang="ru-RU" altLang="ru-RU" dirty="0">
                <a:solidFill>
                  <a:schemeClr val="bg2">
                    <a:lumMod val="50000"/>
                  </a:schemeClr>
                </a:solidFill>
              </a:rPr>
              <a:t>№ 145 от 08.02.2017.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473234" y="1641351"/>
            <a:ext cx="10880566"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Формирование и ведение каталога обеспечивает федеральный орган исполнительной власти по регулированию контрактной системы в сфере закупок (далее - уполномоченный орган)</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Формирование и ведение каталога осуществляется в единой информационной системе в сфере закупок</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Для целей обеспечения формирования и ведения каталога уполномоченный орган вправе в соответствии с законодательством Российской Федерации привлекать юридическое лицо, являющееся оператором каталога.</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spTree>
    <p:extLst>
      <p:ext uri="{BB962C8B-B14F-4D97-AF65-F5344CB8AC3E}">
        <p14:creationId xmlns:p14="http://schemas.microsoft.com/office/powerpoint/2010/main" val="238558496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297141"/>
            <a:ext cx="10515600" cy="969730"/>
          </a:xfrm>
        </p:spPr>
        <p:txBody>
          <a:bodyPr>
            <a:noAutofit/>
          </a:bodyPr>
          <a:lstStyle/>
          <a:p>
            <a:pPr algn="ctr"/>
            <a:r>
              <a:rPr lang="ru-RU" sz="2800" dirty="0" smtClean="0"/>
              <a:t>Закон № 44-ФЗ не определяет порядки расчета, возврата гарантийных обязательств, если закупка содержит несколько ТРУ</a:t>
            </a:r>
            <a:endParaRPr lang="ru-RU" sz="28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Гарантийные обязательства</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7189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
        <p:nvSpPr>
          <p:cNvPr id="12"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Установить порядки в законе</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84756318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297141"/>
            <a:ext cx="10515600" cy="969730"/>
          </a:xfrm>
        </p:spPr>
        <p:txBody>
          <a:bodyPr>
            <a:noAutofit/>
          </a:bodyPr>
          <a:lstStyle/>
          <a:p>
            <a:pPr algn="ctr"/>
            <a:r>
              <a:rPr lang="ru-RU" sz="2800" dirty="0" smtClean="0"/>
              <a:t>Закон № 44-ФЗ содержит большое количество норм в отношении отдельного этапа исполнения контракта, вместе с тем, определения, что такое «этап» не предусмотрено</a:t>
            </a:r>
            <a:endParaRPr lang="ru-RU" sz="28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Этапы в контракте</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Определить понятие «этапы» и случаи, когда этапы должны быть выделены. </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381994531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653736"/>
            <a:ext cx="10515600" cy="969730"/>
          </a:xfrm>
        </p:spPr>
        <p:txBody>
          <a:bodyPr>
            <a:noAutofit/>
          </a:bodyPr>
          <a:lstStyle/>
          <a:p>
            <a:pPr algn="ctr"/>
            <a:r>
              <a:rPr lang="ru-RU" sz="2000" dirty="0" smtClean="0"/>
              <a:t>Ч. 8 ст. 83.2 44-ФЗ: С </a:t>
            </a:r>
            <a:r>
              <a:rPr lang="ru-RU" sz="2000" dirty="0"/>
              <a:t>момента размещения в единой информационной системе предусмотренного </a:t>
            </a:r>
            <a:r>
              <a:rPr lang="ru-RU" sz="2000" dirty="0" smtClean="0"/>
              <a:t>ч. </a:t>
            </a:r>
            <a:r>
              <a:rPr lang="ru-RU" sz="2000" dirty="0"/>
              <a:t>7 </a:t>
            </a:r>
            <a:r>
              <a:rPr lang="ru-RU" sz="2000" dirty="0" smtClean="0"/>
              <a:t>ст. 83.2 Закона 44-ФЗ и </a:t>
            </a:r>
            <a:r>
              <a:rPr lang="ru-RU" sz="2000" dirty="0"/>
              <a:t>подписанного заказчиком контракта он считается </a:t>
            </a:r>
            <a:r>
              <a:rPr lang="ru-RU" sz="2000" dirty="0" smtClean="0"/>
              <a:t>заключенным.</a:t>
            </a:r>
            <a:r>
              <a:rPr lang="ru-RU" sz="2000" dirty="0"/>
              <a:t/>
            </a:r>
            <a:br>
              <a:rPr lang="ru-RU" sz="2000" dirty="0"/>
            </a:br>
            <a:r>
              <a:rPr lang="ru-RU" sz="2000" dirty="0"/>
              <a:t/>
            </a:r>
            <a:br>
              <a:rPr lang="ru-RU" sz="2000" dirty="0"/>
            </a:br>
            <a:r>
              <a:rPr lang="ru-RU" sz="2000" dirty="0" smtClean="0"/>
              <a:t>Ч. 2 ст. 558 ГК РФ: Договор </a:t>
            </a:r>
            <a:r>
              <a:rPr lang="ru-RU" sz="2000" dirty="0"/>
              <a:t>продажи жилого дома, квартиры, части жилого дома или квартиры подлежит государственной регистрации и считается заключенным с момента такой регистрации</a:t>
            </a:r>
            <a:r>
              <a:rPr lang="ru-RU" sz="2000" dirty="0" smtClean="0"/>
              <a:t>.</a:t>
            </a:r>
            <a:br>
              <a:rPr lang="ru-RU" sz="2000" dirty="0" smtClean="0"/>
            </a:br>
            <a:r>
              <a:rPr lang="ru-RU" sz="2400" dirty="0" smtClean="0"/>
              <a:t>С какого момента действует контракт на покупку жилого помещения?</a:t>
            </a:r>
            <a:r>
              <a:rPr lang="ru-RU" sz="2000" dirty="0"/>
              <a:t/>
            </a:r>
            <a:br>
              <a:rPr lang="ru-RU" sz="2000" dirty="0"/>
            </a:br>
            <a:r>
              <a:rPr lang="ru-RU" sz="2000" dirty="0"/>
              <a:t/>
            </a:r>
            <a:br>
              <a:rPr lang="ru-RU" sz="2000" dirty="0"/>
            </a:br>
            <a:endParaRPr lang="ru-RU" sz="20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Покупка жилых помещений</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4587356"/>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457200" marR="0" lvl="0" indent="450215" algn="just" defTabSz="914400" rtl="0" eaLnBrk="1" fontAlgn="auto" latinLnBrk="0" hangingPunct="1">
              <a:lnSpc>
                <a:spcPct val="115000"/>
              </a:lnSpc>
              <a:spcBef>
                <a:spcPct val="0"/>
              </a:spcBef>
              <a:spcAft>
                <a:spcPts val="0"/>
              </a:spcAft>
              <a:buClrTx/>
              <a:buSzTx/>
              <a:buFontTx/>
              <a:buNone/>
              <a:tabLst/>
              <a:defRPr/>
            </a:pPr>
            <a:endParaRPr kumimoji="0" lang="ru-RU" sz="2400" b="1" i="0" u="none" strike="noStrike" kern="1200" cap="none" spc="0" normalizeH="0" baseline="0" noProof="0" dirty="0" smtClean="0">
              <a:ln>
                <a:noFill/>
              </a:ln>
              <a:solidFill>
                <a:srgbClr val="154676"/>
              </a:solidFill>
              <a:effectLst/>
              <a:uLnTx/>
              <a:uFillTx/>
              <a:latin typeface="Century"/>
              <a:ea typeface="+mj-ea"/>
              <a:cs typeface="+mj-cs"/>
            </a:endParaRPr>
          </a:p>
          <a:p>
            <a:pPr marL="457200" marR="0" lvl="0" indent="450215" algn="just" defTabSz="914400" rtl="0" eaLnBrk="1" fontAlgn="auto" latinLnBrk="0" hangingPunct="1">
              <a:lnSpc>
                <a:spcPct val="115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a:p>
            <a:pPr marL="457200" marR="0" lvl="0" indent="450215" algn="ctr" defTabSz="914400" rtl="0" eaLnBrk="1" fontAlgn="auto" latinLnBrk="0" hangingPunct="1">
              <a:lnSpc>
                <a:spcPct val="115000"/>
              </a:lnSpc>
              <a:spcBef>
                <a:spcPct val="0"/>
              </a:spcBef>
              <a:spcAft>
                <a:spcPts val="0"/>
              </a:spcAft>
              <a:buClrTx/>
              <a:buSzTx/>
              <a:buFontTx/>
              <a:buNone/>
              <a:tabLst/>
              <a:defRPr/>
            </a:pPr>
            <a:r>
              <a:rPr kumimoji="0" lang="ru-RU" sz="20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20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В связи с тем, что закупка жилых помещений помимо Закона № 44-ФЗ регулируется особыми нормами гражданского законодательства, а также  законодательства о государственной регистрации недвижимости, необходимо закрепить отдельными регламентами порядок проведения и расчета НМЦК  таких закупок.</a:t>
            </a:r>
            <a:endParaRPr kumimoji="0" lang="ru-RU" sz="2000" b="1" i="0" u="none" strike="noStrike" kern="1200" cap="none" spc="0" normalizeH="0" baseline="0" noProof="0" dirty="0">
              <a:ln>
                <a:noFill/>
              </a:ln>
              <a:solidFill>
                <a:srgbClr val="15467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762132829"/>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2025869"/>
            <a:ext cx="10515600" cy="1597596"/>
          </a:xfrm>
        </p:spPr>
        <p:txBody>
          <a:bodyPr>
            <a:noAutofit/>
          </a:bodyPr>
          <a:lstStyle/>
          <a:p>
            <a:pPr algn="ctr"/>
            <a:r>
              <a:rPr lang="ru-RU" sz="2000" dirty="0" smtClean="0"/>
              <a:t/>
            </a:r>
            <a:br>
              <a:rPr lang="ru-RU" sz="2000" dirty="0" smtClean="0"/>
            </a:br>
            <a:r>
              <a:rPr lang="ru-RU" sz="2000" b="0" dirty="0" smtClean="0">
                <a:latin typeface="+mn-lt"/>
              </a:rPr>
              <a:t> </a:t>
            </a:r>
            <a:r>
              <a:rPr lang="ru-RU" sz="2400" b="0" dirty="0" smtClean="0">
                <a:latin typeface="+mn-lt"/>
              </a:rPr>
              <a:t>При</a:t>
            </a:r>
            <a:r>
              <a:rPr lang="ru-RU" sz="2000" b="0" dirty="0" smtClean="0">
                <a:latin typeface="+mn-lt"/>
              </a:rPr>
              <a:t> </a:t>
            </a:r>
            <a:r>
              <a:rPr lang="ru-RU" sz="2400" b="0" dirty="0" smtClean="0">
                <a:latin typeface="+mn-lt"/>
                <a:ea typeface="Times New Roman" panose="02020603050405020304" pitchFamily="18" charset="0"/>
              </a:rPr>
              <a:t>осуществлении </a:t>
            </a:r>
            <a:r>
              <a:rPr lang="ru-RU" sz="2400" b="0" dirty="0">
                <a:latin typeface="+mn-lt"/>
                <a:ea typeface="Times New Roman" panose="02020603050405020304" pitchFamily="18" charset="0"/>
              </a:rPr>
              <a:t>закупок продуктов </a:t>
            </a:r>
            <a:r>
              <a:rPr lang="ru-RU" sz="2400" b="0" dirty="0" smtClean="0">
                <a:latin typeface="+mn-lt"/>
                <a:ea typeface="Times New Roman" panose="02020603050405020304" pitchFamily="18" charset="0"/>
              </a:rPr>
              <a:t>питания и их приемке в</a:t>
            </a:r>
            <a:r>
              <a:rPr lang="ru-RU" sz="2000" dirty="0"/>
              <a:t/>
            </a:r>
            <a:br>
              <a:rPr lang="ru-RU" sz="2000" dirty="0"/>
            </a:br>
            <a:r>
              <a:rPr lang="ru-RU" sz="2400" b="0" dirty="0">
                <a:latin typeface="Times New Roman" panose="02020603050405020304" pitchFamily="18" charset="0"/>
                <a:ea typeface="Times New Roman" panose="02020603050405020304" pitchFamily="18" charset="0"/>
              </a:rPr>
              <a:t>подавляющем большинстве случаев, </a:t>
            </a:r>
            <a:r>
              <a:rPr lang="ru-RU" sz="2400" b="0" dirty="0" smtClean="0">
                <a:latin typeface="Times New Roman" panose="02020603050405020304" pitchFamily="18" charset="0"/>
                <a:ea typeface="Times New Roman" panose="02020603050405020304" pitchFamily="18" charset="0"/>
              </a:rPr>
              <a:t>выявить </a:t>
            </a:r>
            <a:r>
              <a:rPr lang="ru-RU" sz="2400" b="0" dirty="0">
                <a:latin typeface="Times New Roman" panose="02020603050405020304" pitchFamily="18" charset="0"/>
                <a:ea typeface="Times New Roman" panose="02020603050405020304" pitchFamily="18" charset="0"/>
              </a:rPr>
              <a:t>фальсифицированную продукцию должностному лицу заказчика самостоятельно практически невозможно, а осуществить внешнюю экспертизу не позволяет отсутствие денежных </a:t>
            </a:r>
            <a:r>
              <a:rPr lang="ru-RU" sz="2400" b="0" dirty="0" smtClean="0">
                <a:latin typeface="Times New Roman" panose="02020603050405020304" pitchFamily="18" charset="0"/>
                <a:ea typeface="Times New Roman" panose="02020603050405020304" pitchFamily="18" charset="0"/>
              </a:rPr>
              <a:t>средств</a:t>
            </a:r>
            <a:endParaRPr lang="ru-RU" sz="2400" b="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154676"/>
                </a:solidFill>
                <a:effectLst/>
                <a:uLnTx/>
                <a:uFillTx/>
                <a:latin typeface="Times New Roman" panose="02020603050405020304" pitchFamily="18" charset="0"/>
                <a:ea typeface="Times New Roman" panose="02020603050405020304" pitchFamily="18" charset="0"/>
                <a:cs typeface="+mj-cs"/>
              </a:rPr>
              <a:t>Э</a:t>
            </a:r>
            <a:r>
              <a:rPr kumimoji="0" lang="ru-RU" sz="3200" b="0" i="0" u="none" strike="noStrike" kern="1200" cap="none" spc="0" normalizeH="0" baseline="0" noProof="0" dirty="0" smtClean="0">
                <a:ln>
                  <a:noFill/>
                </a:ln>
                <a:solidFill>
                  <a:srgbClr val="154676"/>
                </a:solidFill>
                <a:effectLst/>
                <a:uLnTx/>
                <a:uFillTx/>
                <a:latin typeface="Times New Roman" panose="02020603050405020304" pitchFamily="18" charset="0"/>
                <a:ea typeface="Times New Roman" panose="02020603050405020304" pitchFamily="18" charset="0"/>
                <a:cs typeface="+mj-cs"/>
              </a:rPr>
              <a:t>кспертиза </a:t>
            </a:r>
            <a:r>
              <a:rPr kumimoji="0" lang="ru-RU" sz="3200" b="0" i="0" u="none" strike="noStrike" kern="1200" cap="none" spc="0" normalizeH="0" baseline="0" noProof="0" dirty="0">
                <a:ln>
                  <a:noFill/>
                </a:ln>
                <a:solidFill>
                  <a:srgbClr val="154676"/>
                </a:solidFill>
                <a:effectLst/>
                <a:uLnTx/>
                <a:uFillTx/>
                <a:latin typeface="Times New Roman" panose="02020603050405020304" pitchFamily="18" charset="0"/>
                <a:ea typeface="Times New Roman" panose="02020603050405020304" pitchFamily="18" charset="0"/>
                <a:cs typeface="+mj-cs"/>
              </a:rPr>
              <a:t>поставляемого товара</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134785"/>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796159" y="4587356"/>
            <a:ext cx="10414764"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449580" algn="just" defTabSz="914400" rtl="0" eaLnBrk="1" fontAlgn="auto" latinLnBrk="0" hangingPunct="1">
              <a:lnSpc>
                <a:spcPct val="115000"/>
              </a:lnSpc>
              <a:spcBef>
                <a:spcPct val="0"/>
              </a:spcBef>
              <a:spcAft>
                <a:spcPts val="0"/>
              </a:spcAft>
              <a:buClrTx/>
              <a:buSzTx/>
              <a:buFontTx/>
              <a:buNone/>
              <a:tabLst/>
              <a:defRPr/>
            </a:pPr>
            <a:endParaRPr kumimoji="0" lang="ru-RU" sz="2400" b="1" i="0" u="none" strike="noStrike" kern="1200" cap="none" spc="0" normalizeH="0" baseline="0" noProof="0" dirty="0" smtClean="0">
              <a:ln>
                <a:noFill/>
              </a:ln>
              <a:solidFill>
                <a:srgbClr val="154676"/>
              </a:solidFill>
              <a:effectLst/>
              <a:uLnTx/>
              <a:uFillTx/>
              <a:latin typeface="Century"/>
              <a:ea typeface="+mj-ea"/>
              <a:cs typeface="+mj-cs"/>
            </a:endParaRPr>
          </a:p>
          <a:p>
            <a:pPr marL="0" marR="0" lvl="0" indent="449580" algn="just" defTabSz="914400" rtl="0" eaLnBrk="1" fontAlgn="auto" latinLnBrk="0" hangingPunct="1">
              <a:lnSpc>
                <a:spcPct val="115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a:p>
            <a:pPr marL="0" marR="0" lvl="0" indent="449580" algn="just" defTabSz="914400" rtl="0" eaLnBrk="1" fontAlgn="auto" latinLnBrk="0" hangingPunct="1">
              <a:lnSpc>
                <a:spcPct val="115000"/>
              </a:lnSpc>
              <a:spcBef>
                <a:spcPct val="0"/>
              </a:spcBef>
              <a:spcAft>
                <a:spcPts val="0"/>
              </a:spcAft>
              <a:buClrTx/>
              <a:buSzTx/>
              <a:buFontTx/>
              <a:buNone/>
              <a:tabLst/>
              <a:defRPr/>
            </a:pPr>
            <a:endParaRPr kumimoji="0" lang="ru-RU" sz="2400" b="1" i="0" u="none" strike="noStrike" kern="1200" cap="none" spc="0" normalizeH="0" baseline="0" noProof="0" dirty="0" smtClean="0">
              <a:ln>
                <a:noFill/>
              </a:ln>
              <a:solidFill>
                <a:srgbClr val="154676"/>
              </a:solidFill>
              <a:effectLst/>
              <a:uLnTx/>
              <a:uFillTx/>
              <a:latin typeface="Century"/>
              <a:ea typeface="+mj-ea"/>
              <a:cs typeface="+mj-cs"/>
            </a:endParaRPr>
          </a:p>
          <a:p>
            <a:pPr marL="0" marR="0" lvl="0" indent="449580" algn="just" defTabSz="914400" rtl="0" eaLnBrk="1" fontAlgn="auto" latinLnBrk="0" hangingPunct="1">
              <a:lnSpc>
                <a:spcPct val="115000"/>
              </a:lnSpc>
              <a:spcBef>
                <a:spcPct val="0"/>
              </a:spcBef>
              <a:spcAft>
                <a:spcPts val="0"/>
              </a:spcAft>
              <a:buClrTx/>
              <a:buSzTx/>
              <a:buFontTx/>
              <a:buNone/>
              <a:tabLst/>
              <a:defRPr/>
            </a:pPr>
            <a:r>
              <a:rPr kumimoji="0" lang="ru-RU" sz="2400" b="0" i="0" u="none" strike="noStrike" kern="1200" cap="none" spc="0" normalizeH="0" baseline="0" noProof="0" dirty="0" smtClean="0">
                <a:ln>
                  <a:noFill/>
                </a:ln>
                <a:solidFill>
                  <a:srgbClr val="15467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Необходимо </a:t>
            </a:r>
            <a:r>
              <a:rPr kumimoji="0" lang="ru-RU" sz="2400" b="0" i="0" u="none" strike="noStrike" kern="1200" cap="none" spc="0" normalizeH="0" baseline="0" noProof="0" dirty="0">
                <a:ln>
                  <a:noFill/>
                </a:ln>
                <a:solidFill>
                  <a:srgbClr val="15467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рекомендовать высшим органам исполнительной власти субъектов РФ рассмотреть вопрос о возможности организации уполномоченных складов, осуществляющих приемку, хранение и распределение продуктов питания централизованно для нужд нескольких заказчиков. </a:t>
            </a:r>
            <a:endParaRPr kumimoji="0" lang="ru-RU" sz="1800" b="0" i="0" u="none" strike="noStrike" kern="1200" cap="none" spc="0" normalizeH="0" baseline="0" noProof="0" dirty="0">
              <a:ln>
                <a:noFill/>
              </a:ln>
              <a:solidFill>
                <a:srgbClr val="15467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281030381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804861" y="3097924"/>
            <a:ext cx="10515600" cy="918676"/>
          </a:xfrm>
        </p:spPr>
        <p:txBody>
          <a:bodyPr>
            <a:noAutofit/>
          </a:bodyPr>
          <a:lstStyle/>
          <a:p>
            <a:pPr algn="ctr"/>
            <a:r>
              <a:rPr lang="ru-RU" sz="3200" dirty="0" smtClean="0">
                <a:latin typeface="Times New Roman" panose="02020603050405020304" pitchFamily="18" charset="0"/>
                <a:ea typeface="Calibri" panose="020F0502020204030204" pitchFamily="34" charset="0"/>
              </a:rPr>
              <a:t>предмет Закупки: </a:t>
            </a:r>
            <a:br>
              <a:rPr lang="ru-RU" sz="3200" dirty="0" smtClean="0">
                <a:latin typeface="Times New Roman" panose="02020603050405020304" pitchFamily="18" charset="0"/>
                <a:ea typeface="Calibri" panose="020F0502020204030204" pitchFamily="34" charset="0"/>
              </a:rPr>
            </a:br>
            <a:r>
              <a:rPr lang="ru-RU" sz="3200" dirty="0" smtClean="0">
                <a:latin typeface="Times New Roman" panose="02020603050405020304" pitchFamily="18" charset="0"/>
                <a:ea typeface="Calibri" panose="020F0502020204030204" pitchFamily="34" charset="0"/>
              </a:rPr>
              <a:t>поставка </a:t>
            </a:r>
            <a:r>
              <a:rPr lang="ru-RU" sz="3200" dirty="0">
                <a:latin typeface="Times New Roman" panose="02020603050405020304" pitchFamily="18" charset="0"/>
                <a:ea typeface="Calibri" panose="020F0502020204030204" pitchFamily="34" charset="0"/>
              </a:rPr>
              <a:t>продуктов </a:t>
            </a:r>
            <a:r>
              <a:rPr lang="ru-RU" sz="3200" dirty="0" smtClean="0">
                <a:latin typeface="Times New Roman" panose="02020603050405020304" pitchFamily="18" charset="0"/>
                <a:ea typeface="Calibri" panose="020F0502020204030204" pitchFamily="34" charset="0"/>
              </a:rPr>
              <a:t>питания, медикаментов</a:t>
            </a:r>
            <a:r>
              <a:rPr lang="ru-RU" sz="2400" dirty="0" smtClean="0"/>
              <a:t/>
            </a:r>
            <a:br>
              <a:rPr lang="ru-RU" sz="2400" dirty="0" smtClean="0"/>
            </a:br>
            <a:r>
              <a:rPr lang="ru-RU" sz="2400" dirty="0" smtClean="0"/>
              <a:t/>
            </a:r>
            <a:br>
              <a:rPr lang="ru-RU" sz="2400" dirty="0" smtClean="0"/>
            </a:br>
            <a:endParaRPr lang="ru-RU" sz="24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О</a:t>
            </a:r>
            <a:r>
              <a:rPr kumimoji="0" lang="ru-RU" sz="3200" b="0" i="0" u="none" strike="noStrike" kern="1200" cap="none" spc="0" normalizeH="0" baseline="0" noProof="0" dirty="0" err="1" smtClean="0">
                <a:ln>
                  <a:noFill/>
                </a:ln>
                <a:solidFill>
                  <a:srgbClr val="154676"/>
                </a:solidFill>
                <a:effectLst/>
                <a:uLnTx/>
                <a:uFillTx/>
                <a:latin typeface="Times New Roman" panose="02020603050405020304" pitchFamily="18" charset="0"/>
                <a:ea typeface="Calibri" panose="020F0502020204030204" pitchFamily="34" charset="0"/>
                <a:cs typeface="+mj-cs"/>
              </a:rPr>
              <a:t>дносторонний</a:t>
            </a:r>
            <a:r>
              <a:rPr kumimoji="0" lang="ru-RU" sz="3200" b="0"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mj-cs"/>
              </a:rPr>
              <a:t> </a:t>
            </a:r>
            <a:r>
              <a:rPr kumimoji="0" lang="ru-RU" sz="3200" b="0"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mj-cs"/>
              </a:rPr>
              <a:t>отказа заказчика от заключенного </a:t>
            </a:r>
            <a:r>
              <a:rPr kumimoji="0" lang="ru-RU" sz="3200" b="0"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mj-cs"/>
              </a:rPr>
              <a:t>контракта</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466193"/>
            <a:ext cx="10734675" cy="33107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6" y="4016600"/>
            <a:ext cx="10734675" cy="39774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5219123"/>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449580" algn="just" defTabSz="914400" rtl="0" eaLnBrk="1" fontAlgn="auto" latinLnBrk="0" hangingPunct="1">
              <a:lnSpc>
                <a:spcPct val="115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Внести </a:t>
            </a:r>
            <a:r>
              <a:rPr kumimoji="0" lang="ru-RU" sz="24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изменения в Закон №44-ФЗ в части сокращения сроков осуществления процедуры одностороннего отказа заказчика от заключенного контракта, предметом которого являлась поставка продуктов питания</a:t>
            </a:r>
            <a:r>
              <a:rPr kumimoji="0" lang="ru-RU" sz="24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 медикаментов </a:t>
            </a:r>
            <a:r>
              <a:rPr kumimoji="0" lang="ru-RU" sz="24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в связи с неисполнением или недобросовестным исполнением обязательств со стороны поставщика.</a:t>
            </a:r>
            <a:endParaRPr kumimoji="0" lang="ru-RU" sz="1800" b="1" i="0" u="none" strike="noStrike" kern="1200" cap="none" spc="0" normalizeH="0" baseline="0" noProof="0" dirty="0">
              <a:ln>
                <a:noFill/>
              </a:ln>
              <a:solidFill>
                <a:srgbClr val="15467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157217383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0463" y="1122866"/>
            <a:ext cx="9144000" cy="2387600"/>
          </a:xfrm>
        </p:spPr>
        <p:txBody>
          <a:bodyPr>
            <a:noAutofit/>
          </a:bodyPr>
          <a:lstStyle/>
          <a:p>
            <a:pPr fontAlgn="base">
              <a:lnSpc>
                <a:spcPct val="80000"/>
              </a:lnSpc>
              <a:spcAft>
                <a:spcPct val="0"/>
              </a:spcAft>
            </a:pPr>
            <a:r>
              <a:rPr lang="ru-RU" sz="2800" b="1" dirty="0" smtClean="0">
                <a:solidFill>
                  <a:srgbClr val="212C49"/>
                </a:solidFill>
                <a:latin typeface="+mn-lt"/>
              </a:rPr>
              <a:t>Требования к участникам</a:t>
            </a:r>
            <a:endParaRPr lang="ru-RU" sz="2800" b="1" dirty="0">
              <a:solidFill>
                <a:srgbClr val="212C49"/>
              </a:solidFill>
              <a:latin typeface="+mn-lt"/>
            </a:endParaRPr>
          </a:p>
        </p:txBody>
      </p:sp>
      <p:sp>
        <p:nvSpPr>
          <p:cNvPr id="3" name="Подзаголовок 2"/>
          <p:cNvSpPr>
            <a:spLocks noGrp="1"/>
          </p:cNvSpPr>
          <p:nvPr>
            <p:ph type="subTitle" idx="1"/>
          </p:nvPr>
        </p:nvSpPr>
        <p:spPr>
          <a:xfrm>
            <a:off x="3048000" y="4095011"/>
            <a:ext cx="9144000" cy="1655762"/>
          </a:xfrm>
        </p:spPr>
        <p:txBody>
          <a:bodyPr>
            <a:noAutofit/>
          </a:bodyPr>
          <a:lstStyle/>
          <a:p>
            <a:pPr algn="r" fontAlgn="base">
              <a:lnSpc>
                <a:spcPct val="100000"/>
              </a:lnSpc>
              <a:spcBef>
                <a:spcPct val="0"/>
              </a:spcBef>
              <a:spcAft>
                <a:spcPct val="0"/>
              </a:spcAft>
            </a:pPr>
            <a:r>
              <a:rPr lang="ru-RU" sz="2000" dirty="0" smtClean="0">
                <a:solidFill>
                  <a:schemeClr val="tx1">
                    <a:lumMod val="65000"/>
                    <a:lumOff val="35000"/>
                  </a:schemeClr>
                </a:solidFill>
                <a:latin typeface="Cambria" panose="02040503050406030204" pitchFamily="18" charset="0"/>
                <a:ea typeface="+mj-ea"/>
                <a:cs typeface="+mj-cs"/>
              </a:rPr>
              <a:t>Центр профессионального образования БГУ</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en-US" sz="2000" dirty="0">
                <a:solidFill>
                  <a:schemeClr val="tx1">
                    <a:lumMod val="65000"/>
                    <a:lumOff val="35000"/>
                  </a:schemeClr>
                </a:solidFill>
                <a:latin typeface="Cambria" panose="02040503050406030204" pitchFamily="18" charset="0"/>
                <a:ea typeface="+mj-ea"/>
                <a:cs typeface="+mj-cs"/>
              </a:rPr>
              <a:t>E-mail</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 cpoirkutsk@rambler.ru</a:t>
            </a: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Тел.: 403-307, </a:t>
            </a:r>
            <a:r>
              <a:rPr lang="en-US" sz="2000" dirty="0">
                <a:solidFill>
                  <a:schemeClr val="tx1">
                    <a:lumMod val="65000"/>
                    <a:lumOff val="35000"/>
                  </a:schemeClr>
                </a:solidFill>
                <a:latin typeface="Cambria" panose="02040503050406030204" pitchFamily="18" charset="0"/>
                <a:ea typeface="+mj-ea"/>
                <a:cs typeface="+mj-cs"/>
              </a:rPr>
              <a:t>52</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26-28</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Факс.: </a:t>
            </a:r>
            <a:r>
              <a:rPr lang="en-US" sz="2000" dirty="0">
                <a:solidFill>
                  <a:schemeClr val="tx1">
                    <a:lumMod val="65000"/>
                    <a:lumOff val="35000"/>
                  </a:schemeClr>
                </a:solidFill>
                <a:latin typeface="Cambria" panose="02040503050406030204" pitchFamily="18" charset="0"/>
                <a:ea typeface="+mj-ea"/>
                <a:cs typeface="+mj-cs"/>
              </a:rPr>
              <a:t>52-26-45</a:t>
            </a:r>
            <a:endParaRPr lang="ru-RU" sz="2000" dirty="0">
              <a:solidFill>
                <a:schemeClr val="tx1">
                  <a:lumMod val="65000"/>
                  <a:lumOff val="35000"/>
                </a:schemeClr>
              </a:solidFill>
              <a:latin typeface="Cambria" panose="02040503050406030204" pitchFamily="18" charset="0"/>
              <a:ea typeface="+mj-ea"/>
              <a:cs typeface="+mj-cs"/>
            </a:endParaRPr>
          </a:p>
          <a:p>
            <a:pPr algn="r">
              <a:lnSpc>
                <a:spcPct val="100000"/>
              </a:lnSpc>
              <a:spcBef>
                <a:spcPct val="0"/>
              </a:spcBef>
            </a:pPr>
            <a:endParaRPr lang="ru-RU" sz="20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1862074391"/>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585787" y="2200460"/>
            <a:ext cx="10515600" cy="1135985"/>
          </a:xfrm>
        </p:spPr>
        <p:txBody>
          <a:bodyPr>
            <a:noAutofit/>
          </a:bodyPr>
          <a:lstStyle/>
          <a:p>
            <a:pPr algn="ctr"/>
            <a:r>
              <a:rPr lang="ru-RU" sz="2400" dirty="0" smtClean="0"/>
              <a:t>Нужно ли требовать наличия членства в СРО при закупке работ по строительному контролю? </a:t>
            </a:r>
            <a:r>
              <a:rPr lang="ru-RU" sz="2400" dirty="0"/>
              <a:t/>
            </a:r>
            <a:br>
              <a:rPr lang="ru-RU" sz="2400" dirty="0"/>
            </a:br>
            <a:r>
              <a:rPr lang="ru-RU" sz="2400" dirty="0" smtClean="0"/>
              <a:t>«</a:t>
            </a:r>
            <a:r>
              <a:rPr lang="ru-RU" sz="2000" dirty="0" smtClean="0"/>
              <a:t>саморегулируемая организация </a:t>
            </a:r>
            <a:r>
              <a:rPr lang="ru-RU" sz="2000" dirty="0"/>
              <a:t>- </a:t>
            </a:r>
            <a:r>
              <a:rPr lang="ru-RU" sz="2000" dirty="0" smtClean="0"/>
              <a:t>некоммерческая организация, созданная в форме ассоциации (союза) и основанная на членстве индивидуальных предпринимателей и (или) юридических лиц, выполняющих инженерные </a:t>
            </a:r>
            <a:r>
              <a:rPr lang="ru-RU" sz="2000" dirty="0"/>
              <a:t>изыскания или осуществляющих подготовку проектной документации или строительство, реконструкцию, </a:t>
            </a:r>
            <a:r>
              <a:rPr lang="ru-RU" sz="2000" dirty="0" smtClean="0"/>
              <a:t>капитальный </a:t>
            </a:r>
            <a:r>
              <a:rPr lang="ru-RU" sz="2000" dirty="0"/>
              <a:t>ремонт, снос объектов капитального </a:t>
            </a:r>
            <a:r>
              <a:rPr lang="ru-RU" sz="2000" dirty="0" smtClean="0"/>
              <a:t>строительства…»</a:t>
            </a:r>
            <a:endParaRPr lang="ru-RU" sz="20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Нужно ли членство в СРО?</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7" y="408382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5" y="4748074"/>
            <a:ext cx="10515600" cy="113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Закрепить </a:t>
            </a:r>
            <a:r>
              <a:rPr kumimoji="0" lang="ru-RU" sz="2400" b="1" i="0" u="none" strike="noStrike" kern="1200" cap="none" spc="0" normalizeH="0" baseline="0" noProof="0" dirty="0">
                <a:ln>
                  <a:noFill/>
                </a:ln>
                <a:solidFill>
                  <a:srgbClr val="154676"/>
                </a:solidFill>
                <a:effectLst/>
                <a:uLnTx/>
                <a:uFillTx/>
                <a:latin typeface="Century"/>
                <a:ea typeface="+mj-ea"/>
                <a:cs typeface="+mj-cs"/>
              </a:rPr>
              <a:t>на законодательном уровне необходимость подтверждения соответствия единым требованиям участника закупки при закупке работ по строительному контролю при начальной (максимальной) цене контракта (далее – НМЦК) более 3 миллионов рублей, - предоставлением выписки из реестра саморегулируемой организации</a:t>
            </a:r>
          </a:p>
        </p:txBody>
      </p:sp>
    </p:spTree>
    <p:extLst>
      <p:ext uri="{BB962C8B-B14F-4D97-AF65-F5344CB8AC3E}">
        <p14:creationId xmlns:p14="http://schemas.microsoft.com/office/powerpoint/2010/main" val="410659840"/>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5" y="2100229"/>
            <a:ext cx="10515600" cy="969730"/>
          </a:xfrm>
        </p:spPr>
        <p:txBody>
          <a:bodyPr>
            <a:noAutofit/>
          </a:bodyPr>
          <a:lstStyle/>
          <a:p>
            <a:pPr algn="ctr"/>
            <a:r>
              <a:rPr lang="ru-RU" sz="3200" dirty="0" smtClean="0"/>
              <a:t>Можно ли требовать наличия членства одновременно в СРО в области проектирования и инженерных изысканий? </a:t>
            </a:r>
            <a:endParaRPr lang="ru-RU" sz="32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Нужно ли членство в разных СРО?</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695325" y="3813230"/>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5" y="4149558"/>
            <a:ext cx="10515600" cy="113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Однозначное разрешение или запрет на установление требований о наличии нескольких документов.</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3990729645"/>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5" y="1884692"/>
            <a:ext cx="10515600" cy="969730"/>
          </a:xfrm>
        </p:spPr>
        <p:txBody>
          <a:bodyPr>
            <a:noAutofit/>
          </a:bodyPr>
          <a:lstStyle/>
          <a:p>
            <a:pPr algn="ctr"/>
            <a:r>
              <a:rPr lang="ru-RU" sz="3200" dirty="0" smtClean="0"/>
              <a:t>Невозможно проверить действительность копии договора, заключенного между коммерческими организациями. </a:t>
            </a:r>
            <a:endParaRPr lang="ru-RU" sz="32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Как проверить договор?</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695324" y="3765638"/>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5" y="4149558"/>
            <a:ext cx="10515600" cy="113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Установить дополнительное условие о необходимости подтверждения опыта контрактами и договорами из реестров по 44-ФЗ/223-ФЗ</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3547130120"/>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5" y="1884692"/>
            <a:ext cx="10515600" cy="969730"/>
          </a:xfrm>
        </p:spPr>
        <p:txBody>
          <a:bodyPr>
            <a:noAutofit/>
          </a:bodyPr>
          <a:lstStyle/>
          <a:p>
            <a:pPr algn="ctr"/>
            <a:r>
              <a:rPr lang="ru-RU" sz="3200" dirty="0" smtClean="0"/>
              <a:t>Можно ли принимать в качестве подтверждения опыта участника закупки договор субподряда? </a:t>
            </a:r>
            <a:endParaRPr lang="ru-RU" sz="32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Можно ли договор субподряда?</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661987" y="3630791"/>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771525" y="4100887"/>
            <a:ext cx="10515600" cy="113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rgbClr val="154676"/>
                </a:solidFill>
                <a:effectLst/>
                <a:uLnTx/>
                <a:uFillTx/>
                <a:latin typeface="Century"/>
                <a:ea typeface="+mj-ea"/>
                <a:cs typeface="+mj-cs"/>
              </a:rPr>
              <a:t>Однозначное разрешение или запрет на </a:t>
            </a: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возможность предоставления договоров субподряда</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3869750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Описание товара, работы, услуги в КТРУ</a:t>
            </a:r>
            <a:endParaRPr lang="ru-RU"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838200" y="1517763"/>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Рисунок 1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5"/>
            <a:ext cx="1996632" cy="1264873"/>
          </a:xfrm>
          <a:prstGeom prst="homePlate">
            <a:avLst/>
          </a:prstGeom>
        </p:spPr>
      </p:pic>
      <p:sp>
        <p:nvSpPr>
          <p:cNvPr id="9" name="Объект 2"/>
          <p:cNvSpPr txBox="1">
            <a:spLocks/>
          </p:cNvSpPr>
          <p:nvPr/>
        </p:nvSpPr>
        <p:spPr>
          <a:xfrm>
            <a:off x="838199" y="1517763"/>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srgbClr val="1A2543"/>
                </a:solidFill>
                <a:effectLst/>
                <a:uLnTx/>
                <a:uFillTx/>
                <a:latin typeface="Arial" panose="020B0604020202020204" pitchFamily="34" charset="0"/>
                <a:ea typeface="+mn-ea"/>
                <a:cs typeface="Arial" panose="020B0604020202020204" pitchFamily="34" charset="0"/>
              </a:rPr>
              <a:t>Информация, содержащая описание товара, работы, услуги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включается в каталог после согласования с Федеральной антимонопольной службой.</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При этом:</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при отсутствии в ОКЕИ единицы измерения Министерству финансов РФ необходимо направить в федеральный орган исполнительной власти, обеспечивающий разработку, ведение и применение ОКЕИ (</a:t>
            </a:r>
            <a:r>
              <a:rPr kumimoji="0" lang="ru-RU" altLang="ru-RU"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Росстандарт</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обращение о включении такой единицы измерения в ОКЕИ.</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 этого момента такая ЕИ в качестве временного значения</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034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0463" y="1122866"/>
            <a:ext cx="9144000" cy="2387600"/>
          </a:xfrm>
        </p:spPr>
        <p:txBody>
          <a:bodyPr>
            <a:noAutofit/>
          </a:bodyPr>
          <a:lstStyle/>
          <a:p>
            <a:pPr fontAlgn="base">
              <a:lnSpc>
                <a:spcPct val="80000"/>
              </a:lnSpc>
              <a:spcAft>
                <a:spcPct val="0"/>
              </a:spcAft>
            </a:pPr>
            <a:r>
              <a:rPr lang="ru-RU" sz="2800" b="1" dirty="0" smtClean="0">
                <a:solidFill>
                  <a:srgbClr val="212C49"/>
                </a:solidFill>
                <a:latin typeface="+mn-lt"/>
              </a:rPr>
              <a:t>Специфика строительных работ в рамках КС</a:t>
            </a:r>
            <a:endParaRPr lang="ru-RU" sz="2800" b="1" dirty="0">
              <a:solidFill>
                <a:srgbClr val="212C49"/>
              </a:solidFill>
              <a:latin typeface="+mn-lt"/>
            </a:endParaRPr>
          </a:p>
        </p:txBody>
      </p:sp>
      <p:sp>
        <p:nvSpPr>
          <p:cNvPr id="3" name="Подзаголовок 2"/>
          <p:cNvSpPr>
            <a:spLocks noGrp="1"/>
          </p:cNvSpPr>
          <p:nvPr>
            <p:ph type="subTitle" idx="1"/>
          </p:nvPr>
        </p:nvSpPr>
        <p:spPr>
          <a:xfrm>
            <a:off x="3048000" y="4095011"/>
            <a:ext cx="9144000" cy="1655762"/>
          </a:xfrm>
        </p:spPr>
        <p:txBody>
          <a:bodyPr>
            <a:noAutofit/>
          </a:bodyPr>
          <a:lstStyle/>
          <a:p>
            <a:pPr algn="r" fontAlgn="base">
              <a:lnSpc>
                <a:spcPct val="100000"/>
              </a:lnSpc>
              <a:spcBef>
                <a:spcPct val="0"/>
              </a:spcBef>
              <a:spcAft>
                <a:spcPct val="0"/>
              </a:spcAft>
            </a:pPr>
            <a:r>
              <a:rPr lang="ru-RU" sz="2000" dirty="0" smtClean="0">
                <a:solidFill>
                  <a:schemeClr val="tx1">
                    <a:lumMod val="65000"/>
                    <a:lumOff val="35000"/>
                  </a:schemeClr>
                </a:solidFill>
                <a:latin typeface="Cambria" panose="02040503050406030204" pitchFamily="18" charset="0"/>
                <a:ea typeface="+mj-ea"/>
                <a:cs typeface="+mj-cs"/>
              </a:rPr>
              <a:t>Центр профессионального образования БГУ</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en-US" sz="2000" dirty="0">
                <a:solidFill>
                  <a:schemeClr val="tx1">
                    <a:lumMod val="65000"/>
                    <a:lumOff val="35000"/>
                  </a:schemeClr>
                </a:solidFill>
                <a:latin typeface="Cambria" panose="02040503050406030204" pitchFamily="18" charset="0"/>
                <a:ea typeface="+mj-ea"/>
                <a:cs typeface="+mj-cs"/>
              </a:rPr>
              <a:t>E-mail</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 cpoirkutsk@rambler.ru</a:t>
            </a: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Тел.: 403-307, </a:t>
            </a:r>
            <a:r>
              <a:rPr lang="en-US" sz="2000" dirty="0">
                <a:solidFill>
                  <a:schemeClr val="tx1">
                    <a:lumMod val="65000"/>
                    <a:lumOff val="35000"/>
                  </a:schemeClr>
                </a:solidFill>
                <a:latin typeface="Cambria" panose="02040503050406030204" pitchFamily="18" charset="0"/>
                <a:ea typeface="+mj-ea"/>
                <a:cs typeface="+mj-cs"/>
              </a:rPr>
              <a:t>52</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26-28</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Факс.: </a:t>
            </a:r>
            <a:r>
              <a:rPr lang="en-US" sz="2000" dirty="0">
                <a:solidFill>
                  <a:schemeClr val="tx1">
                    <a:lumMod val="65000"/>
                    <a:lumOff val="35000"/>
                  </a:schemeClr>
                </a:solidFill>
                <a:latin typeface="Cambria" panose="02040503050406030204" pitchFamily="18" charset="0"/>
                <a:ea typeface="+mj-ea"/>
                <a:cs typeface="+mj-cs"/>
              </a:rPr>
              <a:t>52-26-45</a:t>
            </a:r>
            <a:endParaRPr lang="ru-RU" sz="2000" dirty="0">
              <a:solidFill>
                <a:schemeClr val="tx1">
                  <a:lumMod val="65000"/>
                  <a:lumOff val="35000"/>
                </a:schemeClr>
              </a:solidFill>
              <a:latin typeface="Cambria" panose="02040503050406030204" pitchFamily="18" charset="0"/>
              <a:ea typeface="+mj-ea"/>
              <a:cs typeface="+mj-cs"/>
            </a:endParaRPr>
          </a:p>
          <a:p>
            <a:pPr algn="r">
              <a:lnSpc>
                <a:spcPct val="100000"/>
              </a:lnSpc>
              <a:spcBef>
                <a:spcPct val="0"/>
              </a:spcBef>
            </a:pPr>
            <a:endParaRPr lang="ru-RU" sz="20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379582872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5" y="1884692"/>
            <a:ext cx="10515600" cy="969730"/>
          </a:xfrm>
        </p:spPr>
        <p:txBody>
          <a:bodyPr>
            <a:noAutofit/>
          </a:bodyPr>
          <a:lstStyle/>
          <a:p>
            <a:pPr algn="ctr"/>
            <a:r>
              <a:rPr lang="ru-RU" sz="2000" b="0" dirty="0" smtClean="0">
                <a:latin typeface="Arial" panose="020B0604020202020204" pitchFamily="34" charset="0"/>
              </a:rPr>
              <a:t/>
            </a:r>
            <a:br>
              <a:rPr lang="ru-RU" sz="2000" b="0" dirty="0" smtClean="0">
                <a:latin typeface="Arial" panose="020B0604020202020204" pitchFamily="34" charset="0"/>
              </a:rPr>
            </a:br>
            <a:r>
              <a:rPr lang="ru-RU" sz="2000" b="0" dirty="0" smtClean="0">
                <a:latin typeface="Arial" panose="020B0604020202020204" pitchFamily="34" charset="0"/>
              </a:rPr>
              <a:t>ПП РФ </a:t>
            </a:r>
            <a:r>
              <a:rPr lang="ru-RU" sz="2000" b="0" dirty="0">
                <a:latin typeface="Arial" panose="020B0604020202020204" pitchFamily="34" charset="0"/>
              </a:rPr>
              <a:t>от 04.02.2015 № 99 п. 2(3) Приложения № </a:t>
            </a:r>
            <a:r>
              <a:rPr lang="ru-RU" sz="2000" b="0" dirty="0" smtClean="0">
                <a:latin typeface="Arial" panose="020B0604020202020204" pitchFamily="34" charset="0"/>
              </a:rPr>
              <a:t>1</a:t>
            </a:r>
            <a:r>
              <a:rPr lang="ru-RU" sz="2000" b="0" dirty="0">
                <a:latin typeface="Arial" panose="020B0604020202020204" pitchFamily="34" charset="0"/>
              </a:rPr>
              <a:t/>
            </a:r>
            <a:br>
              <a:rPr lang="ru-RU" sz="2000" b="0" dirty="0">
                <a:latin typeface="Arial" panose="020B0604020202020204" pitchFamily="34" charset="0"/>
              </a:rPr>
            </a:br>
            <a:r>
              <a:rPr lang="ru-RU" sz="1600" b="0" dirty="0">
                <a:latin typeface="Arial" panose="020B0604020202020204" pitchFamily="34" charset="0"/>
              </a:rPr>
              <a:t>- Для выполнения работ по ремонту, содержанию автомобильных дорог, требуется наличие за 3 года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капитальному ремонту, сносу линейного объекта.</a:t>
            </a:r>
            <a:br>
              <a:rPr lang="ru-RU" sz="1600" b="0" dirty="0">
                <a:latin typeface="Arial" panose="020B0604020202020204" pitchFamily="34" charset="0"/>
              </a:rPr>
            </a:br>
            <a:endParaRPr lang="ru-RU" sz="16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Неоднозначность определений в НПА</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695325" y="3158161"/>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771525" y="4100887"/>
            <a:ext cx="10515600" cy="113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0" i="0" u="none" strike="noStrike" kern="1200" cap="none" spc="0" normalizeH="0" baseline="0" noProof="0" dirty="0">
                <a:ln>
                  <a:noFill/>
                </a:ln>
                <a:solidFill>
                  <a:srgbClr val="154676"/>
                </a:solidFill>
                <a:effectLst/>
                <a:uLnTx/>
                <a:uFillTx/>
                <a:latin typeface="Arial" panose="020B0604020202020204" pitchFamily="34" charset="0"/>
                <a:ea typeface="+mj-ea"/>
                <a:cs typeface="+mj-cs"/>
              </a:rPr>
              <a:t>изложить в следующей редакции: "Выполнение работ по ремонту, </a:t>
            </a:r>
            <a:r>
              <a:rPr kumimoji="0" lang="ru-RU" sz="2400" b="0" i="0" u="none" strike="noStrike" kern="1200" cap="none" spc="0" normalizeH="0" baseline="0" noProof="0" dirty="0" smtClean="0">
                <a:ln>
                  <a:noFill/>
                </a:ln>
                <a:solidFill>
                  <a:srgbClr val="154676"/>
                </a:solidFill>
                <a:effectLst/>
                <a:uLnTx/>
                <a:uFillTx/>
                <a:latin typeface="Arial" panose="020B0604020202020204" pitchFamily="34" charset="0"/>
                <a:ea typeface="+mj-ea"/>
                <a:cs typeface="+mj-cs"/>
              </a:rPr>
              <a:t>содержанию ЛИНЕЙНЫХ ОБЪЕКТОВ</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281522263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282</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4" y="1980206"/>
            <a:ext cx="10515600" cy="969730"/>
          </a:xfrm>
        </p:spPr>
        <p:txBody>
          <a:bodyPr>
            <a:noAutofit/>
          </a:bodyPr>
          <a:lstStyle/>
          <a:p>
            <a:pPr algn="ctr"/>
            <a:r>
              <a:rPr lang="ru-RU" sz="3200" dirty="0" smtClean="0"/>
              <a:t>Если для капитального ремонта разработана только сметная документация, можно ли использовать проектно-сметный метод обоснования Н(М)ЦК?</a:t>
            </a:r>
            <a:br>
              <a:rPr lang="ru-RU" sz="3200" dirty="0" smtClean="0"/>
            </a:br>
            <a:r>
              <a:rPr lang="ru-RU" sz="3200" dirty="0" smtClean="0"/>
              <a:t>Нужно ли проводить «строительный» аукцион?</a:t>
            </a:r>
            <a:endParaRPr lang="ru-RU" sz="32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Состав проектно-сметной документации при капитальном ремонте.</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695324" y="3349189"/>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771525" y="4100887"/>
            <a:ext cx="10515600" cy="113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Разработка единообразного подхода к использованию проектно-сметной документации на выполнение капитального ремонта.</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876735538"/>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283</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5" y="1822264"/>
            <a:ext cx="10515600" cy="969730"/>
          </a:xfrm>
        </p:spPr>
        <p:txBody>
          <a:bodyPr>
            <a:noAutofit/>
          </a:bodyPr>
          <a:lstStyle/>
          <a:p>
            <a:pPr algn="ctr"/>
            <a:r>
              <a:rPr lang="ru-RU" sz="3200" dirty="0" smtClean="0"/>
              <a:t>Обязан ли заказчик устанавливать параметры эквивалентности? </a:t>
            </a:r>
            <a:br>
              <a:rPr lang="ru-RU" sz="3200" dirty="0" smtClean="0"/>
            </a:br>
            <a:endParaRPr lang="ru-RU" sz="32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Товарные знаки в проектно-сметной документации.</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713161" y="2664698"/>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804862" y="3180142"/>
            <a:ext cx="10515600" cy="3142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Внесение </a:t>
            </a:r>
            <a:r>
              <a:rPr kumimoji="0" lang="ru-RU" sz="2400" b="1" i="0" u="none" strike="noStrike" kern="1200" cap="none" spc="0" normalizeH="0" baseline="0" noProof="0" dirty="0">
                <a:ln>
                  <a:noFill/>
                </a:ln>
                <a:solidFill>
                  <a:srgbClr val="154676"/>
                </a:solidFill>
                <a:effectLst/>
                <a:uLnTx/>
                <a:uFillTx/>
                <a:latin typeface="Century"/>
                <a:ea typeface="+mj-ea"/>
                <a:cs typeface="+mj-cs"/>
              </a:rPr>
              <a:t>изменений в постановление Правительства РФ от 16.02.2008 № 87 «О составе разделов проектной документации и требованиях к их содержанию» и возложить обязанность по установлению параметров эквивалентности при разработке проектной </a:t>
            </a: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документации</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или</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rgbClr val="154676"/>
                </a:solidFill>
                <a:effectLst/>
                <a:uLnTx/>
                <a:uFillTx/>
                <a:latin typeface="Century"/>
                <a:ea typeface="+mj-ea"/>
                <a:cs typeface="+mj-cs"/>
              </a:rPr>
              <a:t>однозначно закрепить законом отсутствие необходимости предусматривать в документации о закупке (техническом задании) указание на возможную эквивалентность других товаров, используемых при выполнении работ</a:t>
            </a:r>
          </a:p>
        </p:txBody>
      </p:sp>
    </p:spTree>
    <p:extLst>
      <p:ext uri="{BB962C8B-B14F-4D97-AF65-F5344CB8AC3E}">
        <p14:creationId xmlns:p14="http://schemas.microsoft.com/office/powerpoint/2010/main" val="2040776089"/>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0463" y="1122866"/>
            <a:ext cx="9144000" cy="2387600"/>
          </a:xfrm>
        </p:spPr>
        <p:txBody>
          <a:bodyPr>
            <a:noAutofit/>
          </a:bodyPr>
          <a:lstStyle/>
          <a:p>
            <a:pPr fontAlgn="base">
              <a:lnSpc>
                <a:spcPct val="80000"/>
              </a:lnSpc>
              <a:spcAft>
                <a:spcPct val="0"/>
              </a:spcAft>
            </a:pPr>
            <a:r>
              <a:rPr lang="ru-RU" sz="2800" b="1" dirty="0" smtClean="0">
                <a:solidFill>
                  <a:srgbClr val="212C49"/>
                </a:solidFill>
                <a:latin typeface="+mn-lt"/>
              </a:rPr>
              <a:t>Иное</a:t>
            </a:r>
            <a:endParaRPr lang="ru-RU" sz="2800" b="1" dirty="0">
              <a:solidFill>
                <a:srgbClr val="212C49"/>
              </a:solidFill>
              <a:latin typeface="+mn-lt"/>
            </a:endParaRPr>
          </a:p>
        </p:txBody>
      </p:sp>
      <p:sp>
        <p:nvSpPr>
          <p:cNvPr id="3" name="Подзаголовок 2"/>
          <p:cNvSpPr>
            <a:spLocks noGrp="1"/>
          </p:cNvSpPr>
          <p:nvPr>
            <p:ph type="subTitle" idx="1"/>
          </p:nvPr>
        </p:nvSpPr>
        <p:spPr>
          <a:xfrm>
            <a:off x="3048000" y="4095011"/>
            <a:ext cx="9144000" cy="1655762"/>
          </a:xfrm>
        </p:spPr>
        <p:txBody>
          <a:bodyPr>
            <a:noAutofit/>
          </a:bodyPr>
          <a:lstStyle/>
          <a:p>
            <a:pPr algn="r" fontAlgn="base">
              <a:lnSpc>
                <a:spcPct val="100000"/>
              </a:lnSpc>
              <a:spcBef>
                <a:spcPct val="0"/>
              </a:spcBef>
              <a:spcAft>
                <a:spcPct val="0"/>
              </a:spcAft>
            </a:pPr>
            <a:r>
              <a:rPr lang="ru-RU" sz="2000" dirty="0" smtClean="0">
                <a:solidFill>
                  <a:schemeClr val="tx1">
                    <a:lumMod val="65000"/>
                    <a:lumOff val="35000"/>
                  </a:schemeClr>
                </a:solidFill>
                <a:latin typeface="Cambria" panose="02040503050406030204" pitchFamily="18" charset="0"/>
                <a:ea typeface="+mj-ea"/>
                <a:cs typeface="+mj-cs"/>
              </a:rPr>
              <a:t>Центр профессионального образования БГУ</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en-US" sz="2000" dirty="0">
                <a:solidFill>
                  <a:schemeClr val="tx1">
                    <a:lumMod val="65000"/>
                    <a:lumOff val="35000"/>
                  </a:schemeClr>
                </a:solidFill>
                <a:latin typeface="Cambria" panose="02040503050406030204" pitchFamily="18" charset="0"/>
                <a:ea typeface="+mj-ea"/>
                <a:cs typeface="+mj-cs"/>
              </a:rPr>
              <a:t>E-mail</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 cpoirkutsk@rambler.ru</a:t>
            </a: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Тел.: 403-307, </a:t>
            </a:r>
            <a:r>
              <a:rPr lang="en-US" sz="2000" dirty="0">
                <a:solidFill>
                  <a:schemeClr val="tx1">
                    <a:lumMod val="65000"/>
                    <a:lumOff val="35000"/>
                  </a:schemeClr>
                </a:solidFill>
                <a:latin typeface="Cambria" panose="02040503050406030204" pitchFamily="18" charset="0"/>
                <a:ea typeface="+mj-ea"/>
                <a:cs typeface="+mj-cs"/>
              </a:rPr>
              <a:t>52</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26-28</a:t>
            </a:r>
            <a:endParaRPr lang="ru-RU" sz="2000" dirty="0">
              <a:solidFill>
                <a:schemeClr val="tx1">
                  <a:lumMod val="65000"/>
                  <a:lumOff val="35000"/>
                </a:schemeClr>
              </a:solidFill>
              <a:latin typeface="Cambria" panose="02040503050406030204" pitchFamily="18" charset="0"/>
              <a:ea typeface="+mj-ea"/>
              <a:cs typeface="+mj-cs"/>
            </a:endParaRPr>
          </a:p>
          <a:p>
            <a:pPr algn="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Факс.: </a:t>
            </a:r>
            <a:r>
              <a:rPr lang="en-US" sz="2000" dirty="0">
                <a:solidFill>
                  <a:schemeClr val="tx1">
                    <a:lumMod val="65000"/>
                    <a:lumOff val="35000"/>
                  </a:schemeClr>
                </a:solidFill>
                <a:latin typeface="Cambria" panose="02040503050406030204" pitchFamily="18" charset="0"/>
                <a:ea typeface="+mj-ea"/>
                <a:cs typeface="+mj-cs"/>
              </a:rPr>
              <a:t>52-26-45</a:t>
            </a:r>
            <a:endParaRPr lang="ru-RU" sz="2000" dirty="0">
              <a:solidFill>
                <a:schemeClr val="tx1">
                  <a:lumMod val="65000"/>
                  <a:lumOff val="35000"/>
                </a:schemeClr>
              </a:solidFill>
              <a:latin typeface="Cambria" panose="02040503050406030204" pitchFamily="18" charset="0"/>
              <a:ea typeface="+mj-ea"/>
              <a:cs typeface="+mj-cs"/>
            </a:endParaRPr>
          </a:p>
          <a:p>
            <a:pPr algn="r">
              <a:lnSpc>
                <a:spcPct val="100000"/>
              </a:lnSpc>
              <a:spcBef>
                <a:spcPct val="0"/>
              </a:spcBef>
            </a:pPr>
            <a:endParaRPr lang="ru-RU" sz="20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4230552380"/>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695323" y="2574895"/>
            <a:ext cx="10515600" cy="969730"/>
          </a:xfrm>
        </p:spPr>
        <p:txBody>
          <a:bodyPr>
            <a:noAutofit/>
          </a:bodyPr>
          <a:lstStyle/>
          <a:p>
            <a:pPr indent="450215">
              <a:lnSpc>
                <a:spcPct val="115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На действия заказчика во время проведения процедур закупок поступает большое количество жалоб со стороны «профессиональных жалобщиков». Зачастую «профессиональные жалобщики» намеренно затягивают процедуры закупок путем подачи безосновательных жалоб. При этом они не несут за свои действия никакой ответственности. </a:t>
            </a:r>
            <a:endParaRPr lang="ru-RU" sz="22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32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«Профессиональные </a:t>
            </a:r>
            <a:r>
              <a:rPr kumimoji="0" lang="ru-RU" sz="32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жалобщики» </a:t>
            </a:r>
            <a:endParaRPr kumimoji="0" lang="ru-RU" sz="32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6" y="4273662"/>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3" y="4657582"/>
            <a:ext cx="10515600" cy="8367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450215" algn="just" defTabSz="914400" rtl="0" eaLnBrk="1" fontAlgn="auto" latinLnBrk="0" hangingPunct="1">
              <a:lnSpc>
                <a:spcPct val="115000"/>
              </a:lnSpc>
              <a:spcBef>
                <a:spcPct val="0"/>
              </a:spcBef>
              <a:spcAft>
                <a:spcPts val="0"/>
              </a:spcAft>
              <a:buClrTx/>
              <a:buSzTx/>
              <a:buFontTx/>
              <a:buNone/>
              <a:tabLst/>
              <a:defRPr/>
            </a:pPr>
            <a:endParaRPr kumimoji="0" lang="ru-RU" sz="1800" b="1" i="0" u="none" strike="noStrike" kern="1200" cap="none" spc="0" normalizeH="0" baseline="0" noProof="0" dirty="0" smtClean="0">
              <a:ln>
                <a:noFill/>
              </a:ln>
              <a:solidFill>
                <a:srgbClr val="154676"/>
              </a:solidFill>
              <a:effectLst/>
              <a:uLnTx/>
              <a:uFillTx/>
              <a:latin typeface="Century"/>
              <a:ea typeface="+mj-ea"/>
              <a:cs typeface="+mj-cs"/>
            </a:endParaRPr>
          </a:p>
          <a:p>
            <a:pPr marL="0" marR="0" lvl="0" indent="450215" algn="just" defTabSz="914400" rtl="0" eaLnBrk="1" fontAlgn="auto" latinLnBrk="0" hangingPunct="1">
              <a:lnSpc>
                <a:spcPct val="115000"/>
              </a:lnSpc>
              <a:spcBef>
                <a:spcPct val="0"/>
              </a:spcBef>
              <a:spcAft>
                <a:spcPts val="0"/>
              </a:spcAft>
              <a:buClrTx/>
              <a:buSzTx/>
              <a:buFontTx/>
              <a:buNone/>
              <a:tabLst/>
              <a:defRPr/>
            </a:pPr>
            <a:endParaRPr kumimoji="0" lang="ru-RU" sz="1800" b="1" i="0" u="none" strike="noStrike" kern="1200" cap="none" spc="0" normalizeH="0" baseline="0" noProof="0" dirty="0">
              <a:ln>
                <a:noFill/>
              </a:ln>
              <a:solidFill>
                <a:srgbClr val="154676"/>
              </a:solidFill>
              <a:effectLst/>
              <a:uLnTx/>
              <a:uFillTx/>
              <a:latin typeface="Century"/>
              <a:ea typeface="+mj-ea"/>
              <a:cs typeface="+mj-cs"/>
            </a:endParaRPr>
          </a:p>
          <a:p>
            <a:pPr marL="0" marR="0" lvl="0" indent="450215" algn="just" defTabSz="914400" rtl="0" eaLnBrk="1" fontAlgn="auto" latinLnBrk="0" hangingPunct="1">
              <a:lnSpc>
                <a:spcPct val="115000"/>
              </a:lnSpc>
              <a:spcBef>
                <a:spcPct val="0"/>
              </a:spcBef>
              <a:spcAft>
                <a:spcPts val="0"/>
              </a:spcAft>
              <a:buClrTx/>
              <a:buSzTx/>
              <a:buFontTx/>
              <a:buNone/>
              <a:tabLst/>
              <a:defRPr/>
            </a:pPr>
            <a:endParaRPr kumimoji="0" lang="ru-RU" sz="1800" b="1" i="0" u="none" strike="noStrike" kern="1200" cap="none" spc="0" normalizeH="0" baseline="0" noProof="0" dirty="0" smtClean="0">
              <a:ln>
                <a:noFill/>
              </a:ln>
              <a:solidFill>
                <a:srgbClr val="154676"/>
              </a:solidFill>
              <a:effectLst/>
              <a:uLnTx/>
              <a:uFillTx/>
              <a:latin typeface="Century"/>
              <a:ea typeface="+mj-ea"/>
              <a:cs typeface="+mj-cs"/>
            </a:endParaRPr>
          </a:p>
          <a:p>
            <a:pPr marL="0" marR="0" lvl="0" indent="450215" algn="just" defTabSz="914400" rtl="0" eaLnBrk="1" fontAlgn="auto" latinLnBrk="0" hangingPunct="1">
              <a:lnSpc>
                <a:spcPct val="115000"/>
              </a:lnSpc>
              <a:spcBef>
                <a:spcPct val="0"/>
              </a:spcBef>
              <a:spcAft>
                <a:spcPts val="0"/>
              </a:spcAft>
              <a:buClrTx/>
              <a:buSzTx/>
              <a:buFontTx/>
              <a:buNone/>
              <a:tabLst/>
              <a:defRPr/>
            </a:pPr>
            <a:endParaRPr kumimoji="0" lang="ru-RU" sz="1800" b="1" i="0" u="none" strike="noStrike" kern="1200" cap="none" spc="0" normalizeH="0" baseline="0" noProof="0" dirty="0">
              <a:ln>
                <a:noFill/>
              </a:ln>
              <a:solidFill>
                <a:srgbClr val="154676"/>
              </a:solidFill>
              <a:effectLst/>
              <a:uLnTx/>
              <a:uFillTx/>
              <a:latin typeface="Century"/>
              <a:ea typeface="+mj-ea"/>
              <a:cs typeface="+mj-cs"/>
            </a:endParaRPr>
          </a:p>
          <a:p>
            <a:pPr marL="0" marR="0" lvl="0" indent="450215" algn="just" defTabSz="914400" rtl="0" eaLnBrk="1" fontAlgn="auto" latinLnBrk="0" hangingPunct="1">
              <a:lnSpc>
                <a:spcPct val="115000"/>
              </a:lnSpc>
              <a:spcBef>
                <a:spcPct val="0"/>
              </a:spcBef>
              <a:spcAft>
                <a:spcPts val="0"/>
              </a:spcAft>
              <a:buClrTx/>
              <a:buSzTx/>
              <a:buFontTx/>
              <a:buNone/>
              <a:tabLst/>
              <a:defRPr/>
            </a:pPr>
            <a:r>
              <a:rPr kumimoji="0" lang="ru-RU" sz="1800" b="1" i="0" u="none" strike="noStrike" kern="1200" cap="none" spc="0" normalizeH="0" baseline="0" noProof="0" dirty="0" smtClean="0">
                <a:ln>
                  <a:noFill/>
                </a:ln>
                <a:solidFill>
                  <a:srgbClr val="154676"/>
                </a:solidFill>
                <a:effectLst/>
                <a:uLnTx/>
                <a:uFillTx/>
                <a:latin typeface="Century"/>
                <a:ea typeface="+mj-ea"/>
                <a:cs typeface="+mj-cs"/>
              </a:rPr>
              <a:t>???</a:t>
            </a:r>
            <a:r>
              <a:rPr kumimoji="0" lang="ru-RU" sz="18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8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установить </a:t>
            </a:r>
            <a:r>
              <a:rPr kumimoji="0" lang="ru-RU" sz="18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государственную пошлину </a:t>
            </a:r>
            <a:r>
              <a:rPr kumimoji="0" lang="ru-RU" sz="18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при подаче жалобы на действия (бездействия) заказчика, уполномоченного органа, уполномоченного учреждения, комиссии по осуществлению закупок, ее членов, должностного лица контрактной службы, контрактного управляющего (в соответствии со ст. 105 Закона № 44-ФЗ), в случае, если жалоба такого участника </a:t>
            </a:r>
            <a:r>
              <a:rPr kumimoji="0" lang="ru-RU" sz="1800" b="1" i="0" u="none" strike="noStrike" kern="1200" cap="none" spc="0" normalizeH="0" baseline="0" noProof="0" dirty="0" smtClean="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признана                      необоснованной</a:t>
            </a:r>
            <a:r>
              <a:rPr kumimoji="0" lang="ru-RU" sz="18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ru-RU" sz="1800" b="1" i="0" u="none" strike="noStrike" kern="1200" cap="none" spc="0" normalizeH="0" baseline="0" noProof="0" dirty="0">
              <a:ln>
                <a:noFill/>
              </a:ln>
              <a:solidFill>
                <a:srgbClr val="15467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0215" algn="just" defTabSz="914400" rtl="0" eaLnBrk="1" fontAlgn="auto" latinLnBrk="0" hangingPunct="1">
              <a:lnSpc>
                <a:spcPct val="115000"/>
              </a:lnSpc>
              <a:spcBef>
                <a:spcPct val="0"/>
              </a:spcBef>
              <a:spcAft>
                <a:spcPts val="0"/>
              </a:spcAft>
              <a:buClrTx/>
              <a:buSzTx/>
              <a:buFontTx/>
              <a:buNone/>
              <a:tabLst/>
              <a:defRPr/>
            </a:pPr>
            <a:r>
              <a:rPr kumimoji="0" lang="ru-RU" sz="1800" b="1" i="0" u="none" strike="noStrike" kern="1200" cap="none" spc="0" normalizeH="0" baseline="0" noProof="0" dirty="0">
                <a:ln>
                  <a:noFill/>
                </a:ln>
                <a:solidFill>
                  <a:srgbClr val="15467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800" b="1" i="0" u="none" strike="noStrike" kern="1200" cap="none" spc="0" normalizeH="0" baseline="0" noProof="0" dirty="0">
              <a:ln>
                <a:noFill/>
              </a:ln>
              <a:solidFill>
                <a:srgbClr val="15467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343006347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286</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749271" y="3046871"/>
            <a:ext cx="10515600" cy="969730"/>
          </a:xfrm>
        </p:spPr>
        <p:txBody>
          <a:bodyPr>
            <a:noAutofit/>
          </a:bodyPr>
          <a:lstStyle/>
          <a:p>
            <a:pPr algn="ctr"/>
            <a:r>
              <a:rPr lang="ru-RU" sz="2400" dirty="0"/>
              <a:t> Второй этап обязательного общественного </a:t>
            </a:r>
            <a:r>
              <a:rPr lang="ru-RU" sz="2400" dirty="0" smtClean="0"/>
              <a:t>обсуждения начинается с момента публикации извещения и завершается </a:t>
            </a:r>
            <a:r>
              <a:rPr lang="ru-RU" sz="2400" dirty="0"/>
              <a:t>за 3 дня до даты, не позднее которой определение поставщика (подрядчика, исполнителя) может быть отменено в соответствии со статьей 36 Федерального закона</a:t>
            </a:r>
            <a:r>
              <a:rPr lang="ru-RU" sz="2400" dirty="0" smtClean="0"/>
              <a:t>.</a:t>
            </a:r>
            <a:br>
              <a:rPr lang="ru-RU" sz="2400" dirty="0" smtClean="0"/>
            </a:br>
            <a:r>
              <a:rPr lang="ru-RU" sz="2400" dirty="0" smtClean="0"/>
              <a:t>Если установить минимальный срок подачи заявок в «строительном» аукционе 7 дней… обязательное общественное обсуждение закончится так и не начавшись!</a:t>
            </a:r>
            <a:br>
              <a:rPr lang="ru-RU" sz="2400" dirty="0" smtClean="0"/>
            </a:br>
            <a:r>
              <a:rPr lang="ru-RU" sz="2400" dirty="0" smtClean="0"/>
              <a:t/>
            </a:r>
            <a:br>
              <a:rPr lang="ru-RU" sz="2400" dirty="0" smtClean="0"/>
            </a:br>
            <a:endParaRPr lang="ru-RU" sz="24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Обязательное общественное обсуждение закупок.</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6" y="5088090"/>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4" y="5219123"/>
            <a:ext cx="10515600" cy="125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154676"/>
                </a:solidFill>
                <a:effectLst/>
                <a:uLnTx/>
                <a:uFillTx/>
                <a:latin typeface="Century"/>
                <a:ea typeface="+mj-ea"/>
                <a:cs typeface="+mj-cs"/>
              </a:rPr>
              <a:t>Корректировка сроков общественного обсуждения</a:t>
            </a: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Tree>
    <p:extLst>
      <p:ext uri="{BB962C8B-B14F-4D97-AF65-F5344CB8AC3E}">
        <p14:creationId xmlns:p14="http://schemas.microsoft.com/office/powerpoint/2010/main" val="3764029136"/>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287</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749271" y="3046871"/>
            <a:ext cx="10515600" cy="969730"/>
          </a:xfrm>
        </p:spPr>
        <p:txBody>
          <a:bodyPr>
            <a:noAutofit/>
          </a:bodyPr>
          <a:lstStyle/>
          <a:p>
            <a:pPr algn="ctr"/>
            <a:r>
              <a:rPr lang="ru-RU" sz="2400" dirty="0"/>
              <a:t> </a:t>
            </a:r>
            <a:r>
              <a:rPr lang="ru-RU" sz="2400" dirty="0" smtClean="0"/>
              <a:t/>
            </a:r>
            <a:br>
              <a:rPr lang="ru-RU" sz="2400" dirty="0" smtClean="0"/>
            </a:br>
            <a:endParaRPr lang="ru-RU" sz="2400" dirty="0"/>
          </a:p>
        </p:txBody>
      </p:sp>
      <p:sp>
        <p:nvSpPr>
          <p:cNvPr id="9" name="Заголовок 4"/>
          <p:cNvSpPr txBox="1">
            <a:spLocks/>
          </p:cNvSpPr>
          <p:nvPr/>
        </p:nvSpPr>
        <p:spPr>
          <a:xfrm>
            <a:off x="695325" y="320044"/>
            <a:ext cx="10515600" cy="790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000" b="0" i="0" u="none" strike="noStrike" kern="1200" cap="none" spc="0" normalizeH="0" baseline="0" noProof="0" dirty="0" smtClean="0">
                <a:ln>
                  <a:noFill/>
                </a:ln>
                <a:solidFill>
                  <a:srgbClr val="154676"/>
                </a:solidFill>
                <a:effectLst/>
                <a:uLnTx/>
                <a:uFillTx/>
                <a:latin typeface="Century" panose="02040604050505020304" pitchFamily="18" charset="0"/>
                <a:ea typeface="Yu Gothic UI Semibold" panose="020B0700000000000000" pitchFamily="34" charset="-128"/>
                <a:cs typeface="+mj-cs"/>
              </a:rPr>
              <a:t>ЧС</a:t>
            </a:r>
            <a:endParaRPr kumimoji="0" lang="ru-RU" sz="3000" b="0" i="0" u="none" strike="noStrike" kern="1200" cap="none" spc="0" normalizeH="0" baseline="0" noProof="0" dirty="0">
              <a:ln>
                <a:noFill/>
              </a:ln>
              <a:solidFill>
                <a:srgbClr val="154676"/>
              </a:solidFill>
              <a:effectLst/>
              <a:uLnTx/>
              <a:uFillTx/>
              <a:latin typeface="Century" panose="02040604050505020304" pitchFamily="18" charset="0"/>
              <a:ea typeface="Yu Gothic UI Semibold" panose="020B0700000000000000" pitchFamily="34" charset="-128"/>
              <a:cs typeface="+mj-cs"/>
            </a:endParaRPr>
          </a:p>
        </p:txBody>
      </p:sp>
      <p:sp>
        <p:nvSpPr>
          <p:cNvPr id="4" name="Скругленный прямоугольник 3"/>
          <p:cNvSpPr/>
          <p:nvPr/>
        </p:nvSpPr>
        <p:spPr>
          <a:xfrm>
            <a:off x="695325" y="1197034"/>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Описание проблемы</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8" name="Скругленный прямоугольник 7"/>
          <p:cNvSpPr/>
          <p:nvPr/>
        </p:nvSpPr>
        <p:spPr>
          <a:xfrm>
            <a:off x="585786" y="5088090"/>
            <a:ext cx="10734675" cy="3839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a:ea typeface="+mn-ea"/>
                <a:cs typeface="+mn-cs"/>
              </a:rPr>
              <a:t>Возможное решение</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0" name="Заголовок 1"/>
          <p:cNvSpPr txBox="1">
            <a:spLocks/>
          </p:cNvSpPr>
          <p:nvPr/>
        </p:nvSpPr>
        <p:spPr>
          <a:xfrm>
            <a:off x="695323" y="5715000"/>
            <a:ext cx="10625137" cy="7556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rgbClr val="154676"/>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154676"/>
                </a:solidFill>
                <a:effectLst/>
                <a:uLnTx/>
                <a:uFillTx/>
                <a:latin typeface="Arial" panose="020B0604020202020204" pitchFamily="34" charset="0"/>
                <a:ea typeface="+mj-ea"/>
                <a:cs typeface="+mj-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154676"/>
                </a:solidFill>
                <a:effectLst/>
                <a:uLnTx/>
                <a:uFillTx/>
                <a:latin typeface="Arial" panose="020B0604020202020204" pitchFamily="34" charset="0"/>
                <a:ea typeface="+mj-ea"/>
                <a:cs typeface="+mj-cs"/>
              </a:rPr>
              <a:t>Не эффективность </a:t>
            </a:r>
            <a:r>
              <a:rPr kumimoji="0" lang="ru-RU" sz="2000" b="0" i="0" u="none" strike="noStrike" kern="1200" cap="none" spc="0" normalizeH="0" baseline="0" noProof="0" dirty="0">
                <a:ln>
                  <a:noFill/>
                </a:ln>
                <a:solidFill>
                  <a:srgbClr val="154676"/>
                </a:solidFill>
                <a:effectLst/>
                <a:uLnTx/>
                <a:uFillTx/>
                <a:latin typeface="Arial" panose="020B0604020202020204" pitchFamily="34" charset="0"/>
                <a:ea typeface="+mj-ea"/>
                <a:cs typeface="+mj-cs"/>
              </a:rPr>
              <a:t>действующих норм свидетельствует о необходимости всестороннего исследования и изменения положений о ликвидации последствий чрезвычайных ситуаций в рамках Закона N 44-ФЗ.</a:t>
            </a:r>
            <a:endParaRPr kumimoji="0" lang="ru-RU" sz="2000" b="0" i="0" u="none" strike="noStrike" kern="1200" cap="none" spc="0" normalizeH="0" baseline="0" noProof="0" dirty="0">
              <a:ln>
                <a:noFill/>
              </a:ln>
              <a:solidFill>
                <a:srgbClr val="154676"/>
              </a:solidFill>
              <a:effectLst/>
              <a:uLnTx/>
              <a:uFillTx/>
              <a:latin typeface="Century"/>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400" b="1" i="0" u="none" strike="noStrike" kern="1200" cap="none" spc="0" normalizeH="0" baseline="0" noProof="0" dirty="0">
              <a:ln>
                <a:noFill/>
              </a:ln>
              <a:solidFill>
                <a:srgbClr val="154676"/>
              </a:solidFill>
              <a:effectLst/>
              <a:uLnTx/>
              <a:uFillTx/>
              <a:latin typeface="Century"/>
              <a:ea typeface="+mj-ea"/>
              <a:cs typeface="+mj-cs"/>
            </a:endParaRPr>
          </a:p>
        </p:txBody>
      </p:sp>
      <p:sp>
        <p:nvSpPr>
          <p:cNvPr id="3" name="Прямоугольник 2"/>
          <p:cNvSpPr/>
          <p:nvPr/>
        </p:nvSpPr>
        <p:spPr>
          <a:xfrm>
            <a:off x="695324" y="1995196"/>
            <a:ext cx="10734676"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154676"/>
                </a:solidFill>
                <a:effectLst/>
                <a:uLnTx/>
                <a:uFillTx/>
                <a:latin typeface="Arial" panose="020B0604020202020204" pitchFamily="34" charset="0"/>
                <a:ea typeface="+mn-ea"/>
                <a:cs typeface="+mn-cs"/>
              </a:rPr>
              <a:t>Специальными положениями Закона N 44ФЗ предусмотрена обязанность в проведении предварительного отбора участников для целей осуществления закупок по ликвидации последствий чрезвычайных ситуаций. Вместе с тем, у потенциальных поставщиков отсутствует мотивация проходить отбор, так как это не предполагает совершение сделки. Таким образом, при наступлении чрезвычайной ситуации заказчики попадают в положение, при котором нежизнеспособная норма препятствует проведению срочной закупок. </a:t>
            </a:r>
            <a:endParaRPr kumimoji="0" lang="ru-RU" sz="2000" b="0" i="0" u="none" strike="noStrike" kern="1200" cap="none" spc="0" normalizeH="0" baseline="0" noProof="0" dirty="0">
              <a:ln>
                <a:noFill/>
              </a:ln>
              <a:solidFill>
                <a:srgbClr val="154676"/>
              </a:solidFill>
              <a:effectLst/>
              <a:uLnTx/>
              <a:uFillTx/>
              <a:latin typeface="Century"/>
              <a:ea typeface="+mn-ea"/>
              <a:cs typeface="+mn-cs"/>
            </a:endParaRPr>
          </a:p>
        </p:txBody>
      </p:sp>
    </p:spTree>
    <p:extLst>
      <p:ext uri="{BB962C8B-B14F-4D97-AF65-F5344CB8AC3E}">
        <p14:creationId xmlns:p14="http://schemas.microsoft.com/office/powerpoint/2010/main" val="3207445490"/>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426" y="1746143"/>
            <a:ext cx="11905150" cy="2291020"/>
          </a:xfrm>
        </p:spPr>
        <p:txBody>
          <a:bodyPr>
            <a:noAutofit/>
          </a:bodyPr>
          <a:lstStyle/>
          <a:p>
            <a:pPr fontAlgn="base">
              <a:lnSpc>
                <a:spcPct val="80000"/>
              </a:lnSpc>
              <a:spcAft>
                <a:spcPct val="0"/>
              </a:spcAft>
            </a:pPr>
            <a:r>
              <a:rPr lang="ru-RU" sz="4400" b="1" dirty="0" smtClean="0">
                <a:latin typeface="Calibri" panose="020F0502020204030204" pitchFamily="34" charset="0"/>
                <a:ea typeface="Times New Roman" panose="02020603050405020304" pitchFamily="18" charset="0"/>
                <a:cs typeface="Times New Roman" panose="02020603050405020304" pitchFamily="18" charset="0"/>
              </a:rPr>
              <a:t>Новеллы </a:t>
            </a:r>
            <a:r>
              <a:rPr lang="ru-RU" sz="4400" b="1" dirty="0">
                <a:latin typeface="Calibri" panose="020F0502020204030204" pitchFamily="34" charset="0"/>
                <a:ea typeface="Times New Roman" panose="02020603050405020304" pitchFamily="18" charset="0"/>
                <a:cs typeface="Times New Roman" panose="02020603050405020304" pitchFamily="18" charset="0"/>
              </a:rPr>
              <a:t>контрактной системы – 2019: практическое </a:t>
            </a:r>
            <a:r>
              <a:rPr lang="ru-RU" sz="4400" b="1" dirty="0" smtClean="0">
                <a:latin typeface="Calibri" panose="020F0502020204030204" pitchFamily="34" charset="0"/>
                <a:ea typeface="Times New Roman" panose="02020603050405020304" pitchFamily="18" charset="0"/>
                <a:cs typeface="Times New Roman" panose="02020603050405020304" pitchFamily="18" charset="0"/>
              </a:rPr>
              <a:t>применение</a:t>
            </a:r>
            <a:endParaRPr lang="ru-RU" sz="4400" b="1" dirty="0">
              <a:solidFill>
                <a:srgbClr val="212C49"/>
              </a:solidFill>
              <a:latin typeface="+mn-lt"/>
            </a:endParaRPr>
          </a:p>
        </p:txBody>
      </p:sp>
      <p:sp>
        <p:nvSpPr>
          <p:cNvPr id="3" name="Подзаголовок 2"/>
          <p:cNvSpPr>
            <a:spLocks noGrp="1"/>
          </p:cNvSpPr>
          <p:nvPr>
            <p:ph type="subTitle" idx="1"/>
          </p:nvPr>
        </p:nvSpPr>
        <p:spPr>
          <a:xfrm>
            <a:off x="3048001" y="4137515"/>
            <a:ext cx="9144000" cy="1655762"/>
          </a:xfrm>
        </p:spPr>
        <p:txBody>
          <a:bodyPr>
            <a:noAutofit/>
          </a:bodyPr>
          <a:lstStyle/>
          <a:p>
            <a:pPr algn="r" fontAlgn="base">
              <a:lnSpc>
                <a:spcPct val="100000"/>
              </a:lnSpc>
              <a:spcBef>
                <a:spcPct val="0"/>
              </a:spcBef>
              <a:spcAft>
                <a:spcPct val="0"/>
              </a:spcAft>
            </a:pPr>
            <a:r>
              <a:rPr lang="ru-RU" sz="2000" dirty="0" smtClean="0">
                <a:latin typeface="Cambria" panose="02040503050406030204" pitchFamily="18" charset="0"/>
                <a:ea typeface="+mj-ea"/>
                <a:cs typeface="+mj-cs"/>
              </a:rPr>
              <a:t>Дорошенко Татьяна Геннадьевна</a:t>
            </a:r>
          </a:p>
          <a:p>
            <a:pPr algn="r" fontAlgn="base">
              <a:lnSpc>
                <a:spcPct val="100000"/>
              </a:lnSpc>
              <a:spcBef>
                <a:spcPct val="0"/>
              </a:spcBef>
              <a:spcAft>
                <a:spcPct val="0"/>
              </a:spcAft>
            </a:pPr>
            <a:r>
              <a:rPr lang="ru-RU" sz="2000" dirty="0" smtClean="0">
                <a:solidFill>
                  <a:schemeClr val="tx1">
                    <a:lumMod val="65000"/>
                    <a:lumOff val="35000"/>
                  </a:schemeClr>
                </a:solidFill>
                <a:latin typeface="Cambria" panose="02040503050406030204" pitchFamily="18" charset="0"/>
                <a:ea typeface="+mj-ea"/>
                <a:cs typeface="+mj-cs"/>
              </a:rPr>
              <a:t>директор </a:t>
            </a:r>
            <a:r>
              <a:rPr lang="ru-RU" sz="2000" dirty="0">
                <a:solidFill>
                  <a:schemeClr val="tx1">
                    <a:lumMod val="65000"/>
                    <a:lumOff val="35000"/>
                  </a:schemeClr>
                </a:solidFill>
                <a:latin typeface="Cambria" panose="02040503050406030204" pitchFamily="18" charset="0"/>
                <a:ea typeface="+mj-ea"/>
                <a:cs typeface="+mj-cs"/>
              </a:rPr>
              <a:t>ЦПО БГУ</a:t>
            </a:r>
          </a:p>
          <a:p>
            <a:pPr algn="r" fontAlgn="base">
              <a:lnSpc>
                <a:spcPct val="100000"/>
              </a:lnSpc>
              <a:spcBef>
                <a:spcPct val="0"/>
              </a:spcBef>
              <a:spcAft>
                <a:spcPct val="0"/>
              </a:spcAft>
            </a:pPr>
            <a:r>
              <a:rPr lang="en-US" sz="2000" dirty="0">
                <a:solidFill>
                  <a:schemeClr val="tx1">
                    <a:lumMod val="65000"/>
                    <a:lumOff val="35000"/>
                  </a:schemeClr>
                </a:solidFill>
                <a:latin typeface="Cambria" panose="02040503050406030204" pitchFamily="18" charset="0"/>
                <a:ea typeface="+mj-ea"/>
                <a:cs typeface="+mj-cs"/>
              </a:rPr>
              <a:t>E-mail</a:t>
            </a:r>
            <a:r>
              <a:rPr lang="ru-RU" sz="2000" dirty="0" smtClean="0">
                <a:solidFill>
                  <a:schemeClr val="tx1">
                    <a:lumMod val="65000"/>
                    <a:lumOff val="35000"/>
                  </a:schemeClr>
                </a:solidFill>
                <a:latin typeface="Cambria" panose="02040503050406030204" pitchFamily="18" charset="0"/>
                <a:ea typeface="+mj-ea"/>
                <a:cs typeface="+mj-cs"/>
              </a:rPr>
              <a:t>:</a:t>
            </a:r>
            <a:r>
              <a:rPr lang="en-US" sz="2000" dirty="0" smtClean="0">
                <a:solidFill>
                  <a:schemeClr val="tx1">
                    <a:lumMod val="65000"/>
                    <a:lumOff val="35000"/>
                  </a:schemeClr>
                </a:solidFill>
                <a:latin typeface="Cambria" panose="02040503050406030204" pitchFamily="18" charset="0"/>
                <a:ea typeface="+mj-ea"/>
                <a:cs typeface="+mj-cs"/>
              </a:rPr>
              <a:t>  t_doro@mail.ru</a:t>
            </a:r>
            <a:endParaRPr lang="en-US" sz="2000" dirty="0">
              <a:solidFill>
                <a:schemeClr val="tx1">
                  <a:lumMod val="65000"/>
                  <a:lumOff val="35000"/>
                </a:schemeClr>
              </a:solidFill>
              <a:latin typeface="Cambria" panose="02040503050406030204" pitchFamily="18" charset="0"/>
              <a:ea typeface="+mj-ea"/>
              <a:cs typeface="+mj-cs"/>
            </a:endParaRPr>
          </a:p>
          <a:p>
            <a:pPr fontAlgn="base">
              <a:lnSpc>
                <a:spcPct val="100000"/>
              </a:lnSpc>
              <a:spcBef>
                <a:spcPct val="0"/>
              </a:spcBef>
              <a:spcAft>
                <a:spcPct val="0"/>
              </a:spcAft>
            </a:pPr>
            <a:r>
              <a:rPr lang="ru-RU" sz="2000" dirty="0">
                <a:solidFill>
                  <a:schemeClr val="tx1">
                    <a:lumMod val="65000"/>
                    <a:lumOff val="35000"/>
                  </a:schemeClr>
                </a:solidFill>
                <a:latin typeface="Cambria" panose="02040503050406030204" pitchFamily="18" charset="0"/>
                <a:ea typeface="+mj-ea"/>
                <a:cs typeface="+mj-cs"/>
              </a:rPr>
              <a:t>Тел.: </a:t>
            </a:r>
            <a:r>
              <a:rPr lang="ru-RU" sz="2000" dirty="0" smtClean="0">
                <a:solidFill>
                  <a:schemeClr val="tx1">
                    <a:lumMod val="65000"/>
                    <a:lumOff val="35000"/>
                  </a:schemeClr>
                </a:solidFill>
                <a:latin typeface="Cambria" panose="02040503050406030204" pitchFamily="18" charset="0"/>
                <a:ea typeface="+mj-ea"/>
                <a:cs typeface="+mj-cs"/>
              </a:rPr>
              <a:t>+7 3952 </a:t>
            </a:r>
            <a:r>
              <a:rPr lang="en-US" sz="2000" dirty="0" smtClean="0">
                <a:latin typeface="Cambria" panose="02040503050406030204" pitchFamily="18" charset="0"/>
                <a:ea typeface="+mj-ea"/>
                <a:cs typeface="+mj-cs"/>
              </a:rPr>
              <a:t>52-26-45</a:t>
            </a:r>
            <a:r>
              <a:rPr lang="ru-RU" sz="2000" dirty="0" smtClean="0">
                <a:latin typeface="Cambria" panose="02040503050406030204" pitchFamily="18" charset="0"/>
                <a:ea typeface="+mj-ea"/>
                <a:cs typeface="+mj-cs"/>
              </a:rPr>
              <a:t>, </a:t>
            </a:r>
            <a:r>
              <a:rPr lang="ru-RU" sz="2000" dirty="0" smtClean="0">
                <a:solidFill>
                  <a:schemeClr val="tx1">
                    <a:lumMod val="65000"/>
                    <a:lumOff val="35000"/>
                  </a:schemeClr>
                </a:solidFill>
                <a:latin typeface="Cambria" panose="02040503050406030204" pitchFamily="18" charset="0"/>
                <a:ea typeface="+mj-ea"/>
                <a:cs typeface="+mj-cs"/>
              </a:rPr>
              <a:t>40-33-07,</a:t>
            </a:r>
          </a:p>
          <a:p>
            <a:pPr fontAlgn="base">
              <a:lnSpc>
                <a:spcPct val="100000"/>
              </a:lnSpc>
              <a:spcBef>
                <a:spcPct val="0"/>
              </a:spcBef>
              <a:spcAft>
                <a:spcPct val="0"/>
              </a:spcAft>
            </a:pPr>
            <a:r>
              <a:rPr lang="en-US" sz="2000" dirty="0" smtClean="0">
                <a:solidFill>
                  <a:schemeClr val="tx1">
                    <a:lumMod val="65000"/>
                    <a:lumOff val="35000"/>
                  </a:schemeClr>
                </a:solidFill>
                <a:latin typeface="Cambria" panose="02040503050406030204" pitchFamily="18" charset="0"/>
                <a:ea typeface="+mj-ea"/>
                <a:cs typeface="+mj-cs"/>
              </a:rPr>
              <a:t>52</a:t>
            </a:r>
            <a:r>
              <a:rPr lang="ru-RU" sz="2000" dirty="0">
                <a:solidFill>
                  <a:schemeClr val="tx1">
                    <a:lumMod val="65000"/>
                    <a:lumOff val="35000"/>
                  </a:schemeClr>
                </a:solidFill>
                <a:latin typeface="Cambria" panose="02040503050406030204" pitchFamily="18" charset="0"/>
                <a:ea typeface="+mj-ea"/>
                <a:cs typeface="+mj-cs"/>
              </a:rPr>
              <a:t>-</a:t>
            </a:r>
            <a:r>
              <a:rPr lang="en-US" sz="2000" dirty="0">
                <a:solidFill>
                  <a:schemeClr val="tx1">
                    <a:lumMod val="65000"/>
                    <a:lumOff val="35000"/>
                  </a:schemeClr>
                </a:solidFill>
                <a:latin typeface="Cambria" panose="02040503050406030204" pitchFamily="18" charset="0"/>
                <a:ea typeface="+mj-ea"/>
                <a:cs typeface="+mj-cs"/>
              </a:rPr>
              <a:t>26-28</a:t>
            </a:r>
            <a:endParaRPr lang="ru-RU" sz="2000" dirty="0">
              <a:solidFill>
                <a:schemeClr val="tx1">
                  <a:lumMod val="65000"/>
                  <a:lumOff val="35000"/>
                </a:schemeClr>
              </a:solidFill>
              <a:latin typeface="Cambria" panose="02040503050406030204" pitchFamily="18" charset="0"/>
              <a:ea typeface="+mj-ea"/>
              <a:cs typeface="+mj-cs"/>
            </a:endParaRPr>
          </a:p>
          <a:p>
            <a:pPr algn="r">
              <a:lnSpc>
                <a:spcPct val="100000"/>
              </a:lnSpc>
              <a:spcBef>
                <a:spcPct val="0"/>
              </a:spcBef>
            </a:pPr>
            <a:endParaRPr lang="ru-RU" sz="20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413417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Постановление Правительства </a:t>
            </a:r>
            <a:br>
              <a:rPr lang="ru-RU" altLang="ru-RU" dirty="0">
                <a:solidFill>
                  <a:schemeClr val="bg2">
                    <a:lumMod val="50000"/>
                  </a:schemeClr>
                </a:solidFill>
              </a:rPr>
            </a:br>
            <a:r>
              <a:rPr lang="ru-RU" altLang="ru-RU" dirty="0">
                <a:solidFill>
                  <a:schemeClr val="bg2">
                    <a:lumMod val="50000"/>
                  </a:schemeClr>
                </a:solidFill>
              </a:rPr>
              <a:t>№ 145 от 08.02.2017.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955013" y="1721607"/>
            <a:ext cx="10880566"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Каталог должен быть общедоступен круглосуточно для ознакомления и использования без взимания платы.</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В </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каталог не включаются сведения, составляющие государственную тайну.</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pic>
        <p:nvPicPr>
          <p:cNvPr id="2" name="Рисунок 1"/>
          <p:cNvPicPr>
            <a:picLocks noChangeAspect="1"/>
          </p:cNvPicPr>
          <p:nvPr/>
        </p:nvPicPr>
        <p:blipFill>
          <a:blip r:embed="rId5"/>
          <a:stretch>
            <a:fillRect/>
          </a:stretch>
        </p:blipFill>
        <p:spPr>
          <a:xfrm>
            <a:off x="4443426" y="3826539"/>
            <a:ext cx="3305147" cy="2644118"/>
          </a:xfrm>
          <a:prstGeom prst="rect">
            <a:avLst/>
          </a:prstGeom>
        </p:spPr>
      </p:pic>
    </p:spTree>
    <p:extLst>
      <p:ext uri="{BB962C8B-B14F-4D97-AF65-F5344CB8AC3E}">
        <p14:creationId xmlns:p14="http://schemas.microsoft.com/office/powerpoint/2010/main" val="63354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5936" y="1549839"/>
            <a:ext cx="8580119" cy="481471"/>
          </a:xfrm>
        </p:spPr>
        <p:txBody>
          <a:bodyPr>
            <a:noAutofit/>
          </a:bodyPr>
          <a:lstStyle/>
          <a:p>
            <a:pPr fontAlgn="base">
              <a:lnSpc>
                <a:spcPct val="80000"/>
              </a:lnSpc>
              <a:spcAft>
                <a:spcPct val="0"/>
              </a:spcAft>
            </a:pPr>
            <a:r>
              <a:rPr lang="ru-RU" sz="4400" b="1" dirty="0" smtClean="0">
                <a:solidFill>
                  <a:srgbClr val="154676"/>
                </a:solidFill>
                <a:latin typeface="Century" panose="02040604050505020304" pitchFamily="18" charset="0"/>
                <a:ea typeface="Yu Gothic UI Semibold" panose="020B0700000000000000" pitchFamily="34" charset="-128"/>
              </a:rPr>
              <a:t>Хороший </a:t>
            </a:r>
            <a:r>
              <a:rPr lang="ru-RU" sz="4400" b="1" dirty="0">
                <a:solidFill>
                  <a:srgbClr val="154676"/>
                </a:solidFill>
                <a:latin typeface="Century" panose="02040604050505020304" pitchFamily="18" charset="0"/>
                <a:ea typeface="Yu Gothic UI Semibold" panose="020B0700000000000000" pitchFamily="34" charset="-128"/>
              </a:rPr>
              <a:t>план решает все!</a:t>
            </a:r>
          </a:p>
        </p:txBody>
      </p:sp>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48" y="2031310"/>
            <a:ext cx="10030694" cy="2301977"/>
          </a:xfrm>
          <a:prstGeom prst="rect">
            <a:avLst/>
          </a:prstGeom>
        </p:spPr>
        <p:txBody>
          <a:bodyPr wrap="square">
            <a:spAutoFit/>
          </a:bodyPr>
          <a:lstStyle/>
          <a:p>
            <a:pPr algn="ctr">
              <a:lnSpc>
                <a:spcPct val="115000"/>
              </a:lnSpc>
              <a:spcAft>
                <a:spcPts val="0"/>
              </a:spcAft>
            </a:pPr>
            <a:r>
              <a:rPr lang="ru-RU"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Нормирование и планирование в рамках контрактной системы. </a:t>
            </a:r>
            <a:endParaRPr lang="ru-RU" dirty="0">
              <a:solidFill>
                <a:srgbClr val="154676"/>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Работа заказчиков, уполномоченных органов с планами закупок и планами-графиками в 2019 году с учетом внесенных изменений: вопросы обоснования и изменений, размещение на официальном сайте, ответственность. Один день после дня размещения в ЕИС плана –графика с учетом «новой» редакции ч. 13 и ч. 14 ст. 21 Федерального закона № 44-ФЗ.</a:t>
            </a:r>
            <a:endParaRPr lang="ru-RU" dirty="0">
              <a:solidFill>
                <a:srgbClr val="154676"/>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i="1" dirty="0" smtClean="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Новые </a:t>
            </a:r>
            <a:r>
              <a:rPr lang="ru-RU" i="1"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подходы к признанию закупки обоснованной с учетом измененных положений Федерального закона № 44-ФЗ. Планирование закупок на 2020 год</a:t>
            </a:r>
            <a:endParaRPr lang="ru-RU" i="1" dirty="0">
              <a:solidFill>
                <a:srgbClr val="15467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235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Постановление Правительства </a:t>
            </a:r>
            <a:br>
              <a:rPr lang="ru-RU" altLang="ru-RU" dirty="0">
                <a:solidFill>
                  <a:schemeClr val="bg2">
                    <a:lumMod val="50000"/>
                  </a:schemeClr>
                </a:solidFill>
              </a:rPr>
            </a:br>
            <a:r>
              <a:rPr lang="ru-RU" altLang="ru-RU" dirty="0">
                <a:solidFill>
                  <a:schemeClr val="bg2">
                    <a:lumMod val="50000"/>
                  </a:schemeClr>
                </a:solidFill>
              </a:rPr>
              <a:t>№ 145 от 08.02.2017.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473234" y="1641351"/>
            <a:ext cx="10880566"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Заказчики обязаны применять КТРУ при формировании: </a:t>
            </a: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планов, планов-графиков, форм обоснования закупок</a:t>
            </a: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извещений, приглашений</a:t>
            </a: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документации</a:t>
            </a: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контракта</a:t>
            </a:r>
            <a:endParaRPr kumimoji="0" lang="ru-RU" altLang="ru-RU"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реестра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контрактов, </a:t>
            </a: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отчетов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об исполнении контрактов (отдельных этапов)</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иных документов, предусмотренных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Законом 44-ФЗ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sp>
        <p:nvSpPr>
          <p:cNvPr id="8" name="Прямоугольник 7"/>
          <p:cNvSpPr/>
          <p:nvPr/>
        </p:nvSpPr>
        <p:spPr>
          <a:xfrm>
            <a:off x="1208934" y="1400129"/>
            <a:ext cx="9153525" cy="642561"/>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 часть: Правила использования КТРУ</a:t>
            </a:r>
          </a:p>
        </p:txBody>
      </p:sp>
    </p:spTree>
    <p:extLst>
      <p:ext uri="{BB962C8B-B14F-4D97-AF65-F5344CB8AC3E}">
        <p14:creationId xmlns:p14="http://schemas.microsoft.com/office/powerpoint/2010/main" val="477316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dirty="0" smtClean="0"/>
              <a:t>Эволюция систематизации в закупках</a:t>
            </a:r>
            <a:endParaRPr lang="ru-RU" dirty="0"/>
          </a:p>
        </p:txBody>
      </p:sp>
      <p:sp>
        <p:nvSpPr>
          <p:cNvPr id="20" name="Прямоугольник 19"/>
          <p:cNvSpPr/>
          <p:nvPr/>
        </p:nvSpPr>
        <p:spPr>
          <a:xfrm>
            <a:off x="529704" y="3470360"/>
            <a:ext cx="2880000" cy="2448302"/>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white"/>
              </a:solidFill>
              <a:effectLst/>
              <a:uLnTx/>
              <a:uFillTx/>
              <a:latin typeface="Century"/>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Выбор способа закупки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Национальный режим</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Преференции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21" name="Прямоугольник 20"/>
          <p:cNvSpPr/>
          <p:nvPr/>
        </p:nvSpPr>
        <p:spPr>
          <a:xfrm>
            <a:off x="4546251" y="3470360"/>
            <a:ext cx="2880000" cy="2448000"/>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Наименование</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Единица измерения</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Характеристики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white"/>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22" name="Прямоугольник 21"/>
          <p:cNvSpPr/>
          <p:nvPr/>
        </p:nvSpPr>
        <p:spPr>
          <a:xfrm>
            <a:off x="8617861" y="3470360"/>
            <a:ext cx="2880000" cy="2448000"/>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smtClean="0">
              <a:ln>
                <a:noFill/>
              </a:ln>
              <a:solidFill>
                <a:prstClr val="white"/>
              </a:solidFill>
              <a:effectLst/>
              <a:uLnTx/>
              <a:uFillTx/>
              <a:latin typeface="Century"/>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Конкретный товар, работа, услуга</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4" name="Скругленный прямоугольник 13"/>
          <p:cNvSpPr/>
          <p:nvPr/>
        </p:nvSpPr>
        <p:spPr>
          <a:xfrm>
            <a:off x="529704" y="1339498"/>
            <a:ext cx="2918172" cy="2251600"/>
          </a:xfrm>
          <a:prstGeom prst="round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Классификатор ОКПД2</a:t>
            </a:r>
          </a:p>
        </p:txBody>
      </p:sp>
      <p:sp>
        <p:nvSpPr>
          <p:cNvPr id="16" name="Скругленный прямоугольник 15"/>
          <p:cNvSpPr/>
          <p:nvPr/>
        </p:nvSpPr>
        <p:spPr>
          <a:xfrm>
            <a:off x="4546251" y="1339498"/>
            <a:ext cx="2918172" cy="2251600"/>
          </a:xfrm>
          <a:prstGeom prst="round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Каталог ТРУ</a:t>
            </a:r>
            <a:endParaRPr kumimoji="0" lang="ru-RU"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endParaRPr>
          </a:p>
        </p:txBody>
      </p:sp>
      <p:sp>
        <p:nvSpPr>
          <p:cNvPr id="18" name="Скругленный прямоугольник 17"/>
          <p:cNvSpPr/>
          <p:nvPr/>
        </p:nvSpPr>
        <p:spPr>
          <a:xfrm>
            <a:off x="8562798" y="1377401"/>
            <a:ext cx="2918172" cy="1257734"/>
          </a:xfrm>
          <a:prstGeom prst="round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Каталог ТРУ ЕАТ</a:t>
            </a:r>
          </a:p>
        </p:txBody>
      </p:sp>
      <p:sp>
        <p:nvSpPr>
          <p:cNvPr id="19" name="Скругленный прямоугольник 18"/>
          <p:cNvSpPr/>
          <p:nvPr/>
        </p:nvSpPr>
        <p:spPr>
          <a:xfrm>
            <a:off x="8562798" y="2423881"/>
            <a:ext cx="2918172" cy="1250344"/>
          </a:xfrm>
          <a:prstGeom prst="round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Иные </a:t>
            </a:r>
            <a:r>
              <a:rPr kumimoji="0" lang="ru-RU" sz="20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каталоги </a:t>
            </a:r>
            <a:r>
              <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rPr>
              <a:t>и классификаторы</a:t>
            </a:r>
          </a:p>
        </p:txBody>
      </p:sp>
      <p:sp>
        <p:nvSpPr>
          <p:cNvPr id="25" name="Стрелка вправо 24"/>
          <p:cNvSpPr/>
          <p:nvPr/>
        </p:nvSpPr>
        <p:spPr>
          <a:xfrm>
            <a:off x="3617138" y="3015388"/>
            <a:ext cx="798022" cy="115142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a:ea typeface="+mn-ea"/>
              <a:cs typeface="+mn-cs"/>
            </a:endParaRPr>
          </a:p>
        </p:txBody>
      </p:sp>
      <p:sp>
        <p:nvSpPr>
          <p:cNvPr id="17" name="Стрелка вправо 16"/>
          <p:cNvSpPr/>
          <p:nvPr/>
        </p:nvSpPr>
        <p:spPr>
          <a:xfrm>
            <a:off x="7726604" y="3098515"/>
            <a:ext cx="798022" cy="115142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2938006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dirty="0" smtClean="0"/>
              <a:t>Выбор позиции КТРУ по ОКПД 2</a:t>
            </a:r>
            <a:endParaRPr lang="ru-RU" dirty="0"/>
          </a:p>
        </p:txBody>
      </p:sp>
      <p:sp>
        <p:nvSpPr>
          <p:cNvPr id="5" name="Объект 2"/>
          <p:cNvSpPr>
            <a:spLocks noGrp="1"/>
          </p:cNvSpPr>
          <p:nvPr>
            <p:ph sz="half" idx="4294967295"/>
          </p:nvPr>
        </p:nvSpPr>
        <p:spPr>
          <a:xfrm>
            <a:off x="704338" y="1282258"/>
            <a:ext cx="10632529" cy="1335769"/>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p>
            <a:r>
              <a:rPr lang="ru-RU" dirty="0" smtClean="0"/>
              <a:t>Под КТРУ понимается систематизированный перечень, сформированный на основе ОКПД2 </a:t>
            </a:r>
          </a:p>
          <a:p>
            <a:pPr marL="0" indent="0" algn="r">
              <a:buNone/>
            </a:pPr>
            <a:r>
              <a:rPr lang="ru-RU" sz="1800" i="1" dirty="0" smtClean="0"/>
              <a:t>п. 2 Правил формирования КТРУ  </a:t>
            </a:r>
          </a:p>
        </p:txBody>
      </p:sp>
      <p:sp>
        <p:nvSpPr>
          <p:cNvPr id="8" name="Объект 2"/>
          <p:cNvSpPr>
            <a:spLocks noGrp="1"/>
          </p:cNvSpPr>
          <p:nvPr>
            <p:ph sz="half" idx="4294967295"/>
          </p:nvPr>
        </p:nvSpPr>
        <p:spPr>
          <a:xfrm>
            <a:off x="704338" y="2943842"/>
            <a:ext cx="7625015" cy="2704811"/>
          </a:xfrm>
          <a:prstGeom prst="rect">
            <a:avLst/>
          </a:prstGeom>
        </p:spPr>
        <p:txBody>
          <a:bodyPr>
            <a:normAutofit/>
          </a:bodyPr>
          <a:lstStyle/>
          <a:p>
            <a:pPr marL="0" indent="0">
              <a:buNone/>
            </a:pPr>
            <a:r>
              <a:rPr lang="ru-RU" dirty="0" smtClean="0"/>
              <a:t>Что делать, если:</a:t>
            </a:r>
          </a:p>
          <a:p>
            <a:pPr marL="0" indent="0">
              <a:buNone/>
            </a:pPr>
            <a:endParaRPr lang="ru-RU" dirty="0" smtClean="0"/>
          </a:p>
          <a:p>
            <a:r>
              <a:rPr lang="ru-RU" dirty="0"/>
              <a:t>к</a:t>
            </a:r>
            <a:r>
              <a:rPr lang="ru-RU" dirty="0" smtClean="0"/>
              <a:t>од ОКПД 2 и код КТРУ не совпадают?</a:t>
            </a:r>
          </a:p>
          <a:p>
            <a:pPr marL="0" indent="0">
              <a:buNone/>
            </a:pPr>
            <a:endParaRPr lang="ru-RU" dirty="0"/>
          </a:p>
          <a:p>
            <a:r>
              <a:rPr lang="ru-RU" dirty="0" smtClean="0"/>
              <a:t>код ОКПД2 не существует?</a:t>
            </a:r>
          </a:p>
          <a:p>
            <a:pPr marL="0" indent="0">
              <a:buNone/>
            </a:pPr>
            <a:endParaRPr lang="ru-RU" dirty="0"/>
          </a:p>
          <a:p>
            <a:pPr marL="0" indent="0">
              <a:buNone/>
            </a:pPr>
            <a:endParaRPr lang="ru-RU" dirty="0"/>
          </a:p>
        </p:txBody>
      </p:sp>
      <p:pic>
        <p:nvPicPr>
          <p:cNvPr id="9" name="Рисунок 8"/>
          <p:cNvPicPr>
            <a:picLocks noChangeAspect="1"/>
          </p:cNvPicPr>
          <p:nvPr/>
        </p:nvPicPr>
        <p:blipFill rotWithShape="1">
          <a:blip r:embed="rId2"/>
          <a:srcRect l="26981" t="8980" r="24888" b="9797"/>
          <a:stretch/>
        </p:blipFill>
        <p:spPr>
          <a:xfrm>
            <a:off x="8329353" y="2862301"/>
            <a:ext cx="1274619" cy="2867891"/>
          </a:xfrm>
          <a:prstGeom prst="rect">
            <a:avLst/>
          </a:prstGeom>
        </p:spPr>
      </p:pic>
    </p:spTree>
    <p:extLst>
      <p:ext uri="{BB962C8B-B14F-4D97-AF65-F5344CB8AC3E}">
        <p14:creationId xmlns:p14="http://schemas.microsoft.com/office/powerpoint/2010/main" val="4138016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a:t>Что делать, если </a:t>
            </a:r>
            <a:r>
              <a:rPr lang="ru-RU" dirty="0" smtClean="0"/>
              <a:t>ОКПД2 </a:t>
            </a:r>
            <a:r>
              <a:rPr lang="ru-RU" dirty="0"/>
              <a:t>и КТРУ не совпадают</a:t>
            </a:r>
            <a:r>
              <a:rPr lang="ru-RU" dirty="0" smtClean="0"/>
              <a:t>?</a:t>
            </a:r>
            <a:endParaRPr lang="ru-RU" dirty="0"/>
          </a:p>
        </p:txBody>
      </p:sp>
      <p:graphicFrame>
        <p:nvGraphicFramePr>
          <p:cNvPr id="2" name="Таблица 1"/>
          <p:cNvGraphicFramePr>
            <a:graphicFrameLocks noGrp="1"/>
          </p:cNvGraphicFramePr>
          <p:nvPr>
            <p:extLst/>
          </p:nvPr>
        </p:nvGraphicFramePr>
        <p:xfrm>
          <a:off x="704675" y="1748541"/>
          <a:ext cx="10515600" cy="365760"/>
        </p:xfrm>
        <a:graphic>
          <a:graphicData uri="http://schemas.openxmlformats.org/drawingml/2006/table">
            <a:tbl>
              <a:tblPr/>
              <a:tblGrid>
                <a:gridCol w="5257800">
                  <a:extLst>
                    <a:ext uri="{9D8B030D-6E8A-4147-A177-3AD203B41FA5}">
                      <a16:colId xmlns:a16="http://schemas.microsoft.com/office/drawing/2014/main" val="2434377327"/>
                    </a:ext>
                  </a:extLst>
                </a:gridCol>
                <a:gridCol w="5257800">
                  <a:extLst>
                    <a:ext uri="{9D8B030D-6E8A-4147-A177-3AD203B41FA5}">
                      <a16:colId xmlns:a16="http://schemas.microsoft.com/office/drawing/2014/main" val="3834268370"/>
                    </a:ext>
                  </a:extLst>
                </a:gridCol>
              </a:tblGrid>
              <a:tr h="0">
                <a:tc>
                  <a:txBody>
                    <a:bodyPr/>
                    <a:lstStyle/>
                    <a:p>
                      <a:r>
                        <a:rPr lang="ru-RU" b="1" dirty="0"/>
                        <a:t>Код позиции КТРУ</a:t>
                      </a:r>
                    </a:p>
                  </a:txBody>
                  <a:tcPr anchor="ctr">
                    <a:lnL>
                      <a:noFill/>
                    </a:lnL>
                    <a:lnR>
                      <a:noFill/>
                    </a:lnR>
                    <a:lnT>
                      <a:noFill/>
                    </a:lnT>
                    <a:lnB>
                      <a:noFill/>
                    </a:lnB>
                  </a:tcPr>
                </a:tc>
                <a:tc>
                  <a:txBody>
                    <a:bodyPr/>
                    <a:lstStyle/>
                    <a:p>
                      <a:r>
                        <a:rPr lang="ru-RU" dirty="0" smtClean="0"/>
                        <a:t>22.19.71.190-00000025</a:t>
                      </a:r>
                      <a:endParaRPr lang="ru-RU" dirty="0"/>
                    </a:p>
                  </a:txBody>
                  <a:tcPr anchor="ctr">
                    <a:lnL>
                      <a:noFill/>
                    </a:lnL>
                    <a:lnR>
                      <a:noFill/>
                    </a:lnR>
                    <a:lnT>
                      <a:noFill/>
                    </a:lnT>
                    <a:lnB>
                      <a:noFill/>
                    </a:lnB>
                  </a:tcPr>
                </a:tc>
                <a:extLst>
                  <a:ext uri="{0D108BD9-81ED-4DB2-BD59-A6C34878D82A}">
                    <a16:rowId xmlns:a16="http://schemas.microsoft.com/office/drawing/2014/main" val="1492978989"/>
                  </a:ext>
                </a:extLst>
              </a:tr>
            </a:tbl>
          </a:graphicData>
        </a:graphic>
      </p:graphicFrame>
      <p:graphicFrame>
        <p:nvGraphicFramePr>
          <p:cNvPr id="3" name="Таблица 2"/>
          <p:cNvGraphicFramePr>
            <a:graphicFrameLocks noGrp="1"/>
          </p:cNvGraphicFramePr>
          <p:nvPr>
            <p:extLst/>
          </p:nvPr>
        </p:nvGraphicFramePr>
        <p:xfrm>
          <a:off x="704675" y="2179573"/>
          <a:ext cx="10515600" cy="640080"/>
        </p:xfrm>
        <a:graphic>
          <a:graphicData uri="http://schemas.openxmlformats.org/drawingml/2006/table">
            <a:tbl>
              <a:tblPr/>
              <a:tblGrid>
                <a:gridCol w="5257800">
                  <a:extLst>
                    <a:ext uri="{9D8B030D-6E8A-4147-A177-3AD203B41FA5}">
                      <a16:colId xmlns:a16="http://schemas.microsoft.com/office/drawing/2014/main" val="4171716521"/>
                    </a:ext>
                  </a:extLst>
                </a:gridCol>
                <a:gridCol w="5257800">
                  <a:extLst>
                    <a:ext uri="{9D8B030D-6E8A-4147-A177-3AD203B41FA5}">
                      <a16:colId xmlns:a16="http://schemas.microsoft.com/office/drawing/2014/main" val="3808467711"/>
                    </a:ext>
                  </a:extLst>
                </a:gridCol>
              </a:tblGrid>
              <a:tr h="0">
                <a:tc>
                  <a:txBody>
                    <a:bodyPr/>
                    <a:lstStyle/>
                    <a:p>
                      <a:r>
                        <a:rPr lang="ru-RU" b="1" dirty="0"/>
                        <a:t>Наименование товара, работы, услуги</a:t>
                      </a:r>
                    </a:p>
                  </a:txBody>
                  <a:tcPr anchor="ctr">
                    <a:lnL>
                      <a:noFill/>
                    </a:lnL>
                    <a:lnR>
                      <a:noFill/>
                    </a:lnR>
                    <a:lnT>
                      <a:noFill/>
                    </a:lnT>
                    <a:lnB>
                      <a:noFill/>
                    </a:lnB>
                  </a:tcPr>
                </a:tc>
                <a:tc>
                  <a:txBody>
                    <a:bodyPr/>
                    <a:lstStyle/>
                    <a:p>
                      <a:r>
                        <a:rPr lang="ru-RU" dirty="0"/>
                        <a:t>Воронка ушная, многоразового использования </a:t>
                      </a:r>
                    </a:p>
                  </a:txBody>
                  <a:tcPr anchor="ctr">
                    <a:lnL>
                      <a:noFill/>
                    </a:lnL>
                    <a:lnR>
                      <a:noFill/>
                    </a:lnR>
                    <a:lnT>
                      <a:noFill/>
                    </a:lnT>
                    <a:lnB>
                      <a:noFill/>
                    </a:lnB>
                  </a:tcPr>
                </a:tc>
                <a:extLst>
                  <a:ext uri="{0D108BD9-81ED-4DB2-BD59-A6C34878D82A}">
                    <a16:rowId xmlns:a16="http://schemas.microsoft.com/office/drawing/2014/main" val="1035475191"/>
                  </a:ext>
                </a:extLst>
              </a:tr>
            </a:tbl>
          </a:graphicData>
        </a:graphic>
      </p:graphicFrame>
      <p:sp>
        <p:nvSpPr>
          <p:cNvPr id="4" name="Прямоугольник 3"/>
          <p:cNvSpPr/>
          <p:nvPr/>
        </p:nvSpPr>
        <p:spPr>
          <a:xfrm>
            <a:off x="704675" y="3023424"/>
            <a:ext cx="962804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Описание:</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 </a:t>
            </a:r>
            <a:r>
              <a:rPr kumimoji="0" lang="ru-RU" sz="1800" b="0" i="0" u="sng" strike="noStrike" kern="1200" cap="none" spc="0" normalizeH="0" baseline="0" noProof="0" dirty="0" smtClean="0">
                <a:ln>
                  <a:noFill/>
                </a:ln>
                <a:solidFill>
                  <a:prstClr val="black"/>
                </a:solidFill>
                <a:effectLst/>
                <a:uLnTx/>
                <a:uFillTx/>
                <a:latin typeface="Century"/>
                <a:ea typeface="+mn-ea"/>
                <a:cs typeface="+mn-cs"/>
              </a:rPr>
              <a:t>Жесткая </a:t>
            </a:r>
            <a:r>
              <a:rPr kumimoji="0" lang="ru-RU" sz="1800" b="0" i="0" u="sng" strike="noStrike" kern="1200" cap="none" spc="0" normalizeH="0" baseline="0" noProof="0" dirty="0">
                <a:ln>
                  <a:noFill/>
                </a:ln>
                <a:solidFill>
                  <a:prstClr val="black"/>
                </a:solidFill>
                <a:effectLst/>
                <a:uLnTx/>
                <a:uFillTx/>
                <a:latin typeface="Century"/>
                <a:ea typeface="+mn-ea"/>
                <a:cs typeface="+mn-cs"/>
              </a:rPr>
              <a:t>пластиковая или металлическая трубка</a:t>
            </a:r>
            <a:r>
              <a:rPr kumimoji="0" lang="ru-RU" sz="1800" b="0" i="0" u="none" strike="noStrike" kern="1200" cap="none" spc="0" normalizeH="0" baseline="0" noProof="0" dirty="0">
                <a:ln>
                  <a:noFill/>
                </a:ln>
                <a:solidFill>
                  <a:prstClr val="black"/>
                </a:solidFill>
                <a:effectLst/>
                <a:uLnTx/>
                <a:uFillTx/>
                <a:latin typeface="Century"/>
                <a:ea typeface="+mn-ea"/>
                <a:cs typeface="+mn-cs"/>
              </a:rPr>
              <a:t> в форме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конуса…</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graphicFrame>
        <p:nvGraphicFramePr>
          <p:cNvPr id="5" name="Таблица 4"/>
          <p:cNvGraphicFramePr>
            <a:graphicFrameLocks noGrp="1"/>
          </p:cNvGraphicFramePr>
          <p:nvPr>
            <p:extLst/>
          </p:nvPr>
        </p:nvGraphicFramePr>
        <p:xfrm>
          <a:off x="704675" y="3506793"/>
          <a:ext cx="10515600" cy="1188720"/>
        </p:xfrm>
        <a:graphic>
          <a:graphicData uri="http://schemas.openxmlformats.org/drawingml/2006/table">
            <a:tbl>
              <a:tblPr/>
              <a:tblGrid>
                <a:gridCol w="5257800">
                  <a:extLst>
                    <a:ext uri="{9D8B030D-6E8A-4147-A177-3AD203B41FA5}">
                      <a16:colId xmlns:a16="http://schemas.microsoft.com/office/drawing/2014/main" val="3954916977"/>
                    </a:ext>
                  </a:extLst>
                </a:gridCol>
                <a:gridCol w="5257800">
                  <a:extLst>
                    <a:ext uri="{9D8B030D-6E8A-4147-A177-3AD203B41FA5}">
                      <a16:colId xmlns:a16="http://schemas.microsoft.com/office/drawing/2014/main" val="2524955103"/>
                    </a:ext>
                  </a:extLst>
                </a:gridCol>
              </a:tblGrid>
              <a:tr h="0">
                <a:tc>
                  <a:txBody>
                    <a:bodyPr/>
                    <a:lstStyle/>
                    <a:p>
                      <a:r>
                        <a:rPr lang="ru-RU" b="1" dirty="0"/>
                        <a:t>Общероссийский классификатор продукции по видам экономической деятельности (ОКПД2)</a:t>
                      </a:r>
                    </a:p>
                  </a:txBody>
                  <a:tcPr anchor="ctr">
                    <a:lnL>
                      <a:noFill/>
                    </a:lnL>
                    <a:lnR>
                      <a:noFill/>
                    </a:lnR>
                    <a:lnT>
                      <a:noFill/>
                    </a:lnT>
                    <a:lnB>
                      <a:noFill/>
                    </a:lnB>
                  </a:tcPr>
                </a:tc>
                <a:tc>
                  <a:txBody>
                    <a:bodyPr/>
                    <a:lstStyle/>
                    <a:p>
                      <a:r>
                        <a:rPr lang="ru-RU" dirty="0"/>
                        <a:t>22.19.71.190</a:t>
                      </a:r>
                      <a:br>
                        <a:rPr lang="ru-RU" dirty="0"/>
                      </a:br>
                      <a:r>
                        <a:rPr lang="ru-RU" u="sng" dirty="0"/>
                        <a:t>Изделия из резины</a:t>
                      </a:r>
                      <a:r>
                        <a:rPr lang="ru-RU" dirty="0"/>
                        <a:t>, кроме твердой резины (эбонита), гигиенические или фармацевтические прочие </a:t>
                      </a:r>
                    </a:p>
                  </a:txBody>
                  <a:tcPr anchor="ctr">
                    <a:lnL>
                      <a:noFill/>
                    </a:lnL>
                    <a:lnR>
                      <a:noFill/>
                    </a:lnR>
                    <a:lnT>
                      <a:noFill/>
                    </a:lnT>
                    <a:lnB>
                      <a:noFill/>
                    </a:lnB>
                  </a:tcPr>
                </a:tc>
                <a:extLst>
                  <a:ext uri="{0D108BD9-81ED-4DB2-BD59-A6C34878D82A}">
                    <a16:rowId xmlns:a16="http://schemas.microsoft.com/office/drawing/2014/main" val="1373027958"/>
                  </a:ext>
                </a:extLst>
              </a:tr>
            </a:tbl>
          </a:graphicData>
        </a:graphic>
      </p:graphicFrame>
      <p:sp>
        <p:nvSpPr>
          <p:cNvPr id="8" name="Объект 2"/>
          <p:cNvSpPr>
            <a:spLocks noGrp="1"/>
          </p:cNvSpPr>
          <p:nvPr>
            <p:ph sz="half" idx="4294967295"/>
          </p:nvPr>
        </p:nvSpPr>
        <p:spPr>
          <a:xfrm>
            <a:off x="782260" y="4785248"/>
            <a:ext cx="9702337" cy="651569"/>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ru-RU" sz="2000" dirty="0" smtClean="0"/>
              <a:t>Более подходящий код ОКПД2 </a:t>
            </a:r>
            <a:r>
              <a:rPr lang="ru-RU" sz="2000" dirty="0"/>
              <a:t>32.50 Инструменты и оборудование медицинские </a:t>
            </a:r>
            <a:r>
              <a:rPr lang="ru-RU" sz="2000" dirty="0" smtClean="0"/>
              <a:t> (предполагает применение Приказа 126н)</a:t>
            </a:r>
          </a:p>
        </p:txBody>
      </p:sp>
      <p:sp>
        <p:nvSpPr>
          <p:cNvPr id="9" name="Объект 2"/>
          <p:cNvSpPr>
            <a:spLocks noGrp="1"/>
          </p:cNvSpPr>
          <p:nvPr>
            <p:ph sz="half" idx="4294967295"/>
          </p:nvPr>
        </p:nvSpPr>
        <p:spPr>
          <a:xfrm>
            <a:off x="782261" y="1220334"/>
            <a:ext cx="9702337" cy="462935"/>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ru-RU" dirty="0" smtClean="0"/>
              <a:t>Требуется металлическая воронка</a:t>
            </a:r>
          </a:p>
        </p:txBody>
      </p:sp>
      <p:sp>
        <p:nvSpPr>
          <p:cNvPr id="10" name="Прямоугольник 9"/>
          <p:cNvSpPr/>
          <p:nvPr/>
        </p:nvSpPr>
        <p:spPr>
          <a:xfrm>
            <a:off x="782260" y="5526552"/>
            <a:ext cx="4965009" cy="822960"/>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white"/>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Закупка формально по коду КТРУ</a:t>
            </a:r>
            <a:endPar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1" name="Прямоугольник 10"/>
          <p:cNvSpPr/>
          <p:nvPr/>
        </p:nvSpPr>
        <p:spPr>
          <a:xfrm>
            <a:off x="5962475" y="5526552"/>
            <a:ext cx="4965009" cy="822960"/>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white"/>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Закупка без КТРУ по коду ОКПД2 </a:t>
            </a:r>
            <a:endParaRPr kumimoji="0" lang="ru-RU"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1645761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a:t>Что делать, если </a:t>
            </a:r>
            <a:r>
              <a:rPr lang="ru-RU" dirty="0" smtClean="0"/>
              <a:t>ОКПД2 </a:t>
            </a:r>
            <a:r>
              <a:rPr lang="ru-RU" dirty="0"/>
              <a:t>и КТРУ не совпадают</a:t>
            </a:r>
            <a:r>
              <a:rPr lang="ru-RU" dirty="0" smtClean="0"/>
              <a:t>?</a:t>
            </a:r>
            <a:endParaRPr lang="ru-RU" dirty="0"/>
          </a:p>
        </p:txBody>
      </p:sp>
      <p:graphicFrame>
        <p:nvGraphicFramePr>
          <p:cNvPr id="2" name="Таблица 1"/>
          <p:cNvGraphicFramePr>
            <a:graphicFrameLocks noGrp="1"/>
          </p:cNvGraphicFramePr>
          <p:nvPr>
            <p:extLst/>
          </p:nvPr>
        </p:nvGraphicFramePr>
        <p:xfrm>
          <a:off x="704675" y="1748541"/>
          <a:ext cx="10515600" cy="365760"/>
        </p:xfrm>
        <a:graphic>
          <a:graphicData uri="http://schemas.openxmlformats.org/drawingml/2006/table">
            <a:tbl>
              <a:tblPr/>
              <a:tblGrid>
                <a:gridCol w="4532343">
                  <a:extLst>
                    <a:ext uri="{9D8B030D-6E8A-4147-A177-3AD203B41FA5}">
                      <a16:colId xmlns:a16="http://schemas.microsoft.com/office/drawing/2014/main" val="2434377327"/>
                    </a:ext>
                  </a:extLst>
                </a:gridCol>
                <a:gridCol w="5983257">
                  <a:extLst>
                    <a:ext uri="{9D8B030D-6E8A-4147-A177-3AD203B41FA5}">
                      <a16:colId xmlns:a16="http://schemas.microsoft.com/office/drawing/2014/main" val="3834268370"/>
                    </a:ext>
                  </a:extLst>
                </a:gridCol>
              </a:tblGrid>
              <a:tr h="0">
                <a:tc>
                  <a:txBody>
                    <a:bodyPr/>
                    <a:lstStyle/>
                    <a:p>
                      <a:r>
                        <a:rPr lang="ru-RU" b="1" dirty="0"/>
                        <a:t>Код позиции КТРУ</a:t>
                      </a:r>
                    </a:p>
                  </a:txBody>
                  <a:tcPr anchor="ctr">
                    <a:lnL>
                      <a:noFill/>
                    </a:lnL>
                    <a:lnR>
                      <a:noFill/>
                    </a:lnR>
                    <a:lnT>
                      <a:noFill/>
                    </a:lnT>
                    <a:lnB>
                      <a:noFill/>
                    </a:lnB>
                  </a:tcPr>
                </a:tc>
                <a:tc>
                  <a:txBody>
                    <a:bodyPr/>
                    <a:lstStyle/>
                    <a:p>
                      <a:r>
                        <a:rPr lang="ru-RU" dirty="0" smtClean="0"/>
                        <a:t> 32.50.50.000-00230</a:t>
                      </a:r>
                      <a:endParaRPr lang="ru-RU" dirty="0"/>
                    </a:p>
                  </a:txBody>
                  <a:tcPr anchor="ctr">
                    <a:lnL>
                      <a:noFill/>
                    </a:lnL>
                    <a:lnR>
                      <a:noFill/>
                    </a:lnR>
                    <a:lnT>
                      <a:noFill/>
                    </a:lnT>
                    <a:lnB>
                      <a:noFill/>
                    </a:lnB>
                  </a:tcPr>
                </a:tc>
                <a:extLst>
                  <a:ext uri="{0D108BD9-81ED-4DB2-BD59-A6C34878D82A}">
                    <a16:rowId xmlns:a16="http://schemas.microsoft.com/office/drawing/2014/main" val="1492978989"/>
                  </a:ext>
                </a:extLst>
              </a:tr>
            </a:tbl>
          </a:graphicData>
        </a:graphic>
      </p:graphicFrame>
      <p:graphicFrame>
        <p:nvGraphicFramePr>
          <p:cNvPr id="3" name="Таблица 2"/>
          <p:cNvGraphicFramePr>
            <a:graphicFrameLocks noGrp="1"/>
          </p:cNvGraphicFramePr>
          <p:nvPr>
            <p:extLst/>
          </p:nvPr>
        </p:nvGraphicFramePr>
        <p:xfrm>
          <a:off x="704675" y="2274129"/>
          <a:ext cx="10515600" cy="365760"/>
        </p:xfrm>
        <a:graphic>
          <a:graphicData uri="http://schemas.openxmlformats.org/drawingml/2006/table">
            <a:tbl>
              <a:tblPr/>
              <a:tblGrid>
                <a:gridCol w="4565594">
                  <a:extLst>
                    <a:ext uri="{9D8B030D-6E8A-4147-A177-3AD203B41FA5}">
                      <a16:colId xmlns:a16="http://schemas.microsoft.com/office/drawing/2014/main" val="4171716521"/>
                    </a:ext>
                  </a:extLst>
                </a:gridCol>
                <a:gridCol w="5950006">
                  <a:extLst>
                    <a:ext uri="{9D8B030D-6E8A-4147-A177-3AD203B41FA5}">
                      <a16:colId xmlns:a16="http://schemas.microsoft.com/office/drawing/2014/main" val="3808467711"/>
                    </a:ext>
                  </a:extLst>
                </a:gridCol>
              </a:tblGrid>
              <a:tr h="0">
                <a:tc>
                  <a:txBody>
                    <a:bodyPr/>
                    <a:lstStyle/>
                    <a:p>
                      <a:r>
                        <a:rPr lang="ru-RU" b="1" dirty="0"/>
                        <a:t>Наименование товара, работы, услуги</a:t>
                      </a:r>
                    </a:p>
                  </a:txBody>
                  <a:tcPr anchor="ctr">
                    <a:lnL>
                      <a:noFill/>
                    </a:lnL>
                    <a:lnR>
                      <a:noFill/>
                    </a:lnR>
                    <a:lnT>
                      <a:noFill/>
                    </a:lnT>
                    <a:lnB>
                      <a:noFill/>
                    </a:lnB>
                  </a:tcPr>
                </a:tc>
                <a:tc>
                  <a:txBody>
                    <a:bodyPr/>
                    <a:lstStyle/>
                    <a:p>
                      <a:r>
                        <a:rPr lang="ru-RU" dirty="0" smtClean="0"/>
                        <a:t>Набор базовый для внутривенных вливаний </a:t>
                      </a:r>
                      <a:endParaRPr lang="ru-RU" dirty="0"/>
                    </a:p>
                  </a:txBody>
                  <a:tcPr anchor="ctr">
                    <a:lnL>
                      <a:noFill/>
                    </a:lnL>
                    <a:lnR>
                      <a:noFill/>
                    </a:lnR>
                    <a:lnT>
                      <a:noFill/>
                    </a:lnT>
                    <a:lnB>
                      <a:noFill/>
                    </a:lnB>
                  </a:tcPr>
                </a:tc>
                <a:extLst>
                  <a:ext uri="{0D108BD9-81ED-4DB2-BD59-A6C34878D82A}">
                    <a16:rowId xmlns:a16="http://schemas.microsoft.com/office/drawing/2014/main" val="1035475191"/>
                  </a:ext>
                </a:extLst>
              </a:tr>
            </a:tbl>
          </a:graphicData>
        </a:graphic>
      </p:graphicFrame>
      <p:graphicFrame>
        <p:nvGraphicFramePr>
          <p:cNvPr id="5" name="Таблица 4"/>
          <p:cNvGraphicFramePr>
            <a:graphicFrameLocks noGrp="1"/>
          </p:cNvGraphicFramePr>
          <p:nvPr>
            <p:extLst/>
          </p:nvPr>
        </p:nvGraphicFramePr>
        <p:xfrm>
          <a:off x="704675" y="2997806"/>
          <a:ext cx="9902365" cy="914400"/>
        </p:xfrm>
        <a:graphic>
          <a:graphicData uri="http://schemas.openxmlformats.org/drawingml/2006/table">
            <a:tbl>
              <a:tblPr/>
              <a:tblGrid>
                <a:gridCol w="4548969">
                  <a:extLst>
                    <a:ext uri="{9D8B030D-6E8A-4147-A177-3AD203B41FA5}">
                      <a16:colId xmlns:a16="http://schemas.microsoft.com/office/drawing/2014/main" val="3954916977"/>
                    </a:ext>
                  </a:extLst>
                </a:gridCol>
                <a:gridCol w="5353396">
                  <a:extLst>
                    <a:ext uri="{9D8B030D-6E8A-4147-A177-3AD203B41FA5}">
                      <a16:colId xmlns:a16="http://schemas.microsoft.com/office/drawing/2014/main" val="2524955103"/>
                    </a:ext>
                  </a:extLst>
                </a:gridCol>
              </a:tblGrid>
              <a:tr h="0">
                <a:tc>
                  <a:txBody>
                    <a:bodyPr/>
                    <a:lstStyle/>
                    <a:p>
                      <a:r>
                        <a:rPr lang="ru-RU" b="1" dirty="0"/>
                        <a:t>Общероссийский классификатор продукции по видам экономической деятельности (ОКПД2)</a:t>
                      </a:r>
                    </a:p>
                  </a:txBody>
                  <a:tcPr anchor="ctr">
                    <a:lnL>
                      <a:noFill/>
                    </a:lnL>
                    <a:lnR>
                      <a:noFill/>
                    </a:lnR>
                    <a:lnT>
                      <a:noFill/>
                    </a:lnT>
                    <a:lnB>
                      <a:noFill/>
                    </a:lnB>
                  </a:tcPr>
                </a:tc>
                <a:tc>
                  <a:txBody>
                    <a:bodyPr/>
                    <a:lstStyle/>
                    <a:p>
                      <a:r>
                        <a:rPr lang="ru-RU" u="sng" dirty="0" smtClean="0"/>
                        <a:t>32.50.50.000</a:t>
                      </a:r>
                      <a:r>
                        <a:rPr lang="ru-RU" dirty="0" smtClean="0"/>
                        <a:t/>
                      </a:r>
                      <a:br>
                        <a:rPr lang="ru-RU" dirty="0" smtClean="0"/>
                      </a:br>
                      <a:r>
                        <a:rPr lang="ru-RU" dirty="0" smtClean="0"/>
                        <a:t>Изделия медицинские, в том числе хирургические, прочие </a:t>
                      </a:r>
                    </a:p>
                  </a:txBody>
                  <a:tcPr anchor="ctr">
                    <a:lnL>
                      <a:noFill/>
                    </a:lnL>
                    <a:lnR>
                      <a:noFill/>
                    </a:lnR>
                    <a:lnT>
                      <a:noFill/>
                    </a:lnT>
                    <a:lnB>
                      <a:noFill/>
                    </a:lnB>
                  </a:tcPr>
                </a:tc>
                <a:extLst>
                  <a:ext uri="{0D108BD9-81ED-4DB2-BD59-A6C34878D82A}">
                    <a16:rowId xmlns:a16="http://schemas.microsoft.com/office/drawing/2014/main" val="1373027958"/>
                  </a:ext>
                </a:extLst>
              </a:tr>
            </a:tbl>
          </a:graphicData>
        </a:graphic>
      </p:graphicFrame>
      <p:sp>
        <p:nvSpPr>
          <p:cNvPr id="8" name="Объект 2"/>
          <p:cNvSpPr>
            <a:spLocks noGrp="1"/>
          </p:cNvSpPr>
          <p:nvPr>
            <p:ph sz="half" idx="4294967295"/>
          </p:nvPr>
        </p:nvSpPr>
        <p:spPr>
          <a:xfrm>
            <a:off x="704675" y="4227903"/>
            <a:ext cx="9702337" cy="651569"/>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p>
            <a:r>
              <a:rPr lang="ru-RU" sz="2000" dirty="0" smtClean="0"/>
              <a:t>Приказом </a:t>
            </a:r>
            <a:r>
              <a:rPr lang="ru-RU" sz="2000" dirty="0"/>
              <a:t>Федерального агентства по техническому регулированию и метрологии от 29.12.2018 № </a:t>
            </a:r>
            <a:r>
              <a:rPr lang="ru-RU" sz="2000" dirty="0" smtClean="0"/>
              <a:t>1190-ст</a:t>
            </a:r>
            <a:r>
              <a:rPr lang="ru-RU" sz="2000" dirty="0"/>
              <a:t> </a:t>
            </a:r>
            <a:r>
              <a:rPr lang="ru-RU" sz="2000" dirty="0" smtClean="0"/>
              <a:t>код 32.50.50.000 аннулирован.</a:t>
            </a:r>
            <a:endParaRPr lang="ru-RU" sz="2000" dirty="0"/>
          </a:p>
        </p:txBody>
      </p:sp>
      <p:sp>
        <p:nvSpPr>
          <p:cNvPr id="9" name="Объект 2"/>
          <p:cNvSpPr>
            <a:spLocks noGrp="1"/>
          </p:cNvSpPr>
          <p:nvPr>
            <p:ph sz="half" idx="4294967295"/>
          </p:nvPr>
        </p:nvSpPr>
        <p:spPr>
          <a:xfrm>
            <a:off x="782261" y="1220334"/>
            <a:ext cx="9702337" cy="462935"/>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ru-RU" sz="2400" dirty="0"/>
              <a:t>Требуются </a:t>
            </a:r>
            <a:r>
              <a:rPr lang="ru-RU" sz="2400" dirty="0" smtClean="0"/>
              <a:t>наборы базовые </a:t>
            </a:r>
            <a:r>
              <a:rPr lang="ru-RU" sz="2400" dirty="0"/>
              <a:t>для внутривенных вливаний </a:t>
            </a:r>
            <a:endParaRPr lang="ru-RU" sz="2400" dirty="0" smtClean="0"/>
          </a:p>
        </p:txBody>
      </p:sp>
      <p:sp>
        <p:nvSpPr>
          <p:cNvPr id="10" name="Прямоугольник 9"/>
          <p:cNvSpPr/>
          <p:nvPr/>
        </p:nvSpPr>
        <p:spPr>
          <a:xfrm>
            <a:off x="704675" y="5086657"/>
            <a:ext cx="9750707" cy="822960"/>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white"/>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Закупка по коду КТРУ, при этом в иных документах код ОКПД2 будет другой</a:t>
            </a:r>
            <a:endParaRPr kumimoji="0" lang="ru-RU"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15965917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a:t>Что делать, если </a:t>
            </a:r>
            <a:r>
              <a:rPr lang="ru-RU" dirty="0" smtClean="0"/>
              <a:t>ОКПД2 </a:t>
            </a:r>
            <a:r>
              <a:rPr lang="ru-RU" dirty="0"/>
              <a:t>и КТРУ не совпадают</a:t>
            </a:r>
            <a:r>
              <a:rPr lang="ru-RU" dirty="0" smtClean="0"/>
              <a:t>?</a:t>
            </a:r>
            <a:endParaRPr lang="ru-RU" dirty="0"/>
          </a:p>
        </p:txBody>
      </p:sp>
      <p:sp>
        <p:nvSpPr>
          <p:cNvPr id="9" name="Объект 2"/>
          <p:cNvSpPr>
            <a:spLocks noGrp="1"/>
          </p:cNvSpPr>
          <p:nvPr>
            <p:ph sz="half" idx="4294967295"/>
          </p:nvPr>
        </p:nvSpPr>
        <p:spPr>
          <a:xfrm>
            <a:off x="782261" y="1220334"/>
            <a:ext cx="9702337" cy="462935"/>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ru-RU" sz="2400" dirty="0" smtClean="0"/>
              <a:t>Требуется цифровой фотоаппарат</a:t>
            </a:r>
          </a:p>
        </p:txBody>
      </p:sp>
      <p:sp>
        <p:nvSpPr>
          <p:cNvPr id="4" name="Прямоугольник 3"/>
          <p:cNvSpPr/>
          <p:nvPr/>
        </p:nvSpPr>
        <p:spPr>
          <a:xfrm>
            <a:off x="782261" y="1972487"/>
            <a:ext cx="876554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entury"/>
                <a:ea typeface="+mn-ea"/>
                <a:cs typeface="+mn-cs"/>
              </a:rPr>
              <a:t>Наиболее подходящий код ОКПД2 </a:t>
            </a:r>
            <a:r>
              <a:rPr kumimoji="0" lang="ru-RU" sz="2000" b="0" i="0" u="none" strike="noStrike" kern="1200" cap="none" spc="0" normalizeH="0" baseline="0" noProof="0" dirty="0">
                <a:ln>
                  <a:noFill/>
                </a:ln>
                <a:solidFill>
                  <a:prstClr val="black"/>
                </a:solidFill>
                <a:effectLst/>
                <a:uLnTx/>
                <a:uFillTx/>
                <a:latin typeface="Century"/>
                <a:ea typeface="+mn-ea"/>
                <a:cs typeface="+mn-cs"/>
              </a:rPr>
              <a:t>- 26.70.14.190 Фотокамеры прочие</a:t>
            </a:r>
          </a:p>
        </p:txBody>
      </p:sp>
      <p:sp>
        <p:nvSpPr>
          <p:cNvPr id="11" name="Прямоугольник 10"/>
          <p:cNvSpPr/>
          <p:nvPr/>
        </p:nvSpPr>
        <p:spPr>
          <a:xfrm>
            <a:off x="782260" y="2532210"/>
            <a:ext cx="67922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entury"/>
                <a:ea typeface="+mn-ea"/>
                <a:cs typeface="+mn-cs"/>
              </a:rPr>
              <a:t>Единственная позиция </a:t>
            </a:r>
            <a:r>
              <a:rPr kumimoji="0" lang="ru-RU" sz="2000" b="0" i="0" u="none" strike="noStrike" kern="1200" cap="none" spc="0" normalizeH="0" baseline="0" noProof="0" dirty="0">
                <a:ln>
                  <a:noFill/>
                </a:ln>
                <a:solidFill>
                  <a:prstClr val="black"/>
                </a:solidFill>
                <a:effectLst/>
                <a:uLnTx/>
                <a:uFillTx/>
                <a:latin typeface="Century"/>
                <a:ea typeface="+mn-ea"/>
                <a:cs typeface="+mn-cs"/>
              </a:rPr>
              <a:t>КТРУ: 26.70.14.190-00000061 </a:t>
            </a:r>
          </a:p>
        </p:txBody>
      </p:sp>
      <p:sp>
        <p:nvSpPr>
          <p:cNvPr id="7" name="Прямоугольник 6"/>
          <p:cNvSpPr/>
          <p:nvPr/>
        </p:nvSpPr>
        <p:spPr>
          <a:xfrm>
            <a:off x="4513585" y="3021483"/>
            <a:ext cx="47307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noFill/>
                </a:ln>
                <a:solidFill>
                  <a:prstClr val="black"/>
                </a:solidFill>
                <a:effectLst/>
                <a:uLnTx/>
                <a:uFillTx/>
                <a:latin typeface="Century"/>
                <a:ea typeface="+mn-ea"/>
                <a:cs typeface="+mn-cs"/>
              </a:rPr>
              <a:t>Фундус</a:t>
            </a:r>
            <a:r>
              <a:rPr kumimoji="0" lang="ru-RU" sz="2000" b="0" i="0" u="none" strike="noStrike" kern="1200" cap="none" spc="0" normalizeH="0" baseline="0" noProof="0" dirty="0">
                <a:ln>
                  <a:noFill/>
                </a:ln>
                <a:solidFill>
                  <a:prstClr val="black"/>
                </a:solidFill>
                <a:effectLst/>
                <a:uLnTx/>
                <a:uFillTx/>
                <a:latin typeface="Century"/>
                <a:ea typeface="+mn-ea"/>
                <a:cs typeface="+mn-cs"/>
              </a:rPr>
              <a:t>-камера офтальмологическая</a:t>
            </a:r>
          </a:p>
        </p:txBody>
      </p:sp>
      <p:sp>
        <p:nvSpPr>
          <p:cNvPr id="12" name="Прямоугольник 11"/>
          <p:cNvSpPr/>
          <p:nvPr/>
        </p:nvSpPr>
        <p:spPr>
          <a:xfrm>
            <a:off x="782260" y="5041482"/>
            <a:ext cx="9750707" cy="556096"/>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Очевидно, что необходимого товара в КТРУ нет, закупка с кодом ОКПД2</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16" name="Прямоугольник 15"/>
          <p:cNvSpPr/>
          <p:nvPr/>
        </p:nvSpPr>
        <p:spPr>
          <a:xfrm>
            <a:off x="782261" y="3581206"/>
            <a:ext cx="88619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entury"/>
                <a:ea typeface="+mn-ea"/>
                <a:cs typeface="+mn-cs"/>
              </a:rPr>
              <a:t>Другой код ОКПД2 </a:t>
            </a:r>
            <a:r>
              <a:rPr kumimoji="0" lang="ru-RU" sz="2000" b="0" i="0" u="none" strike="noStrike" kern="1200" cap="none" spc="0" normalizeH="0" baseline="0" noProof="0" dirty="0">
                <a:ln>
                  <a:noFill/>
                </a:ln>
                <a:solidFill>
                  <a:prstClr val="black"/>
                </a:solidFill>
                <a:effectLst/>
                <a:uLnTx/>
                <a:uFillTx/>
                <a:latin typeface="Century"/>
                <a:ea typeface="+mn-ea"/>
                <a:cs typeface="+mn-cs"/>
              </a:rPr>
              <a:t>- </a:t>
            </a:r>
            <a:r>
              <a:rPr kumimoji="0" lang="ru-RU" sz="2000" b="0" i="0" u="none" strike="noStrike" kern="1200" cap="none" spc="0" normalizeH="0" baseline="0" noProof="0" dirty="0" smtClean="0">
                <a:ln>
                  <a:noFill/>
                </a:ln>
                <a:solidFill>
                  <a:prstClr val="black"/>
                </a:solidFill>
                <a:effectLst/>
                <a:uLnTx/>
                <a:uFillTx/>
                <a:latin typeface="Century"/>
                <a:ea typeface="+mn-ea"/>
                <a:cs typeface="+mn-cs"/>
              </a:rPr>
              <a:t>26.70.14.110 Фотокамеры с мгновенным снимком</a:t>
            </a:r>
            <a:endParaRPr kumimoji="0" lang="ru-RU" sz="2000" b="0" i="0" u="none" strike="noStrike" kern="1200" cap="none" spc="0" normalizeH="0" baseline="0" noProof="0" dirty="0">
              <a:ln>
                <a:noFill/>
              </a:ln>
              <a:solidFill>
                <a:prstClr val="black"/>
              </a:solidFill>
              <a:effectLst/>
              <a:uLnTx/>
              <a:uFillTx/>
              <a:latin typeface="Century"/>
              <a:ea typeface="+mn-ea"/>
              <a:cs typeface="+mn-cs"/>
            </a:endParaRPr>
          </a:p>
        </p:txBody>
      </p:sp>
      <p:sp>
        <p:nvSpPr>
          <p:cNvPr id="17" name="Прямоугольник 16"/>
          <p:cNvSpPr/>
          <p:nvPr/>
        </p:nvSpPr>
        <p:spPr>
          <a:xfrm>
            <a:off x="782260" y="4259464"/>
            <a:ext cx="78854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entury"/>
                <a:ea typeface="+mn-ea"/>
                <a:cs typeface="+mn-cs"/>
              </a:rPr>
              <a:t>В КТРУ отсутствует, но не подходит для всех типов фотокамер</a:t>
            </a:r>
            <a:endParaRPr kumimoji="0" lang="ru-RU" sz="20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3329183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dirty="0" smtClean="0"/>
              <a:t>В итоге…</a:t>
            </a:r>
            <a:endParaRPr lang="ru-RU" dirty="0"/>
          </a:p>
        </p:txBody>
      </p:sp>
      <p:sp>
        <p:nvSpPr>
          <p:cNvPr id="7" name="Объект 2"/>
          <p:cNvSpPr>
            <a:spLocks noGrp="1"/>
          </p:cNvSpPr>
          <p:nvPr>
            <p:ph sz="half" idx="4294967295"/>
          </p:nvPr>
        </p:nvSpPr>
        <p:spPr>
          <a:xfrm>
            <a:off x="704675" y="1484803"/>
            <a:ext cx="10325792" cy="4351338"/>
          </a:xfrm>
          <a:prstGeom prst="rect">
            <a:avLst/>
          </a:prstGeom>
        </p:spPr>
        <p:txBody>
          <a:bodyPr/>
          <a:lstStyle/>
          <a:p>
            <a:r>
              <a:rPr lang="ru-RU" b="1" dirty="0"/>
              <a:t>Закупка №0863100000319000049</a:t>
            </a:r>
          </a:p>
          <a:p>
            <a:endParaRPr lang="ru-RU" dirty="0"/>
          </a:p>
        </p:txBody>
      </p:sp>
      <p:graphicFrame>
        <p:nvGraphicFramePr>
          <p:cNvPr id="2" name="Таблица 1"/>
          <p:cNvGraphicFramePr>
            <a:graphicFrameLocks noGrp="1"/>
          </p:cNvGraphicFramePr>
          <p:nvPr>
            <p:extLst/>
          </p:nvPr>
        </p:nvGraphicFramePr>
        <p:xfrm>
          <a:off x="813262" y="2089367"/>
          <a:ext cx="10515600" cy="1188720"/>
        </p:xfrm>
        <a:graphic>
          <a:graphicData uri="http://schemas.openxmlformats.org/drawingml/2006/table">
            <a:tbl>
              <a:tblPr/>
              <a:tblGrid>
                <a:gridCol w="4664825">
                  <a:extLst>
                    <a:ext uri="{9D8B030D-6E8A-4147-A177-3AD203B41FA5}">
                      <a16:colId xmlns:a16="http://schemas.microsoft.com/office/drawing/2014/main" val="1005773352"/>
                    </a:ext>
                  </a:extLst>
                </a:gridCol>
                <a:gridCol w="5850775">
                  <a:extLst>
                    <a:ext uri="{9D8B030D-6E8A-4147-A177-3AD203B41FA5}">
                      <a16:colId xmlns:a16="http://schemas.microsoft.com/office/drawing/2014/main" val="904625434"/>
                    </a:ext>
                  </a:extLst>
                </a:gridCol>
              </a:tblGrid>
              <a:tr h="0">
                <a:tc>
                  <a:txBody>
                    <a:bodyPr/>
                    <a:lstStyle/>
                    <a:p>
                      <a:r>
                        <a:rPr lang="ru-RU" sz="2400" dirty="0"/>
                        <a:t>Наименование объекта закупки</a:t>
                      </a:r>
                    </a:p>
                  </a:txBody>
                  <a:tcPr anchor="ctr">
                    <a:lnL>
                      <a:noFill/>
                    </a:lnL>
                    <a:lnR>
                      <a:noFill/>
                    </a:lnR>
                    <a:lnT>
                      <a:noFill/>
                    </a:lnT>
                    <a:lnB>
                      <a:noFill/>
                    </a:lnB>
                  </a:tcPr>
                </a:tc>
                <a:tc>
                  <a:txBody>
                    <a:bodyPr/>
                    <a:lstStyle/>
                    <a:p>
                      <a:r>
                        <a:rPr lang="ru-RU" sz="2400" dirty="0"/>
                        <a:t>Поставка  цифровых  фотоаппаратов для нужд ЭКЦ УМВД России по Смоленской области </a:t>
                      </a:r>
                    </a:p>
                  </a:txBody>
                  <a:tcPr anchor="ctr">
                    <a:lnL>
                      <a:noFill/>
                    </a:lnL>
                    <a:lnR>
                      <a:noFill/>
                    </a:lnR>
                    <a:lnT>
                      <a:noFill/>
                    </a:lnT>
                    <a:lnB>
                      <a:noFill/>
                    </a:lnB>
                  </a:tcPr>
                </a:tc>
                <a:extLst>
                  <a:ext uri="{0D108BD9-81ED-4DB2-BD59-A6C34878D82A}">
                    <a16:rowId xmlns:a16="http://schemas.microsoft.com/office/drawing/2014/main" val="3506700545"/>
                  </a:ext>
                </a:extLst>
              </a:tr>
            </a:tbl>
          </a:graphicData>
        </a:graphic>
      </p:graphicFrame>
      <p:graphicFrame>
        <p:nvGraphicFramePr>
          <p:cNvPr id="5" name="Таблица 4"/>
          <p:cNvGraphicFramePr>
            <a:graphicFrameLocks noGrp="1"/>
          </p:cNvGraphicFramePr>
          <p:nvPr>
            <p:extLst/>
          </p:nvPr>
        </p:nvGraphicFramePr>
        <p:xfrm>
          <a:off x="813262" y="4647025"/>
          <a:ext cx="10515600" cy="365760"/>
        </p:xfrm>
        <a:graphic>
          <a:graphicData uri="http://schemas.openxmlformats.org/drawingml/2006/table">
            <a:tbl>
              <a:tblPr/>
              <a:tblGrid>
                <a:gridCol w="4764578">
                  <a:extLst>
                    <a:ext uri="{9D8B030D-6E8A-4147-A177-3AD203B41FA5}">
                      <a16:colId xmlns:a16="http://schemas.microsoft.com/office/drawing/2014/main" val="418442817"/>
                    </a:ext>
                  </a:extLst>
                </a:gridCol>
                <a:gridCol w="5751022">
                  <a:extLst>
                    <a:ext uri="{9D8B030D-6E8A-4147-A177-3AD203B41FA5}">
                      <a16:colId xmlns:a16="http://schemas.microsoft.com/office/drawing/2014/main" val="537004811"/>
                    </a:ext>
                  </a:extLst>
                </a:gridCol>
              </a:tblGrid>
              <a:tr h="0">
                <a:tc>
                  <a:txBody>
                    <a:bodyPr/>
                    <a:lstStyle/>
                    <a:p>
                      <a:r>
                        <a:rPr lang="ru-RU" sz="2400" dirty="0"/>
                        <a:t>26.20.16.120 </a:t>
                      </a:r>
                    </a:p>
                  </a:txBody>
                  <a:tcPr marL="0" marR="0" marT="0" marB="0" anchor="ctr">
                    <a:lnL>
                      <a:noFill/>
                    </a:lnL>
                    <a:lnR>
                      <a:noFill/>
                    </a:lnR>
                    <a:lnT>
                      <a:noFill/>
                    </a:lnT>
                    <a:lnB>
                      <a:noFill/>
                    </a:lnB>
                  </a:tcPr>
                </a:tc>
                <a:tc>
                  <a:txBody>
                    <a:bodyPr/>
                    <a:lstStyle/>
                    <a:p>
                      <a:r>
                        <a:rPr lang="ru-RU" sz="2400" dirty="0"/>
                        <a:t>Принтеры </a:t>
                      </a:r>
                    </a:p>
                  </a:txBody>
                  <a:tcPr marL="0" marR="0" marT="0" marB="0" anchor="ctr">
                    <a:lnL>
                      <a:noFill/>
                    </a:lnL>
                    <a:lnR>
                      <a:noFill/>
                    </a:lnR>
                    <a:lnT>
                      <a:noFill/>
                    </a:lnT>
                    <a:lnB>
                      <a:noFill/>
                    </a:lnB>
                  </a:tcPr>
                </a:tc>
                <a:extLst>
                  <a:ext uri="{0D108BD9-81ED-4DB2-BD59-A6C34878D82A}">
                    <a16:rowId xmlns:a16="http://schemas.microsoft.com/office/drawing/2014/main" val="1587583067"/>
                  </a:ext>
                </a:extLst>
              </a:tr>
            </a:tbl>
          </a:graphicData>
        </a:graphic>
      </p:graphicFrame>
      <p:graphicFrame>
        <p:nvGraphicFramePr>
          <p:cNvPr id="8" name="Таблица 7"/>
          <p:cNvGraphicFramePr>
            <a:graphicFrameLocks noGrp="1"/>
          </p:cNvGraphicFramePr>
          <p:nvPr>
            <p:extLst/>
          </p:nvPr>
        </p:nvGraphicFramePr>
        <p:xfrm>
          <a:off x="813262" y="3706119"/>
          <a:ext cx="10515600" cy="365760"/>
        </p:xfrm>
        <a:graphic>
          <a:graphicData uri="http://schemas.openxmlformats.org/drawingml/2006/table">
            <a:tbl>
              <a:tblPr/>
              <a:tblGrid>
                <a:gridCol w="4723014">
                  <a:extLst>
                    <a:ext uri="{9D8B030D-6E8A-4147-A177-3AD203B41FA5}">
                      <a16:colId xmlns:a16="http://schemas.microsoft.com/office/drawing/2014/main" val="3716915214"/>
                    </a:ext>
                  </a:extLst>
                </a:gridCol>
                <a:gridCol w="5792586">
                  <a:extLst>
                    <a:ext uri="{9D8B030D-6E8A-4147-A177-3AD203B41FA5}">
                      <a16:colId xmlns:a16="http://schemas.microsoft.com/office/drawing/2014/main" val="148601088"/>
                    </a:ext>
                  </a:extLst>
                </a:gridCol>
              </a:tblGrid>
              <a:tr h="0">
                <a:tc>
                  <a:txBody>
                    <a:bodyPr/>
                    <a:lstStyle/>
                    <a:p>
                      <a:r>
                        <a:rPr lang="ru-RU" sz="2400" dirty="0"/>
                        <a:t>Код позиции</a:t>
                      </a:r>
                    </a:p>
                  </a:txBody>
                  <a:tcPr marL="0" marR="0" marT="0" marB="0" anchor="ctr">
                    <a:lnL>
                      <a:noFill/>
                    </a:lnL>
                    <a:lnR>
                      <a:noFill/>
                    </a:lnR>
                    <a:lnT>
                      <a:noFill/>
                    </a:lnT>
                    <a:lnB>
                      <a:noFill/>
                    </a:lnB>
                  </a:tcPr>
                </a:tc>
                <a:tc>
                  <a:txBody>
                    <a:bodyPr/>
                    <a:lstStyle/>
                    <a:p>
                      <a:r>
                        <a:rPr lang="ru-RU" sz="2400" dirty="0"/>
                        <a:t>Наименование товара, работы, услуги</a:t>
                      </a:r>
                    </a:p>
                  </a:txBody>
                  <a:tcPr marL="0" marR="0" marT="0" marB="0" anchor="ctr">
                    <a:lnL>
                      <a:noFill/>
                    </a:lnL>
                    <a:lnR>
                      <a:noFill/>
                    </a:lnR>
                    <a:lnT>
                      <a:noFill/>
                    </a:lnT>
                    <a:lnB>
                      <a:noFill/>
                    </a:lnB>
                  </a:tcPr>
                </a:tc>
                <a:extLst>
                  <a:ext uri="{0D108BD9-81ED-4DB2-BD59-A6C34878D82A}">
                    <a16:rowId xmlns:a16="http://schemas.microsoft.com/office/drawing/2014/main" val="1834552600"/>
                  </a:ext>
                </a:extLst>
              </a:tr>
            </a:tbl>
          </a:graphicData>
        </a:graphic>
      </p:graphicFrame>
      <p:pic>
        <p:nvPicPr>
          <p:cNvPr id="9" name="Рисунок 8"/>
          <p:cNvPicPr>
            <a:picLocks noChangeAspect="1"/>
          </p:cNvPicPr>
          <p:nvPr/>
        </p:nvPicPr>
        <p:blipFill>
          <a:blip r:embed="rId2"/>
          <a:stretch>
            <a:fillRect/>
          </a:stretch>
        </p:blipFill>
        <p:spPr>
          <a:xfrm>
            <a:off x="8460238" y="4601200"/>
            <a:ext cx="2412849" cy="1508031"/>
          </a:xfrm>
          <a:prstGeom prst="rect">
            <a:avLst/>
          </a:prstGeom>
        </p:spPr>
      </p:pic>
      <p:sp>
        <p:nvSpPr>
          <p:cNvPr id="10" name="Прямоугольник 9"/>
          <p:cNvSpPr/>
          <p:nvPr/>
        </p:nvSpPr>
        <p:spPr>
          <a:xfrm>
            <a:off x="1841400" y="5567618"/>
            <a:ext cx="6618838" cy="556096"/>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Процедура, кстати, успешно завершена</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1058373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Каталог товаров, работ, услуг. </a:t>
            </a:r>
            <a:r>
              <a:rPr lang="ru-RU" altLang="ru-RU" dirty="0" smtClean="0">
                <a:solidFill>
                  <a:schemeClr val="bg2">
                    <a:lumMod val="50000"/>
                  </a:schemeClr>
                </a:solidFill>
              </a:rPr>
              <a:t>Описание</a:t>
            </a:r>
            <a:r>
              <a:rPr lang="ru-RU" altLang="ru-RU" dirty="0">
                <a:solidFill>
                  <a:schemeClr val="bg2">
                    <a:lumMod val="50000"/>
                  </a:schemeClr>
                </a:solidFill>
              </a:rPr>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473234" y="1641351"/>
            <a:ext cx="5936673"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Утверждён ПП 145 от 08.02.2017</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Заказчики обязаны использовать каталог при описании объекта закупки</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но!</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Вправе дополнить (</a:t>
            </a:r>
            <a:r>
              <a:rPr kumimoji="0" lang="ru-RU" altLang="ru-RU"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 обоснованием</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58" y="1946103"/>
            <a:ext cx="729932" cy="729932"/>
          </a:xfrm>
          <a:prstGeom prst="rect">
            <a:avLst/>
          </a:prstGeom>
        </p:spPr>
      </p:pic>
      <p:pic>
        <p:nvPicPr>
          <p:cNvPr id="10" name="Объект 13"/>
          <p:cNvPicPr>
            <a:picLocks noGrp="1" noChangeAspect="1"/>
          </p:cNvPicPr>
          <p:nvPr>
            <p:ph idx="1"/>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pic>
        <p:nvPicPr>
          <p:cNvPr id="4" name="Рисунок 3"/>
          <p:cNvPicPr>
            <a:picLocks noChangeAspect="1"/>
          </p:cNvPicPr>
          <p:nvPr/>
        </p:nvPicPr>
        <p:blipFill>
          <a:blip r:embed="rId6"/>
          <a:stretch>
            <a:fillRect/>
          </a:stretch>
        </p:blipFill>
        <p:spPr>
          <a:xfrm>
            <a:off x="6650183" y="2073158"/>
            <a:ext cx="4850722" cy="2556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2414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Каталог товаров, работ, услуг</a:t>
            </a:r>
            <a:endParaRPr lang="ru-RU"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838200" y="1517763"/>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Если позиции нет в КТРУ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пишем код, наименование, описание ТРУ и единицу измерения самостоятельно</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Если позиция есть в КТРУ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обязательно указываем из КТРУ: код, наименование, описание ТРУ и единицу измерения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Если позиция есть в КТРУ, </a:t>
            </a:r>
            <a:r>
              <a:rPr kumimoji="0" lang="ru-RU" altLang="ru-RU"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но нам не нравится</a:t>
            </a:r>
            <a:r>
              <a:rPr kumimoji="0" lang="ru-RU" alt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можно указать </a:t>
            </a:r>
            <a:r>
              <a:rPr kumimoji="0" lang="ru-RU" altLang="ru-RU"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дополнительную</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информацию, </a:t>
            </a:r>
            <a:r>
              <a:rPr kumimoji="0" lang="ru-RU" altLang="ru-RU"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дополнительные</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потребительские свойства, в том числе функциональные, технические, качественные, эксплуатационные характеристики, НО в этом случае</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«заказчик обязан включить </a:t>
            </a:r>
            <a:r>
              <a:rPr kumimoji="0" lang="ru-RU" altLang="ru-RU" sz="2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в описание товара, работы, услуги </a:t>
            </a:r>
            <a:r>
              <a:rPr kumimoji="0" lang="ru-RU" altLang="ru-RU"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обоснование необходимости использования такой информации» </a:t>
            </a:r>
            <a:r>
              <a:rPr kumimoji="0" lang="ru-RU" altLang="ru-RU" sz="24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(исходя из объективной потребности)</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Много лотов </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 1 и п. 2 (3) применять одновременно</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5"/>
            <a:ext cx="1996632" cy="1264873"/>
          </a:xfrm>
          <a:prstGeom prst="homePlate">
            <a:avLst/>
          </a:prstGeom>
        </p:spPr>
      </p:pic>
    </p:spTree>
    <p:extLst>
      <p:ext uri="{BB962C8B-B14F-4D97-AF65-F5344CB8AC3E}">
        <p14:creationId xmlns:p14="http://schemas.microsoft.com/office/powerpoint/2010/main" val="2564798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10842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94525"/>
            <a:ext cx="10515600" cy="1092052"/>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Каталог товаров, работ, </a:t>
            </a:r>
            <a:r>
              <a:rPr lang="ru-RU" dirty="0" smtClean="0">
                <a:solidFill>
                  <a:schemeClr val="bg2">
                    <a:lumMod val="50000"/>
                  </a:schemeClr>
                </a:solidFill>
              </a:rPr>
              <a:t>услуг</a:t>
            </a:r>
            <a:br>
              <a:rPr lang="ru-RU" dirty="0" smtClean="0">
                <a:solidFill>
                  <a:schemeClr val="bg2">
                    <a:lumMod val="50000"/>
                  </a:schemeClr>
                </a:solidFill>
              </a:rPr>
            </a:br>
            <a:endParaRPr lang="ru-RU"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838200" y="1517763"/>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6"/>
            <a:ext cx="1996632" cy="974494"/>
          </a:xfrm>
          <a:prstGeom prst="homePlate">
            <a:avLst/>
          </a:prstGeom>
        </p:spPr>
      </p:pic>
      <p:sp>
        <p:nvSpPr>
          <p:cNvPr id="13" name="Объект 2"/>
          <p:cNvSpPr txBox="1">
            <a:spLocks/>
          </p:cNvSpPr>
          <p:nvPr/>
        </p:nvSpPr>
        <p:spPr>
          <a:xfrm>
            <a:off x="763385" y="1155327"/>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Рекомендуется:</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По возможности всегда использовать наименование в полном соответствии с КТРУ</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Если позиция КТРУ не является обязательной, можно воспользоваться правом и вообще ничего не брать из КТРУ, указав код ОКПД 2 и свое наименование</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Другие варианты (не рекомендуется)</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При невозможности использования наименования из КТРУ указывать свое, ссылаясь на разницу в понятийном аппарате, необходимость использования конкретного названия (например, с учетом государственных программ), при этом в содержание документации указать отдельно наименование ТРУ в соответствии с КТРУ</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При </a:t>
            </a:r>
            <a:r>
              <a:rPr kumimoji="0" lang="ru-RU" altLang="ru-RU"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невозможности использования наименования из </a:t>
            </a:r>
            <a:r>
              <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КТРУ, считать, что КТРУ не содержит нужной позиции и применяться не может</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Наименование объекта </a:t>
            </a:r>
            <a:r>
              <a:rPr kumimoji="0" lang="ru-RU"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менять нельзя</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http://zakupki-kontur.ru/news/kak-nazvat-obekt-zakupki-po-44-fz/</a:t>
            </a:r>
            <a:endParaRPr kumimoji="0" lang="ru-RU"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http://44fz.ru/ktru/</a:t>
            </a:r>
            <a:endParaRPr kumimoji="0" lang="ru-RU"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Наименование объекта </a:t>
            </a:r>
            <a:r>
              <a:rPr kumimoji="0" lang="ru-RU"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менять можно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https://zakupki44fz.ru/ktru/</a:t>
            </a:r>
            <a:endParaRPr kumimoji="0" lang="ru-RU" altLang="ru-RU"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984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282632"/>
            <a:ext cx="10117845" cy="716384"/>
          </a:xfrm>
        </p:spPr>
        <p:txBody>
          <a:bodyPr>
            <a:noAutofit/>
          </a:bodyPr>
          <a:lstStyle/>
          <a:p>
            <a:pPr algn="l"/>
            <a:r>
              <a:rPr lang="ru-RU" sz="4800" dirty="0">
                <a:solidFill>
                  <a:srgbClr val="154676"/>
                </a:solidFill>
                <a:latin typeface="Century" panose="02040604050505020304" pitchFamily="18" charset="0"/>
                <a:ea typeface="Yu Gothic UI Semibold" panose="020B0700000000000000" pitchFamily="34" charset="-128"/>
              </a:rPr>
              <a:t>Планирование закупок</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Прямоугольник 1"/>
          <p:cNvSpPr/>
          <p:nvPr/>
        </p:nvSpPr>
        <p:spPr>
          <a:xfrm>
            <a:off x="550155" y="1593564"/>
            <a:ext cx="10638776"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ч. 6 ст. 2 Закона № 71-ФЗ (вступает в силу с 01.07.2019)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Планирование закупок на 2019 год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осуществляется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 правилам, </a:t>
            </a:r>
            <a:r>
              <a:rPr kumimoji="0" lang="ru-RU" sz="18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действовавшим до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дня вступления в силу настоящего Федерального закона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ПЛАН ЗАКУПОК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2019-2021 + </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ПЛАН-ГРАФИК</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2019</a:t>
            </a:r>
          </a:p>
        </p:txBody>
      </p:sp>
      <p:sp>
        <p:nvSpPr>
          <p:cNvPr id="3" name="Прямоугольник 2"/>
          <p:cNvSpPr/>
          <p:nvPr/>
        </p:nvSpPr>
        <p:spPr>
          <a:xfrm>
            <a:off x="641115" y="2385466"/>
            <a:ext cx="302029" cy="264687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ru-RU" sz="1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4" name="Прямоугольник 3"/>
          <p:cNvSpPr/>
          <p:nvPr/>
        </p:nvSpPr>
        <p:spPr>
          <a:xfrm>
            <a:off x="1429247" y="2970241"/>
            <a:ext cx="10251927"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 01.07.2019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внесение </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изменений в план-график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соответствии с ч. 13 ст. 21 Закона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44-ФЗ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 каждому объекту закупки может осуществляться не позднее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чем </a:t>
            </a:r>
            <a:r>
              <a:rPr kumimoji="0" lang="ru-RU"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за </a:t>
            </a:r>
            <a:r>
              <a:rPr kumimoji="0" 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один день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 дня размещения в ЕИС извещения или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заключения контракта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 ст. 93 Закона № 44-ФЗ</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утратит силу ч. 4 ст. 23 Закона № 44-ФЗ – </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наименование объекта </a:t>
            </a:r>
            <a:r>
              <a:rPr kumimoji="0" lang="ru-RU"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закупки без </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учета каталога ТРУ</a:t>
            </a:r>
          </a:p>
        </p:txBody>
      </p:sp>
      <p:sp>
        <p:nvSpPr>
          <p:cNvPr id="9" name="Прямоугольник 8"/>
          <p:cNvSpPr/>
          <p:nvPr/>
        </p:nvSpPr>
        <p:spPr>
          <a:xfrm>
            <a:off x="3207368" y="4800340"/>
            <a:ext cx="6096000" cy="1754326"/>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 01.10.2019: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новая редакция ст. 16 Закона № 44-ФЗ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утратит силу ст. 17 Закона № 44-ФЗ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утратит силу ст. 21 Закона № 44-ФЗ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изменения в ст. 18, 23, ч. 5 ст. 99 Закона № 44-ФЗ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утратит силу ст. 13 Закона № 44-ФЗ (изм. 152-ФЗ)</a:t>
            </a:r>
          </a:p>
        </p:txBody>
      </p:sp>
    </p:spTree>
    <p:extLst>
      <p:ext uri="{BB962C8B-B14F-4D97-AF65-F5344CB8AC3E}">
        <p14:creationId xmlns:p14="http://schemas.microsoft.com/office/powerpoint/2010/main" val="41652093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10842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259074"/>
            <a:ext cx="10515600" cy="1092052"/>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Каталог товаров, работ, </a:t>
            </a:r>
            <a:r>
              <a:rPr lang="ru-RU" dirty="0" smtClean="0">
                <a:solidFill>
                  <a:schemeClr val="bg2">
                    <a:lumMod val="50000"/>
                  </a:schemeClr>
                </a:solidFill>
              </a:rPr>
              <a:t>услуг</a:t>
            </a:r>
            <a:br>
              <a:rPr lang="ru-RU" dirty="0" smtClean="0">
                <a:solidFill>
                  <a:schemeClr val="bg2">
                    <a:lumMod val="50000"/>
                  </a:schemeClr>
                </a:solidFill>
              </a:rPr>
            </a:br>
            <a:r>
              <a:rPr lang="ru-RU" dirty="0" smtClean="0">
                <a:solidFill>
                  <a:schemeClr val="bg2">
                    <a:lumMod val="50000"/>
                  </a:schemeClr>
                </a:solidFill>
              </a:rPr>
              <a:t>Характеристики ТРУ менять нельзя!</a:t>
            </a:r>
            <a:endParaRPr lang="ru-RU"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838200" y="1517763"/>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Рисунок 1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6"/>
            <a:ext cx="1996632" cy="974494"/>
          </a:xfrm>
          <a:prstGeom prst="homePlate">
            <a:avLst/>
          </a:prstGeom>
        </p:spPr>
      </p:pic>
      <p:sp>
        <p:nvSpPr>
          <p:cNvPr id="13" name="Объект 2"/>
          <p:cNvSpPr txBox="1">
            <a:spLocks/>
          </p:cNvSpPr>
          <p:nvPr/>
        </p:nvSpPr>
        <p:spPr>
          <a:xfrm>
            <a:off x="763385" y="1155327"/>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ru-RU" altLang="ru-RU"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Заголовок 4"/>
          <p:cNvSpPr txBox="1">
            <a:spLocks/>
          </p:cNvSpPr>
          <p:nvPr/>
        </p:nvSpPr>
        <p:spPr>
          <a:xfrm>
            <a:off x="444910" y="1476494"/>
            <a:ext cx="4857047" cy="419202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400" b="0" i="0" u="none" strike="noStrike" kern="1200" cap="none" spc="0" normalizeH="0" baseline="0" noProof="0" dirty="0" smtClean="0">
                <a:ln>
                  <a:noFill/>
                </a:ln>
                <a:solidFill>
                  <a:srgbClr val="E7E6E6">
                    <a:lumMod val="50000"/>
                  </a:srgbClr>
                </a:solidFill>
                <a:effectLst/>
                <a:uLnTx/>
                <a:uFillTx/>
                <a:latin typeface="Calibri Light" panose="020F0302020204030204"/>
                <a:ea typeface="+mj-ea"/>
                <a:cs typeface="+mj-cs"/>
              </a:rPr>
              <a:t/>
            </a:r>
            <a:br>
              <a:rPr kumimoji="0" lang="ru-RU" sz="4400" b="0" i="0" u="none" strike="noStrike" kern="1200" cap="none" spc="0" normalizeH="0" baseline="0" noProof="0" dirty="0" smtClean="0">
                <a:ln>
                  <a:noFill/>
                </a:ln>
                <a:solidFill>
                  <a:srgbClr val="E7E6E6">
                    <a:lumMod val="50000"/>
                  </a:srgbClr>
                </a:solidFill>
                <a:effectLst/>
                <a:uLnTx/>
                <a:uFillTx/>
                <a:latin typeface="Calibri Light" panose="020F0302020204030204"/>
                <a:ea typeface="+mj-ea"/>
                <a:cs typeface="+mj-cs"/>
              </a:rPr>
            </a:br>
            <a:r>
              <a:rPr kumimoji="0" lang="ru-RU" sz="6400" b="0" i="0" u="none" strike="noStrike" kern="1200" cap="none" spc="0" normalizeH="0" baseline="0" noProof="0" dirty="0">
                <a:ln>
                  <a:noFill/>
                </a:ln>
                <a:solidFill>
                  <a:prstClr val="black"/>
                </a:solidFill>
                <a:effectLst/>
                <a:uLnTx/>
                <a:uFillTx/>
                <a:latin typeface="Calibri" panose="020F0502020204030204"/>
                <a:ea typeface="+mj-ea"/>
                <a:cs typeface="+mj-cs"/>
              </a:rPr>
              <a:t>МОЖНО ЛИ ВЫБРАТЬ НЕСКОЛЬКО ВАРИАНТОВ </a:t>
            </a:r>
            <a:r>
              <a:rPr kumimoji="0" lang="ru-RU" sz="6400" b="0" i="0" u="none" strike="noStrike" kern="1200" cap="none" spc="0" normalizeH="0" baseline="0" noProof="0" dirty="0" smtClean="0">
                <a:ln>
                  <a:noFill/>
                </a:ln>
                <a:solidFill>
                  <a:prstClr val="black"/>
                </a:solidFill>
                <a:effectLst/>
                <a:uLnTx/>
                <a:uFillTx/>
                <a:latin typeface="Calibri" panose="020F0502020204030204"/>
                <a:ea typeface="+mj-ea"/>
                <a:cs typeface="+mj-cs"/>
              </a:rPr>
              <a:t>ХАРАКТЕРИСТИ</a:t>
            </a:r>
            <a:r>
              <a:rPr kumimoji="0" lang="ru-RU" sz="6300" b="0" i="0" u="none" strike="noStrike" kern="1200" cap="none" spc="0" normalizeH="0" baseline="0" noProof="0" dirty="0" smtClean="0">
                <a:ln>
                  <a:noFill/>
                </a:ln>
                <a:solidFill>
                  <a:prstClr val="black"/>
                </a:solidFill>
                <a:effectLst/>
                <a:uLnTx/>
                <a:uFillTx/>
                <a:latin typeface="Calibri" panose="020F0502020204030204"/>
                <a:ea typeface="+mj-ea"/>
                <a:cs typeface="+mj-cs"/>
              </a:rPr>
              <a:t>К?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altLang="ru-RU" sz="4400" b="1" i="0" u="none" strike="noStrike" kern="1200" cap="none" spc="0" normalizeH="0" baseline="0" noProof="0" dirty="0" smtClean="0">
                <a:ln>
                  <a:noFill/>
                </a:ln>
                <a:solidFill>
                  <a:prstClr val="black"/>
                </a:solidFill>
                <a:effectLst/>
                <a:uLnTx/>
                <a:uFillTx/>
                <a:latin typeface="Calibri Light" panose="020F0302020204030204"/>
                <a:ea typeface="+mj-ea"/>
                <a:cs typeface="+mj-cs"/>
              </a:rPr>
              <a:t/>
            </a:r>
            <a:br>
              <a:rPr kumimoji="0" lang="ru-RU" altLang="ru-RU" sz="4400" b="1" i="0" u="none" strike="noStrike" kern="1200" cap="none" spc="0" normalizeH="0" baseline="0" noProof="0" dirty="0" smtClean="0">
                <a:ln>
                  <a:noFill/>
                </a:ln>
                <a:solidFill>
                  <a:prstClr val="black"/>
                </a:solidFill>
                <a:effectLst/>
                <a:uLnTx/>
                <a:uFillTx/>
                <a:latin typeface="Calibri Light" panose="020F0302020204030204"/>
                <a:ea typeface="+mj-ea"/>
                <a:cs typeface="+mj-cs"/>
              </a:rPr>
            </a:br>
            <a:r>
              <a:rPr kumimoji="0" lang="ru-RU" altLang="ru-RU" sz="4400" b="1" i="0" u="none" strike="noStrike" kern="1200" cap="none" spc="0" normalizeH="0" baseline="0" noProof="0" dirty="0" smtClean="0">
                <a:ln>
                  <a:noFill/>
                </a:ln>
                <a:solidFill>
                  <a:prstClr val="black"/>
                </a:solidFill>
                <a:effectLst/>
                <a:uLnTx/>
                <a:uFillTx/>
                <a:latin typeface="Calibri Light" panose="020F0302020204030204"/>
                <a:ea typeface="+mj-ea"/>
                <a:cs typeface="+mj-cs"/>
              </a:rPr>
              <a:t>Например, </a:t>
            </a:r>
            <a:r>
              <a:rPr kumimoji="0" lang="ru-RU" altLang="ru-RU" sz="4400" b="1" i="0" u="none" strike="noStrike" kern="1200" cap="none" spc="0" normalizeH="0" baseline="0" noProof="0" dirty="0">
                <a:ln>
                  <a:noFill/>
                </a:ln>
                <a:solidFill>
                  <a:prstClr val="black"/>
                </a:solidFill>
                <a:effectLst/>
                <a:uLnTx/>
                <a:uFillTx/>
                <a:latin typeface="Calibri Light" panose="020F0302020204030204"/>
                <a:ea typeface="+mj-ea"/>
                <a:cs typeface="+mj-cs"/>
              </a:rPr>
              <a:t>уборка помещений (код </a:t>
            </a:r>
            <a:r>
              <a:rPr kumimoji="0" lang="ru-RU" altLang="ru-RU" sz="4400" b="1" i="0" u="none" strike="noStrike" kern="1200" cap="none" spc="0" normalizeH="0" baseline="0" noProof="0" dirty="0" smtClean="0">
                <a:ln>
                  <a:noFill/>
                </a:ln>
                <a:solidFill>
                  <a:prstClr val="black"/>
                </a:solidFill>
                <a:effectLst/>
                <a:uLnTx/>
                <a:uFillTx/>
                <a:latin typeface="Calibri Light" panose="020F0302020204030204"/>
                <a:ea typeface="+mj-ea"/>
                <a:cs typeface="+mj-cs"/>
              </a:rPr>
              <a:t>81.21.10.000-00000004)</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ru-RU" sz="4400" b="0"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endParaRPr>
          </a:p>
        </p:txBody>
      </p:sp>
      <p:pic>
        <p:nvPicPr>
          <p:cNvPr id="2" name="Рисунок 1"/>
          <p:cNvPicPr>
            <a:picLocks noChangeAspect="1"/>
          </p:cNvPicPr>
          <p:nvPr/>
        </p:nvPicPr>
        <p:blipFill>
          <a:blip r:embed="rId5"/>
          <a:stretch>
            <a:fillRect/>
          </a:stretch>
        </p:blipFill>
        <p:spPr>
          <a:xfrm>
            <a:off x="5099322" y="1845142"/>
            <a:ext cx="6418988" cy="3480174"/>
          </a:xfrm>
          <a:prstGeom prst="rect">
            <a:avLst/>
          </a:prstGeom>
        </p:spPr>
      </p:pic>
    </p:spTree>
    <p:extLst>
      <p:ext uri="{BB962C8B-B14F-4D97-AF65-F5344CB8AC3E}">
        <p14:creationId xmlns:p14="http://schemas.microsoft.com/office/powerpoint/2010/main" val="3890860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dirty="0" smtClean="0"/>
              <a:t>Возможные пути развития </a:t>
            </a:r>
            <a:endParaRPr lang="ru-RU" dirty="0"/>
          </a:p>
        </p:txBody>
      </p:sp>
      <p:sp>
        <p:nvSpPr>
          <p:cNvPr id="4" name="Прямоугольник 3"/>
          <p:cNvSpPr/>
          <p:nvPr/>
        </p:nvSpPr>
        <p:spPr>
          <a:xfrm>
            <a:off x="704675" y="1413163"/>
            <a:ext cx="10484256" cy="78970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Наполнение Каталога ТРУ позициями</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704675" y="2603795"/>
            <a:ext cx="10484256" cy="7885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Привязка положений НПА к кодам КТРУ</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Прямоугольник 7"/>
          <p:cNvSpPr/>
          <p:nvPr/>
        </p:nvSpPr>
        <p:spPr>
          <a:xfrm>
            <a:off x="704675" y="3793224"/>
            <a:ext cx="10484256" cy="90211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Ведение КТРУ и ОКПД2 одним органом исполнительной власти</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704675" y="5096261"/>
            <a:ext cx="10484256" cy="90211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Исключить привязку позиций КТРУ к ОКПД2</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96352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dirty="0" smtClean="0"/>
              <a:t>Формирование закупочных документов</a:t>
            </a:r>
            <a:endParaRPr lang="ru-RU" dirty="0"/>
          </a:p>
        </p:txBody>
      </p:sp>
      <p:sp>
        <p:nvSpPr>
          <p:cNvPr id="5" name="Объект 2"/>
          <p:cNvSpPr>
            <a:spLocks noGrp="1"/>
          </p:cNvSpPr>
          <p:nvPr>
            <p:ph sz="half" idx="4294967295"/>
          </p:nvPr>
        </p:nvSpPr>
        <p:spPr>
          <a:xfrm>
            <a:off x="704338" y="1282258"/>
            <a:ext cx="10632529" cy="1335769"/>
          </a:xfrm>
          <a:prstGeom prst="rect">
            <a:avLst/>
          </a:prstGeo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ru-RU" dirty="0" smtClean="0"/>
              <a:t>Заказчики обязаны применять информацию из КТРУ: </a:t>
            </a:r>
          </a:p>
          <a:p>
            <a:pPr marL="0" indent="0">
              <a:buNone/>
            </a:pPr>
            <a:r>
              <a:rPr lang="ru-RU" dirty="0" smtClean="0"/>
              <a:t>наименование; единицу измерения; характеристики.</a:t>
            </a:r>
          </a:p>
          <a:p>
            <a:pPr marL="0" indent="0" algn="r">
              <a:buNone/>
            </a:pPr>
            <a:r>
              <a:rPr lang="ru-RU" sz="1800" i="1" dirty="0" smtClean="0"/>
              <a:t>п. 4 Правил использования КТРУ  </a:t>
            </a:r>
          </a:p>
        </p:txBody>
      </p:sp>
      <p:sp>
        <p:nvSpPr>
          <p:cNvPr id="8" name="Объект 2"/>
          <p:cNvSpPr>
            <a:spLocks noGrp="1"/>
          </p:cNvSpPr>
          <p:nvPr>
            <p:ph sz="half" idx="4294967295"/>
          </p:nvPr>
        </p:nvSpPr>
        <p:spPr>
          <a:xfrm>
            <a:off x="704338" y="2943842"/>
            <a:ext cx="7625015" cy="2704811"/>
          </a:xfrm>
          <a:prstGeom prst="rect">
            <a:avLst/>
          </a:prstGeom>
        </p:spPr>
        <p:txBody>
          <a:bodyPr>
            <a:normAutofit fontScale="92500" lnSpcReduction="20000"/>
          </a:bodyPr>
          <a:lstStyle/>
          <a:p>
            <a:pPr marL="0" indent="0">
              <a:buNone/>
            </a:pPr>
            <a:r>
              <a:rPr lang="ru-RU" dirty="0" smtClean="0"/>
              <a:t>А что, если:</a:t>
            </a:r>
          </a:p>
          <a:p>
            <a:pPr marL="0" indent="0">
              <a:buNone/>
            </a:pPr>
            <a:endParaRPr lang="ru-RU" dirty="0" smtClean="0"/>
          </a:p>
          <a:p>
            <a:pPr marL="0" indent="0">
              <a:buNone/>
            </a:pPr>
            <a:r>
              <a:rPr lang="ru-RU" dirty="0" smtClean="0"/>
              <a:t>невозможно использовать единицу измерения?</a:t>
            </a:r>
          </a:p>
          <a:p>
            <a:pPr marL="0" indent="0">
              <a:buNone/>
            </a:pPr>
            <a:endParaRPr lang="ru-RU" dirty="0"/>
          </a:p>
          <a:p>
            <a:pPr marL="0" indent="0">
              <a:buNone/>
            </a:pPr>
            <a:r>
              <a:rPr lang="ru-RU" dirty="0" smtClean="0"/>
              <a:t>характеристики не соответствуют потребностям?</a:t>
            </a:r>
            <a:endParaRPr lang="ru-RU" dirty="0"/>
          </a:p>
          <a:p>
            <a:pPr marL="0" indent="0">
              <a:buNone/>
            </a:pPr>
            <a:endParaRPr lang="ru-RU" dirty="0"/>
          </a:p>
        </p:txBody>
      </p:sp>
      <p:pic>
        <p:nvPicPr>
          <p:cNvPr id="9" name="Рисунок 8"/>
          <p:cNvPicPr>
            <a:picLocks noChangeAspect="1"/>
          </p:cNvPicPr>
          <p:nvPr/>
        </p:nvPicPr>
        <p:blipFill rotWithShape="1">
          <a:blip r:embed="rId2"/>
          <a:srcRect l="26981" t="8980" r="24888" b="9797"/>
          <a:stretch/>
        </p:blipFill>
        <p:spPr>
          <a:xfrm>
            <a:off x="9144508" y="2862301"/>
            <a:ext cx="1274619" cy="2867891"/>
          </a:xfrm>
          <a:prstGeom prst="rect">
            <a:avLst/>
          </a:prstGeom>
        </p:spPr>
      </p:pic>
    </p:spTree>
    <p:extLst>
      <p:ext uri="{BB962C8B-B14F-4D97-AF65-F5344CB8AC3E}">
        <p14:creationId xmlns:p14="http://schemas.microsoft.com/office/powerpoint/2010/main" val="34302990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sz="3300" dirty="0">
                <a:solidFill>
                  <a:schemeClr val="accent1">
                    <a:lumMod val="50000"/>
                  </a:schemeClr>
                </a:solidFill>
              </a:rPr>
              <a:t>Единица измерения</a:t>
            </a:r>
          </a:p>
        </p:txBody>
      </p:sp>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entur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dirty="0">
              <a:ln>
                <a:noFill/>
              </a:ln>
              <a:solidFill>
                <a:prstClr val="black">
                  <a:tint val="75000"/>
                </a:prstClr>
              </a:solidFill>
              <a:effectLst/>
              <a:uLnTx/>
              <a:uFillTx/>
              <a:latin typeface="Century"/>
              <a:ea typeface="+mn-ea"/>
              <a:cs typeface="+mn-cs"/>
            </a:endParaRPr>
          </a:p>
        </p:txBody>
      </p:sp>
      <p:pic>
        <p:nvPicPr>
          <p:cNvPr id="3" name="Рисунок 2"/>
          <p:cNvPicPr>
            <a:picLocks noChangeAspect="1"/>
          </p:cNvPicPr>
          <p:nvPr/>
        </p:nvPicPr>
        <p:blipFill rotWithShape="1">
          <a:blip r:embed="rId4"/>
          <a:srcRect r="35598"/>
          <a:stretch/>
        </p:blipFill>
        <p:spPr>
          <a:xfrm>
            <a:off x="1279372" y="1474622"/>
            <a:ext cx="8868082" cy="4687639"/>
          </a:xfrm>
          <a:prstGeom prst="rect">
            <a:avLst/>
          </a:prstGeom>
        </p:spPr>
      </p:pic>
      <p:pic>
        <p:nvPicPr>
          <p:cNvPr id="4" name="Рисунок 3"/>
          <p:cNvPicPr>
            <a:picLocks noChangeAspect="1"/>
          </p:cNvPicPr>
          <p:nvPr/>
        </p:nvPicPr>
        <p:blipFill>
          <a:blip r:embed="rId5"/>
          <a:stretch>
            <a:fillRect/>
          </a:stretch>
        </p:blipFill>
        <p:spPr>
          <a:xfrm>
            <a:off x="8003458" y="3700410"/>
            <a:ext cx="3999532" cy="2655939"/>
          </a:xfrm>
          <a:prstGeom prst="rect">
            <a:avLst/>
          </a:prstGeom>
          <a:ln>
            <a:noFill/>
          </a:ln>
          <a:effectLst>
            <a:outerShdw blurRad="190500" algn="tl" rotWithShape="0">
              <a:srgbClr val="000000">
                <a:alpha val="70000"/>
              </a:srgbClr>
            </a:outerShdw>
          </a:effectLst>
        </p:spPr>
      </p:pic>
      <p:graphicFrame>
        <p:nvGraphicFramePr>
          <p:cNvPr id="7" name="Объект 6"/>
          <p:cNvGraphicFramePr>
            <a:graphicFrameLocks noChangeAspect="1"/>
          </p:cNvGraphicFramePr>
          <p:nvPr>
            <p:extLst/>
          </p:nvPr>
        </p:nvGraphicFramePr>
        <p:xfrm>
          <a:off x="5853819" y="4516992"/>
          <a:ext cx="1333348" cy="680280"/>
        </p:xfrm>
        <a:graphic>
          <a:graphicData uri="http://schemas.openxmlformats.org/presentationml/2006/ole">
            <mc:AlternateContent xmlns:mc="http://schemas.openxmlformats.org/markup-compatibility/2006">
              <mc:Choice xmlns:v="urn:schemas-microsoft-com:vml" Requires="v">
                <p:oleObj spid="_x0000_s2054" name="Точечный рисунок" r:id="rId6" imgW="933480" imgH="476280" progId="Paint.Picture">
                  <p:embed/>
                </p:oleObj>
              </mc:Choice>
              <mc:Fallback>
                <p:oleObj name="Точечный рисунок" r:id="rId6" imgW="933480" imgH="476280" progId="Paint.Picture">
                  <p:embed/>
                  <p:pic>
                    <p:nvPicPr>
                      <p:cNvPr id="7" name="Объект 6"/>
                      <p:cNvPicPr/>
                      <p:nvPr/>
                    </p:nvPicPr>
                    <p:blipFill>
                      <a:blip r:embed="rId7"/>
                      <a:stretch>
                        <a:fillRect/>
                      </a:stretch>
                    </p:blipFill>
                    <p:spPr>
                      <a:xfrm>
                        <a:off x="5853819" y="4516992"/>
                        <a:ext cx="1333348" cy="680280"/>
                      </a:xfrm>
                      <a:prstGeom prst="rect">
                        <a:avLst/>
                      </a:prstGeom>
                    </p:spPr>
                  </p:pic>
                </p:oleObj>
              </mc:Fallback>
            </mc:AlternateContent>
          </a:graphicData>
        </a:graphic>
      </p:graphicFrame>
    </p:spTree>
    <p:extLst>
      <p:ext uri="{BB962C8B-B14F-4D97-AF65-F5344CB8AC3E}">
        <p14:creationId xmlns:p14="http://schemas.microsoft.com/office/powerpoint/2010/main" val="36154349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sz="3300" dirty="0">
                <a:solidFill>
                  <a:schemeClr val="accent1">
                    <a:lumMod val="50000"/>
                  </a:schemeClr>
                </a:solidFill>
              </a:rPr>
              <a:t>Единица измерения</a:t>
            </a:r>
          </a:p>
        </p:txBody>
      </p:sp>
      <p:sp>
        <p:nvSpPr>
          <p:cNvPr id="11" name="Номер слайда 10"/>
          <p:cNvSpPr>
            <a:spLocks noGrp="1"/>
          </p:cNvSpPr>
          <p:nvPr>
            <p:ph type="sldNum" sz="quarter" idx="4294967295"/>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entur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ru-RU" sz="1200" b="0" i="0" u="none" strike="noStrike" kern="1200" cap="none" spc="0" normalizeH="0" baseline="0" noProof="0" dirty="0">
              <a:ln>
                <a:noFill/>
              </a:ln>
              <a:solidFill>
                <a:prstClr val="black">
                  <a:tint val="75000"/>
                </a:prstClr>
              </a:solidFill>
              <a:effectLst/>
              <a:uLnTx/>
              <a:uFillTx/>
              <a:latin typeface="Century"/>
              <a:ea typeface="+mn-ea"/>
              <a:cs typeface="+mn-cs"/>
            </a:endParaRPr>
          </a:p>
        </p:txBody>
      </p:sp>
      <p:pic>
        <p:nvPicPr>
          <p:cNvPr id="2" name="Рисунок 1"/>
          <p:cNvPicPr>
            <a:picLocks noChangeAspect="1"/>
          </p:cNvPicPr>
          <p:nvPr/>
        </p:nvPicPr>
        <p:blipFill>
          <a:blip r:embed="rId3"/>
          <a:stretch>
            <a:fillRect/>
          </a:stretch>
        </p:blipFill>
        <p:spPr>
          <a:xfrm>
            <a:off x="838200" y="1627688"/>
            <a:ext cx="8001692" cy="4000846"/>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4"/>
          <a:stretch>
            <a:fillRect/>
          </a:stretch>
        </p:blipFill>
        <p:spPr>
          <a:xfrm>
            <a:off x="6958966" y="3767185"/>
            <a:ext cx="3905770" cy="2589163"/>
          </a:xfrm>
          <a:prstGeom prst="rect">
            <a:avLst/>
          </a:prstGeom>
        </p:spPr>
      </p:pic>
    </p:spTree>
    <p:extLst>
      <p:ext uri="{BB962C8B-B14F-4D97-AF65-F5344CB8AC3E}">
        <p14:creationId xmlns:p14="http://schemas.microsoft.com/office/powerpoint/2010/main" val="33889143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smtClean="0"/>
              <a:t>Неподходящая единица измерения?</a:t>
            </a:r>
            <a:endParaRPr lang="ru-RU" dirty="0"/>
          </a:p>
        </p:txBody>
      </p:sp>
      <p:sp>
        <p:nvSpPr>
          <p:cNvPr id="9" name="Объект 2"/>
          <p:cNvSpPr>
            <a:spLocks noGrp="1"/>
          </p:cNvSpPr>
          <p:nvPr>
            <p:ph sz="half" idx="4294967295"/>
          </p:nvPr>
        </p:nvSpPr>
        <p:spPr>
          <a:xfrm>
            <a:off x="782261" y="1220334"/>
            <a:ext cx="9702337" cy="462935"/>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ru-RU" sz="2400" dirty="0" smtClean="0"/>
              <a:t>Требуется кефир для лечебного учреждения</a:t>
            </a:r>
          </a:p>
        </p:txBody>
      </p:sp>
      <p:sp>
        <p:nvSpPr>
          <p:cNvPr id="12" name="Прямоугольник 11"/>
          <p:cNvSpPr/>
          <p:nvPr/>
        </p:nvSpPr>
        <p:spPr>
          <a:xfrm>
            <a:off x="4651461" y="4640890"/>
            <a:ext cx="5930641" cy="556096"/>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Как определить плотность кефира?</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graphicFrame>
        <p:nvGraphicFramePr>
          <p:cNvPr id="2" name="Таблица 1"/>
          <p:cNvGraphicFramePr>
            <a:graphicFrameLocks noGrp="1"/>
          </p:cNvGraphicFramePr>
          <p:nvPr>
            <p:extLst/>
          </p:nvPr>
        </p:nvGraphicFramePr>
        <p:xfrm>
          <a:off x="782260" y="1718444"/>
          <a:ext cx="10515600" cy="396240"/>
        </p:xfrm>
        <a:graphic>
          <a:graphicData uri="http://schemas.openxmlformats.org/drawingml/2006/table">
            <a:tbl>
              <a:tblPr/>
              <a:tblGrid>
                <a:gridCol w="5257800">
                  <a:extLst>
                    <a:ext uri="{9D8B030D-6E8A-4147-A177-3AD203B41FA5}">
                      <a16:colId xmlns:a16="http://schemas.microsoft.com/office/drawing/2014/main" val="611225948"/>
                    </a:ext>
                  </a:extLst>
                </a:gridCol>
                <a:gridCol w="5257800">
                  <a:extLst>
                    <a:ext uri="{9D8B030D-6E8A-4147-A177-3AD203B41FA5}">
                      <a16:colId xmlns:a16="http://schemas.microsoft.com/office/drawing/2014/main" val="4084454775"/>
                    </a:ext>
                  </a:extLst>
                </a:gridCol>
              </a:tblGrid>
              <a:tr h="0">
                <a:tc>
                  <a:txBody>
                    <a:bodyPr/>
                    <a:lstStyle/>
                    <a:p>
                      <a:r>
                        <a:rPr lang="ru-RU" sz="2000" dirty="0"/>
                        <a:t>Код позиции КТРУ</a:t>
                      </a:r>
                    </a:p>
                  </a:txBody>
                  <a:tcPr anchor="ctr">
                    <a:lnL>
                      <a:noFill/>
                    </a:lnL>
                    <a:lnR>
                      <a:noFill/>
                    </a:lnR>
                    <a:lnT>
                      <a:noFill/>
                    </a:lnT>
                    <a:lnB>
                      <a:noFill/>
                    </a:lnB>
                  </a:tcPr>
                </a:tc>
                <a:tc>
                  <a:txBody>
                    <a:bodyPr/>
                    <a:lstStyle/>
                    <a:p>
                      <a:r>
                        <a:rPr lang="ru-RU" sz="2000" dirty="0"/>
                        <a:t>10.51.52.140-00000002</a:t>
                      </a:r>
                    </a:p>
                  </a:txBody>
                  <a:tcPr anchor="ctr">
                    <a:lnL>
                      <a:noFill/>
                    </a:lnL>
                    <a:lnR>
                      <a:noFill/>
                    </a:lnR>
                    <a:lnT>
                      <a:noFill/>
                    </a:lnT>
                    <a:lnB>
                      <a:noFill/>
                    </a:lnB>
                  </a:tcPr>
                </a:tc>
                <a:extLst>
                  <a:ext uri="{0D108BD9-81ED-4DB2-BD59-A6C34878D82A}">
                    <a16:rowId xmlns:a16="http://schemas.microsoft.com/office/drawing/2014/main" val="787519330"/>
                  </a:ext>
                </a:extLst>
              </a:tr>
            </a:tbl>
          </a:graphicData>
        </a:graphic>
      </p:graphicFrame>
      <p:graphicFrame>
        <p:nvGraphicFramePr>
          <p:cNvPr id="5" name="Таблица 4"/>
          <p:cNvGraphicFramePr>
            <a:graphicFrameLocks noGrp="1"/>
          </p:cNvGraphicFramePr>
          <p:nvPr>
            <p:extLst/>
          </p:nvPr>
        </p:nvGraphicFramePr>
        <p:xfrm>
          <a:off x="704675" y="2105922"/>
          <a:ext cx="10515600" cy="701040"/>
        </p:xfrm>
        <a:graphic>
          <a:graphicData uri="http://schemas.openxmlformats.org/drawingml/2006/table">
            <a:tbl>
              <a:tblPr/>
              <a:tblGrid>
                <a:gridCol w="5257800">
                  <a:extLst>
                    <a:ext uri="{9D8B030D-6E8A-4147-A177-3AD203B41FA5}">
                      <a16:colId xmlns:a16="http://schemas.microsoft.com/office/drawing/2014/main" val="228411162"/>
                    </a:ext>
                  </a:extLst>
                </a:gridCol>
                <a:gridCol w="5257800">
                  <a:extLst>
                    <a:ext uri="{9D8B030D-6E8A-4147-A177-3AD203B41FA5}">
                      <a16:colId xmlns:a16="http://schemas.microsoft.com/office/drawing/2014/main" val="294885486"/>
                    </a:ext>
                  </a:extLst>
                </a:gridCol>
              </a:tblGrid>
              <a:tr h="0">
                <a:tc>
                  <a:txBody>
                    <a:bodyPr/>
                    <a:lstStyle/>
                    <a:p>
                      <a:r>
                        <a:rPr lang="ru-RU" sz="2000" dirty="0"/>
                        <a:t>Единицы измерения (количество</a:t>
                      </a:r>
                      <a:br>
                        <a:rPr lang="ru-RU" sz="2000" dirty="0"/>
                      </a:br>
                      <a:r>
                        <a:rPr lang="ru-RU" sz="2000" dirty="0"/>
                        <a:t>товара, объем работы, услуги по ОКЕИ)</a:t>
                      </a:r>
                    </a:p>
                  </a:txBody>
                  <a:tcPr anchor="ctr">
                    <a:lnL>
                      <a:noFill/>
                    </a:lnL>
                    <a:lnR>
                      <a:noFill/>
                    </a:lnR>
                    <a:lnT>
                      <a:noFill/>
                    </a:lnT>
                    <a:lnB>
                      <a:noFill/>
                    </a:lnB>
                  </a:tcPr>
                </a:tc>
                <a:tc>
                  <a:txBody>
                    <a:bodyPr/>
                    <a:lstStyle/>
                    <a:p>
                      <a:r>
                        <a:rPr lang="ru-RU" sz="2000" dirty="0" smtClean="0"/>
                        <a:t>Литр;</a:t>
                      </a:r>
                      <a:r>
                        <a:rPr lang="ru-RU" sz="2000" baseline="0" dirty="0" smtClean="0"/>
                        <a:t> </a:t>
                      </a:r>
                      <a:r>
                        <a:rPr lang="ru-RU" sz="2000" dirty="0" smtClean="0"/>
                        <a:t>кубический </a:t>
                      </a:r>
                      <a:r>
                        <a:rPr lang="ru-RU" sz="2000" dirty="0"/>
                        <a:t>дециметр </a:t>
                      </a:r>
                    </a:p>
                  </a:txBody>
                  <a:tcPr anchor="ctr">
                    <a:lnL>
                      <a:noFill/>
                    </a:lnL>
                    <a:lnR>
                      <a:noFill/>
                    </a:lnR>
                    <a:lnT>
                      <a:noFill/>
                    </a:lnT>
                    <a:lnB>
                      <a:noFill/>
                    </a:lnB>
                  </a:tcPr>
                </a:tc>
                <a:extLst>
                  <a:ext uri="{0D108BD9-81ED-4DB2-BD59-A6C34878D82A}">
                    <a16:rowId xmlns:a16="http://schemas.microsoft.com/office/drawing/2014/main" val="1577447837"/>
                  </a:ext>
                </a:extLst>
              </a:tr>
            </a:tbl>
          </a:graphicData>
        </a:graphic>
      </p:graphicFrame>
      <p:sp>
        <p:nvSpPr>
          <p:cNvPr id="13" name="Объект 2"/>
          <p:cNvSpPr>
            <a:spLocks noGrp="1"/>
          </p:cNvSpPr>
          <p:nvPr>
            <p:ph sz="half" idx="4294967295"/>
          </p:nvPr>
        </p:nvSpPr>
        <p:spPr>
          <a:xfrm>
            <a:off x="728859" y="2906159"/>
            <a:ext cx="9702337" cy="885053"/>
          </a:xfrm>
          <a:prstGeom prst="rect">
            <a:avLst/>
          </a:prstGeo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ru-RU" sz="1800" dirty="0" smtClean="0"/>
              <a:t>В Приказе </a:t>
            </a:r>
            <a:r>
              <a:rPr lang="ru-RU" sz="1800" dirty="0"/>
              <a:t>Министерства здравоохранения РФ от 21 июня 2013 г. N 395н</a:t>
            </a:r>
            <a:br>
              <a:rPr lang="ru-RU" sz="1800" dirty="0"/>
            </a:br>
            <a:r>
              <a:rPr lang="ru-RU" sz="1800" dirty="0" smtClean="0"/>
              <a:t>«Об </a:t>
            </a:r>
            <a:r>
              <a:rPr lang="ru-RU" sz="1800" dirty="0"/>
              <a:t>утверждении норм лечебного </a:t>
            </a:r>
            <a:r>
              <a:rPr lang="ru-RU" sz="1800" dirty="0" smtClean="0"/>
              <a:t>питания</a:t>
            </a:r>
            <a:r>
              <a:rPr lang="ru-RU" sz="1800" dirty="0"/>
              <a:t>»: </a:t>
            </a:r>
            <a:endParaRPr lang="ru-RU" sz="1800" dirty="0" smtClean="0"/>
          </a:p>
          <a:p>
            <a:r>
              <a:rPr lang="ru-RU" sz="1800" dirty="0" smtClean="0"/>
              <a:t>Количество </a:t>
            </a:r>
            <a:r>
              <a:rPr lang="ru-RU" sz="1800" dirty="0"/>
              <a:t>продуктов </a:t>
            </a:r>
            <a:r>
              <a:rPr lang="ru-RU" sz="1800" b="1" dirty="0"/>
              <a:t>в граммах</a:t>
            </a:r>
            <a:r>
              <a:rPr lang="ru-RU" sz="1800" dirty="0"/>
              <a:t> (на одного человека в сутки</a:t>
            </a:r>
            <a:r>
              <a:rPr lang="ru-RU" sz="1800" dirty="0" smtClean="0"/>
              <a:t>)</a:t>
            </a:r>
          </a:p>
        </p:txBody>
      </p:sp>
      <p:sp>
        <p:nvSpPr>
          <p:cNvPr id="8" name="Прямоугольник 7"/>
          <p:cNvSpPr/>
          <p:nvPr/>
        </p:nvSpPr>
        <p:spPr>
          <a:xfrm>
            <a:off x="782260" y="3903276"/>
            <a:ext cx="8772698"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Взаимосвязь объема и массы </a:t>
            </a:r>
            <a:endParaRPr kumimoji="0" lang="ru-RU" sz="1800" b="0"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определяется </a:t>
            </a:r>
            <a:r>
              <a:rPr kumimoji="0" lang="ru-RU" sz="1800" b="0" i="0" u="none" strike="noStrike" kern="1200" cap="none" spc="0" normalizeH="0" baseline="0" noProof="0" dirty="0">
                <a:ln>
                  <a:noFill/>
                </a:ln>
                <a:solidFill>
                  <a:prstClr val="black"/>
                </a:solidFill>
                <a:effectLst/>
                <a:uLnTx/>
                <a:uFillTx/>
                <a:latin typeface="Century"/>
                <a:ea typeface="+mn-ea"/>
                <a:cs typeface="+mn-cs"/>
              </a:rPr>
              <a:t>простой математической формулой</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V </a:t>
            </a:r>
            <a:r>
              <a:rPr kumimoji="0" lang="ru-RU" sz="1800" b="0" i="0" u="none" strike="noStrike" kern="1200" cap="none" spc="0" normalizeH="0" baseline="0" noProof="0" dirty="0">
                <a:ln>
                  <a:noFill/>
                </a:ln>
                <a:solidFill>
                  <a:prstClr val="black"/>
                </a:solidFill>
                <a:effectLst/>
                <a:uLnTx/>
                <a:uFillTx/>
                <a:latin typeface="Century"/>
                <a:ea typeface="+mn-ea"/>
                <a:cs typeface="+mn-cs"/>
              </a:rPr>
              <a:t>= m / p, где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V </a:t>
            </a:r>
            <a:r>
              <a:rPr kumimoji="0" lang="ru-RU" sz="1800" b="0" i="0" u="none" strike="noStrike" kern="1200" cap="none" spc="0" normalizeH="0" baseline="0" noProof="0" dirty="0">
                <a:ln>
                  <a:noFill/>
                </a:ln>
                <a:solidFill>
                  <a:prstClr val="black"/>
                </a:solidFill>
                <a:effectLst/>
                <a:uLnTx/>
                <a:uFillTx/>
                <a:latin typeface="Century"/>
                <a:ea typeface="+mn-ea"/>
                <a:cs typeface="+mn-cs"/>
              </a:rPr>
              <a:t>- объем;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m - масса;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p - плотность.</a:t>
            </a:r>
          </a:p>
        </p:txBody>
      </p:sp>
      <p:sp>
        <p:nvSpPr>
          <p:cNvPr id="15" name="Прямоугольник 14"/>
          <p:cNvSpPr/>
          <p:nvPr/>
        </p:nvSpPr>
        <p:spPr>
          <a:xfrm>
            <a:off x="4651461" y="5423683"/>
            <a:ext cx="5930641" cy="535168"/>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Аналогично и другие продукты, например, масло.</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33933014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smtClean="0"/>
              <a:t>Ненужные характеристики?</a:t>
            </a:r>
            <a:endParaRPr lang="ru-RU" dirty="0"/>
          </a:p>
        </p:txBody>
      </p:sp>
      <p:sp>
        <p:nvSpPr>
          <p:cNvPr id="9" name="Объект 2"/>
          <p:cNvSpPr>
            <a:spLocks noGrp="1"/>
          </p:cNvSpPr>
          <p:nvPr>
            <p:ph sz="half" idx="4294967295"/>
          </p:nvPr>
        </p:nvSpPr>
        <p:spPr>
          <a:xfrm>
            <a:off x="782261" y="1220334"/>
            <a:ext cx="9702337" cy="462935"/>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ru-RU" sz="2400" dirty="0" smtClean="0"/>
              <a:t>Требуется творог</a:t>
            </a:r>
          </a:p>
        </p:txBody>
      </p:sp>
      <p:graphicFrame>
        <p:nvGraphicFramePr>
          <p:cNvPr id="2" name="Таблица 1"/>
          <p:cNvGraphicFramePr>
            <a:graphicFrameLocks noGrp="1"/>
          </p:cNvGraphicFramePr>
          <p:nvPr>
            <p:extLst/>
          </p:nvPr>
        </p:nvGraphicFramePr>
        <p:xfrm>
          <a:off x="782260" y="1718444"/>
          <a:ext cx="10515600" cy="396240"/>
        </p:xfrm>
        <a:graphic>
          <a:graphicData uri="http://schemas.openxmlformats.org/drawingml/2006/table">
            <a:tbl>
              <a:tblPr/>
              <a:tblGrid>
                <a:gridCol w="5257800">
                  <a:extLst>
                    <a:ext uri="{9D8B030D-6E8A-4147-A177-3AD203B41FA5}">
                      <a16:colId xmlns:a16="http://schemas.microsoft.com/office/drawing/2014/main" val="611225948"/>
                    </a:ext>
                  </a:extLst>
                </a:gridCol>
                <a:gridCol w="5257800">
                  <a:extLst>
                    <a:ext uri="{9D8B030D-6E8A-4147-A177-3AD203B41FA5}">
                      <a16:colId xmlns:a16="http://schemas.microsoft.com/office/drawing/2014/main" val="4084454775"/>
                    </a:ext>
                  </a:extLst>
                </a:gridCol>
              </a:tblGrid>
              <a:tr h="0">
                <a:tc>
                  <a:txBody>
                    <a:bodyPr/>
                    <a:lstStyle/>
                    <a:p>
                      <a:r>
                        <a:rPr lang="ru-RU" sz="2000" dirty="0"/>
                        <a:t>Код позиции КТРУ</a:t>
                      </a:r>
                    </a:p>
                  </a:txBody>
                  <a:tcPr anchor="ctr">
                    <a:lnL>
                      <a:noFill/>
                    </a:lnL>
                    <a:lnR>
                      <a:noFill/>
                    </a:lnR>
                    <a:lnT>
                      <a:noFill/>
                    </a:lnT>
                    <a:lnB>
                      <a:noFill/>
                    </a:lnB>
                  </a:tcPr>
                </a:tc>
                <a:tc>
                  <a:txBody>
                    <a:bodyPr/>
                    <a:lstStyle/>
                    <a:p>
                      <a:r>
                        <a:rPr lang="ru-RU" sz="2000" dirty="0" smtClean="0"/>
                        <a:t>10.51.40.300-00000001</a:t>
                      </a:r>
                      <a:endParaRPr lang="ru-RU" sz="2000" dirty="0"/>
                    </a:p>
                  </a:txBody>
                  <a:tcPr anchor="ctr">
                    <a:lnL>
                      <a:noFill/>
                    </a:lnL>
                    <a:lnR>
                      <a:noFill/>
                    </a:lnR>
                    <a:lnT>
                      <a:noFill/>
                    </a:lnT>
                    <a:lnB>
                      <a:noFill/>
                    </a:lnB>
                  </a:tcPr>
                </a:tc>
                <a:extLst>
                  <a:ext uri="{0D108BD9-81ED-4DB2-BD59-A6C34878D82A}">
                    <a16:rowId xmlns:a16="http://schemas.microsoft.com/office/drawing/2014/main" val="787519330"/>
                  </a:ext>
                </a:extLst>
              </a:tr>
            </a:tbl>
          </a:graphicData>
        </a:graphic>
      </p:graphicFrame>
      <p:graphicFrame>
        <p:nvGraphicFramePr>
          <p:cNvPr id="5" name="Таблица 4"/>
          <p:cNvGraphicFramePr>
            <a:graphicFrameLocks noGrp="1"/>
          </p:cNvGraphicFramePr>
          <p:nvPr>
            <p:extLst/>
          </p:nvPr>
        </p:nvGraphicFramePr>
        <p:xfrm>
          <a:off x="704675" y="2105922"/>
          <a:ext cx="10515600" cy="701040"/>
        </p:xfrm>
        <a:graphic>
          <a:graphicData uri="http://schemas.openxmlformats.org/drawingml/2006/table">
            <a:tbl>
              <a:tblPr/>
              <a:tblGrid>
                <a:gridCol w="5257800">
                  <a:extLst>
                    <a:ext uri="{9D8B030D-6E8A-4147-A177-3AD203B41FA5}">
                      <a16:colId xmlns:a16="http://schemas.microsoft.com/office/drawing/2014/main" val="228411162"/>
                    </a:ext>
                  </a:extLst>
                </a:gridCol>
                <a:gridCol w="5257800">
                  <a:extLst>
                    <a:ext uri="{9D8B030D-6E8A-4147-A177-3AD203B41FA5}">
                      <a16:colId xmlns:a16="http://schemas.microsoft.com/office/drawing/2014/main" val="294885486"/>
                    </a:ext>
                  </a:extLst>
                </a:gridCol>
              </a:tblGrid>
              <a:tr h="0">
                <a:tc>
                  <a:txBody>
                    <a:bodyPr/>
                    <a:lstStyle/>
                    <a:p>
                      <a:r>
                        <a:rPr lang="ru-RU" sz="2000" dirty="0" smtClean="0"/>
                        <a:t>Наименование характеристики</a:t>
                      </a:r>
                      <a:endParaRPr lang="ru-RU" sz="2000" dirty="0"/>
                    </a:p>
                  </a:txBody>
                  <a:tcPr anchor="ctr">
                    <a:lnL>
                      <a:noFill/>
                    </a:lnL>
                    <a:lnR>
                      <a:noFill/>
                    </a:lnR>
                    <a:lnT>
                      <a:noFill/>
                    </a:lnT>
                    <a:lnB>
                      <a:noFill/>
                    </a:lnB>
                  </a:tcPr>
                </a:tc>
                <a:tc>
                  <a:txBody>
                    <a:bodyPr/>
                    <a:lstStyle/>
                    <a:p>
                      <a:pPr marL="342900" indent="-342900">
                        <a:buFont typeface="Arial" panose="020B0604020202020204" pitchFamily="34" charset="0"/>
                        <a:buChar char="•"/>
                      </a:pPr>
                      <a:r>
                        <a:rPr lang="ru-RU" sz="2000" dirty="0" smtClean="0"/>
                        <a:t>Вид молочного сырья</a:t>
                      </a:r>
                    </a:p>
                    <a:p>
                      <a:pPr marL="342900" indent="-342900">
                        <a:buFont typeface="Arial" panose="020B0604020202020204" pitchFamily="34" charset="0"/>
                        <a:buChar char="•"/>
                      </a:pPr>
                      <a:r>
                        <a:rPr lang="ru-RU" sz="2000" dirty="0" smtClean="0"/>
                        <a:t>Способ производства</a:t>
                      </a:r>
                      <a:endParaRPr lang="ru-RU" sz="2000" dirty="0"/>
                    </a:p>
                  </a:txBody>
                  <a:tcPr anchor="ctr">
                    <a:lnL>
                      <a:noFill/>
                    </a:lnL>
                    <a:lnR>
                      <a:noFill/>
                    </a:lnR>
                    <a:lnT>
                      <a:noFill/>
                    </a:lnT>
                    <a:lnB>
                      <a:noFill/>
                    </a:lnB>
                  </a:tcPr>
                </a:tc>
                <a:extLst>
                  <a:ext uri="{0D108BD9-81ED-4DB2-BD59-A6C34878D82A}">
                    <a16:rowId xmlns:a16="http://schemas.microsoft.com/office/drawing/2014/main" val="1577447837"/>
                  </a:ext>
                </a:extLst>
              </a:tr>
            </a:tbl>
          </a:graphicData>
        </a:graphic>
      </p:graphicFrame>
      <p:sp>
        <p:nvSpPr>
          <p:cNvPr id="10" name="Объект 2"/>
          <p:cNvSpPr>
            <a:spLocks noGrp="1"/>
          </p:cNvSpPr>
          <p:nvPr>
            <p:ph sz="half" idx="4294967295"/>
          </p:nvPr>
        </p:nvSpPr>
        <p:spPr>
          <a:xfrm>
            <a:off x="851534" y="2893963"/>
            <a:ext cx="9702337" cy="462935"/>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ru-RU" sz="2400" dirty="0" smtClean="0"/>
              <a:t>Требуется молоко</a:t>
            </a:r>
          </a:p>
        </p:txBody>
      </p:sp>
      <p:graphicFrame>
        <p:nvGraphicFramePr>
          <p:cNvPr id="11" name="Таблица 10"/>
          <p:cNvGraphicFramePr>
            <a:graphicFrameLocks noGrp="1"/>
          </p:cNvGraphicFramePr>
          <p:nvPr>
            <p:extLst/>
          </p:nvPr>
        </p:nvGraphicFramePr>
        <p:xfrm>
          <a:off x="859845" y="3478284"/>
          <a:ext cx="10515600" cy="396240"/>
        </p:xfrm>
        <a:graphic>
          <a:graphicData uri="http://schemas.openxmlformats.org/drawingml/2006/table">
            <a:tbl>
              <a:tblPr/>
              <a:tblGrid>
                <a:gridCol w="5257800">
                  <a:extLst>
                    <a:ext uri="{9D8B030D-6E8A-4147-A177-3AD203B41FA5}">
                      <a16:colId xmlns:a16="http://schemas.microsoft.com/office/drawing/2014/main" val="611225948"/>
                    </a:ext>
                  </a:extLst>
                </a:gridCol>
                <a:gridCol w="5257800">
                  <a:extLst>
                    <a:ext uri="{9D8B030D-6E8A-4147-A177-3AD203B41FA5}">
                      <a16:colId xmlns:a16="http://schemas.microsoft.com/office/drawing/2014/main" val="4084454775"/>
                    </a:ext>
                  </a:extLst>
                </a:gridCol>
              </a:tblGrid>
              <a:tr h="0">
                <a:tc>
                  <a:txBody>
                    <a:bodyPr/>
                    <a:lstStyle/>
                    <a:p>
                      <a:r>
                        <a:rPr lang="ru-RU" sz="2000" dirty="0"/>
                        <a:t>Код позиции КТРУ</a:t>
                      </a:r>
                    </a:p>
                  </a:txBody>
                  <a:tcPr anchor="ctr">
                    <a:lnL>
                      <a:noFill/>
                    </a:lnL>
                    <a:lnR>
                      <a:noFill/>
                    </a:lnR>
                    <a:lnT>
                      <a:noFill/>
                    </a:lnT>
                    <a:lnB>
                      <a:noFill/>
                    </a:lnB>
                  </a:tcPr>
                </a:tc>
                <a:tc>
                  <a:txBody>
                    <a:bodyPr/>
                    <a:lstStyle/>
                    <a:p>
                      <a:r>
                        <a:rPr lang="ru-RU" sz="2000" dirty="0" smtClean="0"/>
                        <a:t>10.51.11.000-00000001</a:t>
                      </a:r>
                      <a:endParaRPr lang="ru-RU" sz="2000" dirty="0"/>
                    </a:p>
                  </a:txBody>
                  <a:tcPr anchor="ctr">
                    <a:lnL>
                      <a:noFill/>
                    </a:lnL>
                    <a:lnR>
                      <a:noFill/>
                    </a:lnR>
                    <a:lnT>
                      <a:noFill/>
                    </a:lnT>
                    <a:lnB>
                      <a:noFill/>
                    </a:lnB>
                  </a:tcPr>
                </a:tc>
                <a:extLst>
                  <a:ext uri="{0D108BD9-81ED-4DB2-BD59-A6C34878D82A}">
                    <a16:rowId xmlns:a16="http://schemas.microsoft.com/office/drawing/2014/main" val="787519330"/>
                  </a:ext>
                </a:extLst>
              </a:tr>
            </a:tbl>
          </a:graphicData>
        </a:graphic>
      </p:graphicFrame>
      <p:graphicFrame>
        <p:nvGraphicFramePr>
          <p:cNvPr id="14" name="Таблица 13"/>
          <p:cNvGraphicFramePr>
            <a:graphicFrameLocks noGrp="1"/>
          </p:cNvGraphicFramePr>
          <p:nvPr>
            <p:extLst/>
          </p:nvPr>
        </p:nvGraphicFramePr>
        <p:xfrm>
          <a:off x="782260" y="3865762"/>
          <a:ext cx="10515600" cy="1005840"/>
        </p:xfrm>
        <a:graphic>
          <a:graphicData uri="http://schemas.openxmlformats.org/drawingml/2006/table">
            <a:tbl>
              <a:tblPr/>
              <a:tblGrid>
                <a:gridCol w="5257800">
                  <a:extLst>
                    <a:ext uri="{9D8B030D-6E8A-4147-A177-3AD203B41FA5}">
                      <a16:colId xmlns:a16="http://schemas.microsoft.com/office/drawing/2014/main" val="228411162"/>
                    </a:ext>
                  </a:extLst>
                </a:gridCol>
                <a:gridCol w="5257800">
                  <a:extLst>
                    <a:ext uri="{9D8B030D-6E8A-4147-A177-3AD203B41FA5}">
                      <a16:colId xmlns:a16="http://schemas.microsoft.com/office/drawing/2014/main" val="294885486"/>
                    </a:ext>
                  </a:extLst>
                </a:gridCol>
              </a:tblGrid>
              <a:tr h="0">
                <a:tc>
                  <a:txBody>
                    <a:bodyPr/>
                    <a:lstStyle/>
                    <a:p>
                      <a:r>
                        <a:rPr lang="ru-RU" sz="2000" dirty="0" smtClean="0"/>
                        <a:t>Наименование характеристики</a:t>
                      </a:r>
                      <a:endParaRPr lang="ru-RU" sz="2000" dirty="0"/>
                    </a:p>
                  </a:txBody>
                  <a:tcPr anchor="ctr">
                    <a:lnL>
                      <a:noFill/>
                    </a:lnL>
                    <a:lnR>
                      <a:noFill/>
                    </a:lnR>
                    <a:lnT>
                      <a:noFill/>
                    </a:lnT>
                    <a:lnB>
                      <a:noFill/>
                    </a:lnB>
                  </a:tcPr>
                </a:tc>
                <a:tc>
                  <a:txBody>
                    <a:bodyPr/>
                    <a:lstStyle/>
                    <a:p>
                      <a:pPr marL="342900" indent="-342900">
                        <a:buFont typeface="Arial" panose="020B0604020202020204" pitchFamily="34" charset="0"/>
                        <a:buChar char="•"/>
                      </a:pPr>
                      <a:r>
                        <a:rPr lang="ru-RU" sz="2000" dirty="0" smtClean="0"/>
                        <a:t>Вид молока по содержанию:</a:t>
                      </a:r>
                      <a:r>
                        <a:rPr lang="ru-RU" sz="2000" baseline="0" dirty="0" smtClean="0"/>
                        <a:t> </a:t>
                      </a:r>
                    </a:p>
                    <a:p>
                      <a:r>
                        <a:rPr lang="ru-RU" sz="2000" dirty="0" err="1" smtClean="0"/>
                        <a:t>Безлактозное</a:t>
                      </a:r>
                      <a:r>
                        <a:rPr lang="ru-RU" sz="2000" dirty="0" smtClean="0"/>
                        <a:t>; </a:t>
                      </a:r>
                      <a:r>
                        <a:rPr lang="ru-RU" sz="2000" dirty="0" err="1" smtClean="0"/>
                        <a:t>Низколактозное</a:t>
                      </a:r>
                      <a:endParaRPr lang="ru-RU" sz="2000" dirty="0" smtClean="0"/>
                    </a:p>
                    <a:p>
                      <a:pPr marL="342900" indent="-342900">
                        <a:buFont typeface="Arial" panose="020B0604020202020204" pitchFamily="34" charset="0"/>
                        <a:buChar char="•"/>
                      </a:pPr>
                      <a:r>
                        <a:rPr lang="ru-RU" sz="2000" dirty="0" smtClean="0"/>
                        <a:t>Вид молочного сырья</a:t>
                      </a:r>
                      <a:endParaRPr lang="ru-RU" sz="2000" dirty="0"/>
                    </a:p>
                  </a:txBody>
                  <a:tcPr anchor="ctr">
                    <a:lnL>
                      <a:noFill/>
                    </a:lnL>
                    <a:lnR>
                      <a:noFill/>
                    </a:lnR>
                    <a:lnT>
                      <a:noFill/>
                    </a:lnT>
                    <a:lnB>
                      <a:noFill/>
                    </a:lnB>
                  </a:tcPr>
                </a:tc>
                <a:extLst>
                  <a:ext uri="{0D108BD9-81ED-4DB2-BD59-A6C34878D82A}">
                    <a16:rowId xmlns:a16="http://schemas.microsoft.com/office/drawing/2014/main" val="1577447837"/>
                  </a:ext>
                </a:extLst>
              </a:tr>
            </a:tbl>
          </a:graphicData>
        </a:graphic>
      </p:graphicFrame>
      <p:sp>
        <p:nvSpPr>
          <p:cNvPr id="16" name="Прямоугольник 15"/>
          <p:cNvSpPr/>
          <p:nvPr/>
        </p:nvSpPr>
        <p:spPr>
          <a:xfrm>
            <a:off x="782260" y="5102418"/>
            <a:ext cx="9771611" cy="556096"/>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Ограничение конкуренции? </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2235723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smtClean="0"/>
              <a:t>Дополнительные характеристики и их обоснование</a:t>
            </a:r>
            <a:endParaRPr lang="ru-RU" dirty="0"/>
          </a:p>
        </p:txBody>
      </p:sp>
      <p:sp>
        <p:nvSpPr>
          <p:cNvPr id="7" name="Объект 2"/>
          <p:cNvSpPr>
            <a:spLocks noGrp="1"/>
          </p:cNvSpPr>
          <p:nvPr>
            <p:ph sz="half" idx="4294967295"/>
          </p:nvPr>
        </p:nvSpPr>
        <p:spPr>
          <a:xfrm>
            <a:off x="708477" y="1584557"/>
            <a:ext cx="8626716" cy="4351338"/>
          </a:xfrm>
          <a:prstGeom prst="rect">
            <a:avLst/>
          </a:prstGeom>
        </p:spPr>
        <p:txBody>
          <a:bodyPr/>
          <a:lstStyle/>
          <a:p>
            <a:r>
              <a:rPr lang="ru-RU" dirty="0" smtClean="0"/>
              <a:t>Что такое обоснование и в какой оно должно быть форме?</a:t>
            </a:r>
          </a:p>
          <a:p>
            <a:endParaRPr lang="ru-RU" dirty="0" smtClean="0"/>
          </a:p>
          <a:p>
            <a:r>
              <a:rPr lang="ru-RU" dirty="0" smtClean="0"/>
              <a:t>Где грань между описанием объекта закупки и условиями контракта?</a:t>
            </a:r>
          </a:p>
          <a:p>
            <a:endParaRPr lang="ru-RU" dirty="0"/>
          </a:p>
          <a:p>
            <a:endParaRPr lang="ru-RU" dirty="0"/>
          </a:p>
        </p:txBody>
      </p:sp>
      <p:pic>
        <p:nvPicPr>
          <p:cNvPr id="5" name="Рисунок 4"/>
          <p:cNvPicPr>
            <a:picLocks noChangeAspect="1"/>
          </p:cNvPicPr>
          <p:nvPr/>
        </p:nvPicPr>
        <p:blipFill>
          <a:blip r:embed="rId2"/>
          <a:stretch>
            <a:fillRect/>
          </a:stretch>
        </p:blipFill>
        <p:spPr>
          <a:xfrm>
            <a:off x="8764828" y="2003235"/>
            <a:ext cx="3308598" cy="3308598"/>
          </a:xfrm>
          <a:prstGeom prst="rect">
            <a:avLst/>
          </a:prstGeom>
        </p:spPr>
      </p:pic>
      <p:sp>
        <p:nvSpPr>
          <p:cNvPr id="8" name="Прямоугольник 7"/>
          <p:cNvSpPr/>
          <p:nvPr/>
        </p:nvSpPr>
        <p:spPr>
          <a:xfrm>
            <a:off x="862911" y="4355869"/>
            <a:ext cx="7968713" cy="9559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Возможное решение: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Методика обоснования доп. характеристик</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991007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smtClean="0"/>
              <a:t>Ошибки из-за невнимательности</a:t>
            </a:r>
            <a:endParaRPr lang="ru-RU" dirty="0"/>
          </a:p>
        </p:txBody>
      </p:sp>
      <p:sp>
        <p:nvSpPr>
          <p:cNvPr id="9" name="Объект 2"/>
          <p:cNvSpPr>
            <a:spLocks noGrp="1"/>
          </p:cNvSpPr>
          <p:nvPr>
            <p:ph sz="half" idx="4294967295"/>
          </p:nvPr>
        </p:nvSpPr>
        <p:spPr>
          <a:xfrm>
            <a:off x="782261" y="1220334"/>
            <a:ext cx="9702337" cy="462935"/>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ru-RU" sz="2400" dirty="0"/>
              <a:t>Монитор, подключаемый к компьютеру </a:t>
            </a:r>
            <a:endParaRPr lang="ru-RU" sz="2400" dirty="0" smtClean="0"/>
          </a:p>
        </p:txBody>
      </p:sp>
      <p:sp>
        <p:nvSpPr>
          <p:cNvPr id="11" name="Прямоугольник 10"/>
          <p:cNvSpPr/>
          <p:nvPr/>
        </p:nvSpPr>
        <p:spPr>
          <a:xfrm>
            <a:off x="782260" y="1840669"/>
            <a:ext cx="711951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entury"/>
                <a:ea typeface="+mn-ea"/>
                <a:cs typeface="+mn-cs"/>
              </a:rPr>
              <a:t>Код КТРУ:                                        26.20.17.110-00000004 </a:t>
            </a:r>
            <a:endParaRPr kumimoji="0" lang="ru-RU" sz="2000" b="0" i="0" u="none" strike="noStrike" kern="1200" cap="none" spc="0" normalizeH="0" baseline="0" noProof="0" dirty="0">
              <a:ln>
                <a:noFill/>
              </a:ln>
              <a:solidFill>
                <a:prstClr val="black"/>
              </a:solidFill>
              <a:effectLst/>
              <a:uLnTx/>
              <a:uFillTx/>
              <a:latin typeface="Century"/>
              <a:ea typeface="+mn-ea"/>
              <a:cs typeface="+mn-cs"/>
            </a:endParaRPr>
          </a:p>
        </p:txBody>
      </p:sp>
      <p:sp>
        <p:nvSpPr>
          <p:cNvPr id="12" name="Прямоугольник 11"/>
          <p:cNvSpPr/>
          <p:nvPr/>
        </p:nvSpPr>
        <p:spPr>
          <a:xfrm>
            <a:off x="600031" y="4742223"/>
            <a:ext cx="6522089" cy="556096"/>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Минимальный размер больше максимальных </a:t>
            </a: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
        <p:nvSpPr>
          <p:cNvPr id="2" name="Прямоугольник 1"/>
          <p:cNvSpPr/>
          <p:nvPr/>
        </p:nvSpPr>
        <p:spPr>
          <a:xfrm>
            <a:off x="782260" y="2467455"/>
            <a:ext cx="895469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Максимальный размер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диагонали:     </a:t>
            </a: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14, 15, 17, 19, 20, 21, 22, 23, 24, 25, 26, 27,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uLnTx/>
                <a:uFillTx/>
                <a:latin typeface="Century"/>
                <a:ea typeface="+mn-ea"/>
                <a:cs typeface="+mn-cs"/>
              </a:rPr>
              <a:t>                                                                  29, 30, 31, 32, 34, 35, 37</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 42, 45</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5" name="Прямоугольник 4"/>
          <p:cNvSpPr/>
          <p:nvPr/>
        </p:nvSpPr>
        <p:spPr>
          <a:xfrm>
            <a:off x="782260" y="3426299"/>
            <a:ext cx="4774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Минимальный размер диагонали: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     42</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pic>
        <p:nvPicPr>
          <p:cNvPr id="14" name="Рисунок 13"/>
          <p:cNvPicPr>
            <a:picLocks noChangeAspect="1"/>
          </p:cNvPicPr>
          <p:nvPr/>
        </p:nvPicPr>
        <p:blipFill rotWithShape="1">
          <a:blip r:embed="rId2"/>
          <a:srcRect l="15410" r="18014"/>
          <a:stretch/>
        </p:blipFill>
        <p:spPr>
          <a:xfrm>
            <a:off x="8515701" y="3309303"/>
            <a:ext cx="2157975" cy="3096884"/>
          </a:xfrm>
          <a:prstGeom prst="rect">
            <a:avLst/>
          </a:prstGeom>
          <a:ln>
            <a:noFill/>
          </a:ln>
          <a:effectLst>
            <a:softEdge rad="112500"/>
          </a:effectLst>
        </p:spPr>
      </p:pic>
    </p:spTree>
    <p:extLst>
      <p:ext uri="{BB962C8B-B14F-4D97-AF65-F5344CB8AC3E}">
        <p14:creationId xmlns:p14="http://schemas.microsoft.com/office/powerpoint/2010/main" val="27931841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fontScale="90000"/>
          </a:bodyPr>
          <a:lstStyle/>
          <a:p>
            <a:r>
              <a:rPr lang="ru-RU" dirty="0"/>
              <a:t>Если в описании позиции КТРУ содержится ошибка?</a:t>
            </a:r>
          </a:p>
        </p:txBody>
      </p:sp>
      <p:sp>
        <p:nvSpPr>
          <p:cNvPr id="4" name="Прямоугольник 3"/>
          <p:cNvSpPr/>
          <p:nvPr/>
        </p:nvSpPr>
        <p:spPr>
          <a:xfrm>
            <a:off x="704675" y="1445082"/>
            <a:ext cx="10484256" cy="100717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Покупать/поставлять товары строго по КТРУ</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704675" y="2984269"/>
            <a:ext cx="10484256" cy="9643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Не использовать КТРУ, считая, что нужного товара нет</a:t>
            </a:r>
          </a:p>
        </p:txBody>
      </p:sp>
      <p:sp>
        <p:nvSpPr>
          <p:cNvPr id="8" name="Прямоугольник 7"/>
          <p:cNvSpPr/>
          <p:nvPr/>
        </p:nvSpPr>
        <p:spPr>
          <a:xfrm>
            <a:off x="704675" y="4563688"/>
            <a:ext cx="10484256" cy="12123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Обращаться в Минфин с просьбой изменения позиции.</a:t>
            </a:r>
          </a:p>
        </p:txBody>
      </p:sp>
    </p:spTree>
    <p:extLst>
      <p:ext uri="{BB962C8B-B14F-4D97-AF65-F5344CB8AC3E}">
        <p14:creationId xmlns:p14="http://schemas.microsoft.com/office/powerpoint/2010/main" val="3039626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343947"/>
            <a:ext cx="10117845" cy="716384"/>
          </a:xfrm>
        </p:spPr>
        <p:txBody>
          <a:bodyPr>
            <a:noAutofit/>
          </a:bodyPr>
          <a:lstStyle/>
          <a:p>
            <a:pPr algn="l"/>
            <a:r>
              <a:rPr lang="ru-RU" sz="3200" dirty="0">
                <a:solidFill>
                  <a:srgbClr val="154676"/>
                </a:solidFill>
                <a:latin typeface="Century" panose="02040604050505020304" pitchFamily="18" charset="0"/>
                <a:ea typeface="Yu Gothic UI Semibold" panose="020B0700000000000000" pitchFamily="34" charset="-128"/>
              </a:rPr>
              <a:t>Статья 18 Закона № 44-ФЗ </a:t>
            </a:r>
            <a:r>
              <a:rPr lang="ru-RU" sz="3200" dirty="0">
                <a:solidFill>
                  <a:srgbClr val="C00000"/>
                </a:solidFill>
                <a:latin typeface="Century" panose="02040604050505020304" pitchFamily="18" charset="0"/>
                <a:ea typeface="Yu Gothic UI Semibold" panose="020B0700000000000000" pitchFamily="34" charset="-128"/>
              </a:rPr>
              <a:t>c 01.10.2019</a:t>
            </a:r>
            <a:br>
              <a:rPr lang="ru-RU" sz="3200" dirty="0">
                <a:solidFill>
                  <a:srgbClr val="C00000"/>
                </a:solidFill>
                <a:latin typeface="Century" panose="02040604050505020304" pitchFamily="18" charset="0"/>
                <a:ea typeface="Yu Gothic UI Semibold" panose="020B0700000000000000" pitchFamily="34" charset="-128"/>
              </a:rPr>
            </a:br>
            <a:r>
              <a:rPr lang="ru-RU" sz="3200" dirty="0">
                <a:solidFill>
                  <a:srgbClr val="C00000"/>
                </a:solidFill>
                <a:latin typeface="Century" panose="02040604050505020304" pitchFamily="18" charset="0"/>
                <a:ea typeface="Yu Gothic UI Semibold" panose="020B0700000000000000" pitchFamily="34" charset="-128"/>
              </a:rPr>
              <a:t>Обоснование закупок</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Прямоугольник 5"/>
          <p:cNvSpPr/>
          <p:nvPr/>
        </p:nvSpPr>
        <p:spPr>
          <a:xfrm>
            <a:off x="614418" y="1403743"/>
            <a:ext cx="10963164"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В целях настоящего Федерального закона обоснованной признается закупка,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осуществляемая в соответствии с положениями статей 19 и 22 настоящего Федерального</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закона.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Утратит силу (обоснование в план закупок)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Утратит силу (обоснование в план-график)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Оценка обоснованности осуществления закупок проводится в ходе аудита в сфере закупок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 контроля в сфере закупок в соответствии с настоящим Федеральным законом.</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По результатам аудита в сфере закупок и контроля в сфере закупок конкретная закупка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может быть признана необоснованной.</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В случае признания планируемой закупки необоснованной органы контроля, указанные в</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пункте 3 части 1 статьи 99 настоящего Федерального закона, выдают предписания об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устранении выявленных нарушений законодательства Российской Федерации и иных</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нормативных правовых актов о контрактной системе в сфере закупок и привлекают 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административной ответственности лиц, виновных в нарушениях требований настоящего</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Федерального закона, в порядке, установленном Кодексом Российской Федерации об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административных правонарушениях</a:t>
            </a:r>
          </a:p>
        </p:txBody>
      </p:sp>
      <p:sp>
        <p:nvSpPr>
          <p:cNvPr id="10" name="Прямоугольник 9"/>
          <p:cNvSpPr/>
          <p:nvPr/>
        </p:nvSpPr>
        <p:spPr>
          <a:xfrm>
            <a:off x="2635123" y="5985341"/>
            <a:ext cx="908026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a:ea typeface="+mn-ea"/>
                <a:cs typeface="+mn-cs"/>
              </a:rPr>
              <a:t>При включении закупок в план закупок и план-график после 01.10.2019 нужно ли</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a:ea typeface="+mn-ea"/>
                <a:cs typeface="+mn-cs"/>
              </a:rPr>
              <a:t>готовить обоснование по ПП РФ № 555?</a:t>
            </a:r>
          </a:p>
        </p:txBody>
      </p:sp>
      <p:sp>
        <p:nvSpPr>
          <p:cNvPr id="12" name="Прямоугольник 11"/>
          <p:cNvSpPr/>
          <p:nvPr/>
        </p:nvSpPr>
        <p:spPr>
          <a:xfrm>
            <a:off x="2242377" y="5928058"/>
            <a:ext cx="392746"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4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ru-RU"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58501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a:bodyPr>
          <a:lstStyle/>
          <a:p>
            <a:r>
              <a:rPr lang="ru-RU" dirty="0"/>
              <a:t>29.10.2: Автомобили </a:t>
            </a:r>
            <a:r>
              <a:rPr lang="ru-RU" dirty="0" smtClean="0"/>
              <a:t>легковые КТРУ</a:t>
            </a: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47" y="2113882"/>
            <a:ext cx="729932" cy="729932"/>
          </a:xfrm>
          <a:prstGeom prst="rect">
            <a:avLst/>
          </a:prstGeom>
        </p:spPr>
      </p:pic>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pic>
        <p:nvPicPr>
          <p:cNvPr id="4" name="Рисунок 3"/>
          <p:cNvPicPr>
            <a:picLocks noChangeAspect="1"/>
          </p:cNvPicPr>
          <p:nvPr/>
        </p:nvPicPr>
        <p:blipFill>
          <a:blip r:embed="rId5"/>
          <a:stretch>
            <a:fillRect/>
          </a:stretch>
        </p:blipFill>
        <p:spPr>
          <a:xfrm>
            <a:off x="3891823" y="1630513"/>
            <a:ext cx="7461977" cy="4964112"/>
          </a:xfrm>
          <a:prstGeom prst="rect">
            <a:avLst/>
          </a:prstGeom>
        </p:spPr>
      </p:pic>
      <p:sp>
        <p:nvSpPr>
          <p:cNvPr id="6" name="TextBox 5"/>
          <p:cNvSpPr txBox="1"/>
          <p:nvPr/>
        </p:nvSpPr>
        <p:spPr>
          <a:xfrm>
            <a:off x="310394" y="3203890"/>
            <a:ext cx="39344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44546A"/>
                </a:solidFill>
                <a:effectLst/>
                <a:uLnTx/>
                <a:uFillTx/>
                <a:latin typeface="Calibri" panose="020F0502020204030204"/>
                <a:ea typeface="+mn-ea"/>
                <a:cs typeface="+mn-cs"/>
              </a:rPr>
              <a:t>4 </a:t>
            </a:r>
            <a:r>
              <a:rPr kumimoji="0" lang="ru-RU" sz="3600" b="0" i="0" u="none" strike="noStrike" kern="1200" cap="none" spc="0" normalizeH="0" baseline="0" noProof="0" dirty="0" smtClean="0">
                <a:ln>
                  <a:noFill/>
                </a:ln>
                <a:solidFill>
                  <a:srgbClr val="44546A"/>
                </a:solidFill>
                <a:effectLst/>
                <a:uLnTx/>
                <a:uFillTx/>
                <a:latin typeface="Calibri" panose="020F0502020204030204"/>
                <a:ea typeface="+mn-ea"/>
                <a:cs typeface="+mn-cs"/>
              </a:rPr>
              <a:t>наименования характеристик</a:t>
            </a:r>
            <a:endParaRPr kumimoji="0" lang="ru-RU" sz="36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052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28535" y="1324460"/>
            <a:ext cx="10195133" cy="790814"/>
          </a:xfrm>
        </p:spPr>
        <p:txBody>
          <a:bodyPr>
            <a:noAutofit/>
          </a:bodyPr>
          <a:lstStyle/>
          <a:p>
            <a:r>
              <a:rPr lang="ru-RU" sz="2000" dirty="0">
                <a:solidFill>
                  <a:schemeClr val="bg2">
                    <a:lumMod val="50000"/>
                  </a:schemeClr>
                </a:solidFill>
              </a:rPr>
              <a:t/>
            </a:r>
            <a:br>
              <a:rPr lang="ru-RU" sz="2000" dirty="0">
                <a:solidFill>
                  <a:schemeClr val="bg2">
                    <a:lumMod val="50000"/>
                  </a:schemeClr>
                </a:solidFill>
              </a:rPr>
            </a:br>
            <a:r>
              <a:rPr lang="ru-RU" sz="2400" dirty="0"/>
              <a:t>Каталог ТРУ. Нарушения</a:t>
            </a:r>
            <a:r>
              <a:rPr lang="ru-RU" sz="2800" dirty="0"/>
              <a:t/>
            </a:r>
            <a:br>
              <a:rPr lang="ru-RU" sz="2800" dirty="0"/>
            </a:br>
            <a:r>
              <a:rPr lang="ru-RU" sz="3600" b="1" dirty="0" smtClean="0"/>
              <a:t>Способы обоснования дополнительных характеристик</a:t>
            </a:r>
            <a:r>
              <a:rPr lang="ru-RU" sz="3600" b="1" dirty="0"/>
              <a:t/>
            </a:r>
            <a:br>
              <a:rPr lang="ru-RU" sz="3600" b="1" dirty="0"/>
            </a:br>
            <a:r>
              <a:rPr lang="ru-RU" sz="4000" b="1" dirty="0"/>
              <a:t/>
            </a:r>
            <a:br>
              <a:rPr lang="ru-RU" sz="4000" b="1" dirty="0"/>
            </a:br>
            <a:r>
              <a:rPr lang="ru-RU" sz="3600" dirty="0"/>
              <a:t/>
            </a:r>
            <a:br>
              <a:rPr lang="ru-RU" sz="3600" dirty="0"/>
            </a:br>
            <a:r>
              <a:rPr lang="ru-RU" sz="3600" dirty="0" smtClean="0"/>
              <a:t/>
            </a:r>
            <a:br>
              <a:rPr lang="ru-RU" sz="3600" dirty="0" smtClean="0"/>
            </a:br>
            <a:endParaRPr lang="ru-RU" sz="3600" dirty="0"/>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Объект 2"/>
          <p:cNvSpPr txBox="1">
            <a:spLocks/>
          </p:cNvSpPr>
          <p:nvPr/>
        </p:nvSpPr>
        <p:spPr>
          <a:xfrm>
            <a:off x="894864" y="1517763"/>
            <a:ext cx="1037272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035016" y="320227"/>
            <a:ext cx="1996632" cy="1264873"/>
          </a:xfrm>
          <a:prstGeom prst="homePlate">
            <a:avLst/>
          </a:prstGeom>
        </p:spPr>
      </p:pic>
      <p:sp>
        <p:nvSpPr>
          <p:cNvPr id="13" name="Объект 2"/>
          <p:cNvSpPr txBox="1">
            <a:spLocks/>
          </p:cNvSpPr>
          <p:nvPr/>
        </p:nvSpPr>
        <p:spPr>
          <a:xfrm>
            <a:off x="838199" y="1517763"/>
            <a:ext cx="10372725" cy="1806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484717" y="2012518"/>
            <a:ext cx="10953374"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 name="Прямоугольник 14"/>
          <p:cNvSpPr/>
          <p:nvPr/>
        </p:nvSpPr>
        <p:spPr>
          <a:xfrm flipV="1">
            <a:off x="569663" y="177110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Объект 2"/>
          <p:cNvSpPr txBox="1">
            <a:spLocks/>
          </p:cNvSpPr>
          <p:nvPr/>
        </p:nvSpPr>
        <p:spPr>
          <a:xfrm>
            <a:off x="639853" y="1979961"/>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ru-RU" altLang="ru-RU"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Ссылка на нормативно-правовой акт</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Расположение </a:t>
            </a: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руля – левостороннее</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Требование установлено для обеспечения безопасности дорожного движения, т.к. на дорогах Российской Федерации установлено правостороннее движение транспортных средств.</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(ч.5 ст. 22 Федерального закона от 10.12.1995 N 196-ФЗ "О безопасности дорожного движения")</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Крепление для детских сидений </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должно быть в наличии</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Требование обусловлено соблюдением безопасности и сохранности здоровья детей при </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перевозках</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п. 22.9 Постановление Правительства РФ от 23.10.1993 N 1090 "О Правилах дорожного движения"; ч.3 ст. 12.23 Кодекс Российской Федерации об административных правонарушениях)</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2176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28535" y="1324460"/>
            <a:ext cx="10195133" cy="790814"/>
          </a:xfrm>
        </p:spPr>
        <p:txBody>
          <a:bodyPr>
            <a:noAutofit/>
          </a:bodyPr>
          <a:lstStyle/>
          <a:p>
            <a:r>
              <a:rPr lang="ru-RU" sz="2000" dirty="0">
                <a:solidFill>
                  <a:schemeClr val="bg2">
                    <a:lumMod val="50000"/>
                  </a:schemeClr>
                </a:solidFill>
              </a:rPr>
              <a:t/>
            </a:r>
            <a:br>
              <a:rPr lang="ru-RU" sz="2000" dirty="0">
                <a:solidFill>
                  <a:schemeClr val="bg2">
                    <a:lumMod val="50000"/>
                  </a:schemeClr>
                </a:solidFill>
              </a:rPr>
            </a:br>
            <a:r>
              <a:rPr lang="ru-RU" sz="2400" dirty="0"/>
              <a:t>Каталог ТРУ. Нарушения</a:t>
            </a:r>
            <a:r>
              <a:rPr lang="ru-RU" sz="2800" dirty="0"/>
              <a:t/>
            </a:r>
            <a:br>
              <a:rPr lang="ru-RU" sz="2800" dirty="0"/>
            </a:br>
            <a:r>
              <a:rPr lang="ru-RU" sz="3600" b="1" dirty="0" smtClean="0"/>
              <a:t>Способы обоснования дополнительных характеристик</a:t>
            </a:r>
            <a:r>
              <a:rPr lang="ru-RU" sz="3600" b="1" dirty="0"/>
              <a:t/>
            </a:r>
            <a:br>
              <a:rPr lang="ru-RU" sz="3600" b="1" dirty="0"/>
            </a:br>
            <a:r>
              <a:rPr lang="ru-RU" sz="4000" b="1" dirty="0"/>
              <a:t/>
            </a:r>
            <a:br>
              <a:rPr lang="ru-RU" sz="4000" b="1" dirty="0"/>
            </a:br>
            <a:r>
              <a:rPr lang="ru-RU" sz="3600" dirty="0"/>
              <a:t/>
            </a:r>
            <a:br>
              <a:rPr lang="ru-RU" sz="3600" dirty="0"/>
            </a:br>
            <a:r>
              <a:rPr lang="ru-RU" sz="3600" dirty="0" smtClean="0"/>
              <a:t/>
            </a:r>
            <a:br>
              <a:rPr lang="ru-RU" sz="3600" dirty="0" smtClean="0"/>
            </a:br>
            <a:endParaRPr lang="ru-RU" sz="3600" dirty="0"/>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Объект 2"/>
          <p:cNvSpPr txBox="1">
            <a:spLocks/>
          </p:cNvSpPr>
          <p:nvPr/>
        </p:nvSpPr>
        <p:spPr>
          <a:xfrm>
            <a:off x="894864" y="1517763"/>
            <a:ext cx="1037272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035016" y="320227"/>
            <a:ext cx="1996632" cy="1264873"/>
          </a:xfrm>
          <a:prstGeom prst="homePlate">
            <a:avLst/>
          </a:prstGeom>
        </p:spPr>
      </p:pic>
      <p:sp>
        <p:nvSpPr>
          <p:cNvPr id="13" name="Объект 2"/>
          <p:cNvSpPr txBox="1">
            <a:spLocks/>
          </p:cNvSpPr>
          <p:nvPr/>
        </p:nvSpPr>
        <p:spPr>
          <a:xfrm>
            <a:off x="838199" y="1517763"/>
            <a:ext cx="10372725" cy="1806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484717" y="2012518"/>
            <a:ext cx="10953374"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 name="Прямоугольник 14"/>
          <p:cNvSpPr/>
          <p:nvPr/>
        </p:nvSpPr>
        <p:spPr>
          <a:xfrm flipV="1">
            <a:off x="569663" y="177110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Объект 2"/>
          <p:cNvSpPr txBox="1">
            <a:spLocks/>
          </p:cNvSpPr>
          <p:nvPr/>
        </p:nvSpPr>
        <p:spPr>
          <a:xfrm>
            <a:off x="639853" y="1979961"/>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 Ссылка на технический регламент</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Система экстренного оповещения </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ЭРА-ГЛОНАСС – наличие</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Требование установлено в соответствии с Техническим регламентом Таможенного Союза ТР ТС 018/2011 "О безопасности колесных транспортных средств"</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Подушка безопасности водителя и переднего </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пассажира - наличие</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Для обеспечения защиты водителя и пассажира при фронтальном столкновении.</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Требование установлено в соответствии с приложением № 2 Технического регламента Таможенного Союза ТР ТС 018/2011 "О безопасности колесных транспортных средств"</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Ссылка на ГОСТ?</a:t>
            </a:r>
            <a:endParaRPr kumimoji="0" lang="ru-RU" altLang="ru-RU"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9682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28535" y="1324460"/>
            <a:ext cx="10195133" cy="790814"/>
          </a:xfrm>
        </p:spPr>
        <p:txBody>
          <a:bodyPr>
            <a:noAutofit/>
          </a:bodyPr>
          <a:lstStyle/>
          <a:p>
            <a:r>
              <a:rPr lang="ru-RU" sz="2000" dirty="0">
                <a:solidFill>
                  <a:schemeClr val="bg2">
                    <a:lumMod val="50000"/>
                  </a:schemeClr>
                </a:solidFill>
              </a:rPr>
              <a:t/>
            </a:r>
            <a:br>
              <a:rPr lang="ru-RU" sz="2000" dirty="0">
                <a:solidFill>
                  <a:schemeClr val="bg2">
                    <a:lumMod val="50000"/>
                  </a:schemeClr>
                </a:solidFill>
              </a:rPr>
            </a:br>
            <a:r>
              <a:rPr lang="ru-RU" sz="2400" dirty="0"/>
              <a:t>Каталог ТРУ. Нарушения</a:t>
            </a:r>
            <a:r>
              <a:rPr lang="ru-RU" sz="2800" dirty="0"/>
              <a:t/>
            </a:r>
            <a:br>
              <a:rPr lang="ru-RU" sz="2800" dirty="0"/>
            </a:br>
            <a:r>
              <a:rPr lang="ru-RU" sz="3600" b="1" dirty="0" smtClean="0"/>
              <a:t>Способы обоснования дополнительных характеристик</a:t>
            </a:r>
            <a:r>
              <a:rPr lang="ru-RU" sz="3600" b="1" dirty="0"/>
              <a:t/>
            </a:r>
            <a:br>
              <a:rPr lang="ru-RU" sz="3600" b="1" dirty="0"/>
            </a:br>
            <a:r>
              <a:rPr lang="ru-RU" sz="4000" b="1" dirty="0"/>
              <a:t/>
            </a:r>
            <a:br>
              <a:rPr lang="ru-RU" sz="4000" b="1" dirty="0"/>
            </a:br>
            <a:r>
              <a:rPr lang="ru-RU" sz="3600" dirty="0"/>
              <a:t/>
            </a:r>
            <a:br>
              <a:rPr lang="ru-RU" sz="3600" dirty="0"/>
            </a:br>
            <a:r>
              <a:rPr lang="ru-RU" sz="3600" dirty="0" smtClean="0"/>
              <a:t/>
            </a:r>
            <a:br>
              <a:rPr lang="ru-RU" sz="3600" dirty="0" smtClean="0"/>
            </a:br>
            <a:endParaRPr lang="ru-RU" sz="3600" dirty="0"/>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Объект 2"/>
          <p:cNvSpPr txBox="1">
            <a:spLocks/>
          </p:cNvSpPr>
          <p:nvPr/>
        </p:nvSpPr>
        <p:spPr>
          <a:xfrm>
            <a:off x="894864" y="1517763"/>
            <a:ext cx="1037272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035016" y="320227"/>
            <a:ext cx="1996632" cy="1264873"/>
          </a:xfrm>
          <a:prstGeom prst="homePlate">
            <a:avLst/>
          </a:prstGeom>
        </p:spPr>
      </p:pic>
      <p:sp>
        <p:nvSpPr>
          <p:cNvPr id="13" name="Объект 2"/>
          <p:cNvSpPr txBox="1">
            <a:spLocks/>
          </p:cNvSpPr>
          <p:nvPr/>
        </p:nvSpPr>
        <p:spPr>
          <a:xfrm>
            <a:off x="838199" y="1517763"/>
            <a:ext cx="10372725" cy="1806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484717" y="2012518"/>
            <a:ext cx="10953374"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 name="Прямоугольник 14"/>
          <p:cNvSpPr/>
          <p:nvPr/>
        </p:nvSpPr>
        <p:spPr>
          <a:xfrm flipV="1">
            <a:off x="569663" y="177110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Объект 2"/>
          <p:cNvSpPr txBox="1">
            <a:spLocks/>
          </p:cNvSpPr>
          <p:nvPr/>
        </p:nvSpPr>
        <p:spPr>
          <a:xfrm>
            <a:off x="639853" y="1979961"/>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 Обоснование минимального и максимального значения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Максимальная мощность, </a:t>
            </a:r>
            <a:r>
              <a:rPr kumimoji="0" lang="ru-RU"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л.с</a:t>
            </a: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не менее 100 и </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не </a:t>
            </a: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более 150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Минимальное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значение показателя обусловлено необходимостью обеспечения движения и маневрирования загруженного автомобиля с максимальной скоростью в заданных дорожных условиях, в том числе при возникновении ситуаций, когда необходимо оказать ребенку скорую медицинскую помощь.</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Максимальное значение показателя обусловлено объемом прав в денежном выражении на принятие и исполнение обязательств Заказчиком в соответствии с бюджетным законодательством Российской Федерации по уплате транспортного налога.</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522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28535" y="1324460"/>
            <a:ext cx="10195133" cy="790814"/>
          </a:xfrm>
        </p:spPr>
        <p:txBody>
          <a:bodyPr>
            <a:noAutofit/>
          </a:bodyPr>
          <a:lstStyle/>
          <a:p>
            <a:r>
              <a:rPr lang="ru-RU" sz="2000" dirty="0">
                <a:solidFill>
                  <a:schemeClr val="bg2">
                    <a:lumMod val="50000"/>
                  </a:schemeClr>
                </a:solidFill>
              </a:rPr>
              <a:t/>
            </a:r>
            <a:br>
              <a:rPr lang="ru-RU" sz="2000" dirty="0">
                <a:solidFill>
                  <a:schemeClr val="bg2">
                    <a:lumMod val="50000"/>
                  </a:schemeClr>
                </a:solidFill>
              </a:rPr>
            </a:br>
            <a:r>
              <a:rPr lang="ru-RU" sz="2400" dirty="0"/>
              <a:t>Каталог ТРУ. Нарушения</a:t>
            </a:r>
            <a:r>
              <a:rPr lang="ru-RU" sz="2800" dirty="0"/>
              <a:t/>
            </a:r>
            <a:br>
              <a:rPr lang="ru-RU" sz="2800" dirty="0"/>
            </a:br>
            <a:r>
              <a:rPr lang="ru-RU" sz="3600" b="1" dirty="0" smtClean="0"/>
              <a:t>Способы обоснования дополнительных характеристик</a:t>
            </a:r>
            <a:r>
              <a:rPr lang="ru-RU" sz="3600" b="1" dirty="0"/>
              <a:t/>
            </a:r>
            <a:br>
              <a:rPr lang="ru-RU" sz="3600" b="1" dirty="0"/>
            </a:br>
            <a:r>
              <a:rPr lang="ru-RU" sz="4000" b="1" dirty="0"/>
              <a:t/>
            </a:r>
            <a:br>
              <a:rPr lang="ru-RU" sz="4000" b="1" dirty="0"/>
            </a:br>
            <a:r>
              <a:rPr lang="ru-RU" sz="3600" dirty="0"/>
              <a:t/>
            </a:r>
            <a:br>
              <a:rPr lang="ru-RU" sz="3600" dirty="0"/>
            </a:br>
            <a:r>
              <a:rPr lang="ru-RU" sz="3600" dirty="0" smtClean="0"/>
              <a:t/>
            </a:r>
            <a:br>
              <a:rPr lang="ru-RU" sz="3600" dirty="0" smtClean="0"/>
            </a:br>
            <a:endParaRPr lang="ru-RU" sz="3600" dirty="0"/>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Объект 2"/>
          <p:cNvSpPr txBox="1">
            <a:spLocks/>
          </p:cNvSpPr>
          <p:nvPr/>
        </p:nvSpPr>
        <p:spPr>
          <a:xfrm>
            <a:off x="894864" y="1517763"/>
            <a:ext cx="1037272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035016" y="320227"/>
            <a:ext cx="1996632" cy="1264873"/>
          </a:xfrm>
          <a:prstGeom prst="homePlate">
            <a:avLst/>
          </a:prstGeom>
        </p:spPr>
      </p:pic>
      <p:sp>
        <p:nvSpPr>
          <p:cNvPr id="13" name="Объект 2"/>
          <p:cNvSpPr txBox="1">
            <a:spLocks/>
          </p:cNvSpPr>
          <p:nvPr/>
        </p:nvSpPr>
        <p:spPr>
          <a:xfrm>
            <a:off x="838199" y="1517763"/>
            <a:ext cx="10372725" cy="1806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484717" y="2012518"/>
            <a:ext cx="10953374"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 name="Прямоугольник 14"/>
          <p:cNvSpPr/>
          <p:nvPr/>
        </p:nvSpPr>
        <p:spPr>
          <a:xfrm flipV="1">
            <a:off x="569663" y="177110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Объект 2"/>
          <p:cNvSpPr txBox="1">
            <a:spLocks/>
          </p:cNvSpPr>
          <p:nvPr/>
        </p:nvSpPr>
        <p:spPr>
          <a:xfrm>
            <a:off x="639853" y="1979961"/>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 Ссылка на ранее заключенные контракты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ru-RU" altLang="ru-RU"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Объем топливного бака, </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л, </a:t>
            </a: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не менее 50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Объем топливного бака обусловлен потребностью учреждения в осуществлении междугородных поездок и условиями заключенного контракта на поставку моторного топлива</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8382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28535" y="1324460"/>
            <a:ext cx="10195133" cy="790814"/>
          </a:xfrm>
        </p:spPr>
        <p:txBody>
          <a:bodyPr>
            <a:noAutofit/>
          </a:bodyPr>
          <a:lstStyle/>
          <a:p>
            <a:r>
              <a:rPr lang="ru-RU" sz="2000" dirty="0">
                <a:solidFill>
                  <a:schemeClr val="bg2">
                    <a:lumMod val="50000"/>
                  </a:schemeClr>
                </a:solidFill>
              </a:rPr>
              <a:t/>
            </a:r>
            <a:br>
              <a:rPr lang="ru-RU" sz="2000" dirty="0">
                <a:solidFill>
                  <a:schemeClr val="bg2">
                    <a:lumMod val="50000"/>
                  </a:schemeClr>
                </a:solidFill>
              </a:rPr>
            </a:br>
            <a:r>
              <a:rPr lang="ru-RU" sz="2400" dirty="0"/>
              <a:t>Каталог ТРУ. Нарушения</a:t>
            </a:r>
            <a:r>
              <a:rPr lang="ru-RU" sz="2800" dirty="0"/>
              <a:t/>
            </a:r>
            <a:br>
              <a:rPr lang="ru-RU" sz="2800" dirty="0"/>
            </a:br>
            <a:r>
              <a:rPr lang="ru-RU" sz="3600" b="1" dirty="0" smtClean="0"/>
              <a:t>Способы обоснования дополнительных характеристик</a:t>
            </a:r>
            <a:r>
              <a:rPr lang="ru-RU" sz="3600" b="1" dirty="0"/>
              <a:t/>
            </a:r>
            <a:br>
              <a:rPr lang="ru-RU" sz="3600" b="1" dirty="0"/>
            </a:br>
            <a:r>
              <a:rPr lang="ru-RU" sz="4000" b="1" dirty="0"/>
              <a:t/>
            </a:r>
            <a:br>
              <a:rPr lang="ru-RU" sz="4000" b="1" dirty="0"/>
            </a:br>
            <a:r>
              <a:rPr lang="ru-RU" sz="3600" dirty="0"/>
              <a:t/>
            </a:r>
            <a:br>
              <a:rPr lang="ru-RU" sz="3600" dirty="0"/>
            </a:br>
            <a:r>
              <a:rPr lang="ru-RU" sz="3600" dirty="0" smtClean="0"/>
              <a:t/>
            </a:r>
            <a:br>
              <a:rPr lang="ru-RU" sz="3600" dirty="0" smtClean="0"/>
            </a:br>
            <a:endParaRPr lang="ru-RU" sz="3600" dirty="0"/>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Объект 2"/>
          <p:cNvSpPr txBox="1">
            <a:spLocks/>
          </p:cNvSpPr>
          <p:nvPr/>
        </p:nvSpPr>
        <p:spPr>
          <a:xfrm>
            <a:off x="894864" y="1517763"/>
            <a:ext cx="1037272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035016" y="320227"/>
            <a:ext cx="1996632" cy="1264873"/>
          </a:xfrm>
          <a:prstGeom prst="homePlate">
            <a:avLst/>
          </a:prstGeom>
        </p:spPr>
      </p:pic>
      <p:sp>
        <p:nvSpPr>
          <p:cNvPr id="13" name="Объект 2"/>
          <p:cNvSpPr txBox="1">
            <a:spLocks/>
          </p:cNvSpPr>
          <p:nvPr/>
        </p:nvSpPr>
        <p:spPr>
          <a:xfrm>
            <a:off x="838199" y="1517763"/>
            <a:ext cx="10372725" cy="1806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484717" y="2012518"/>
            <a:ext cx="10953374"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 name="Прямоугольник 14"/>
          <p:cNvSpPr/>
          <p:nvPr/>
        </p:nvSpPr>
        <p:spPr>
          <a:xfrm flipV="1">
            <a:off x="569663" y="1771106"/>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Объект 2"/>
          <p:cNvSpPr txBox="1">
            <a:spLocks/>
          </p:cNvSpPr>
          <p:nvPr/>
        </p:nvSpPr>
        <p:spPr>
          <a:xfrm>
            <a:off x="639853" y="1979961"/>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 Иное обоснование</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Тип кузова - седан</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При открывании двери багажного отделения в автомобилях с кузовом другого типа будет происходит охлаждение салона, в зимнее время года при перевозке детей резкое изменение температурного режима в салоне вызовет переохлаждение, и, как следствие, заболевание ребенка.</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Блокировка задних дверей от открывания </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детьми - наличие</a:t>
            </a:r>
            <a:endPar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Требование обусловлено соблюдением безопасности и сохранности здоровья детей при </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перевозках</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Запасное колесо - наличие</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Для обеспечения продолжения движения в случае возникновения в пути аварийной ситуации (пробой, порез, разрыв шины колеса)</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953722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t>29.10.2: Автомобили </a:t>
            </a:r>
            <a:r>
              <a:rPr lang="ru-RU" dirty="0" smtClean="0"/>
              <a:t>легковые доп. Характеристики и обоснование</a:t>
            </a: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Объект 13"/>
          <p:cNvPicPr>
            <a:picLocks noGrp="1" noChangeAspect="1"/>
          </p:cNvPicPr>
          <p:nvPr>
            <p:ph idx="1"/>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graphicFrame>
        <p:nvGraphicFramePr>
          <p:cNvPr id="17" name="Таблица 16"/>
          <p:cNvGraphicFramePr>
            <a:graphicFrameLocks noGrp="1"/>
          </p:cNvGraphicFramePr>
          <p:nvPr>
            <p:extLst/>
          </p:nvPr>
        </p:nvGraphicFramePr>
        <p:xfrm>
          <a:off x="128187" y="1507882"/>
          <a:ext cx="11947020" cy="5313404"/>
        </p:xfrm>
        <a:graphic>
          <a:graphicData uri="http://schemas.openxmlformats.org/drawingml/2006/table">
            <a:tbl>
              <a:tblPr firstRow="1" firstCol="1" bandRow="1"/>
              <a:tblGrid>
                <a:gridCol w="2214165">
                  <a:extLst>
                    <a:ext uri="{9D8B030D-6E8A-4147-A177-3AD203B41FA5}">
                      <a16:colId xmlns:a16="http://schemas.microsoft.com/office/drawing/2014/main" val="609788498"/>
                    </a:ext>
                  </a:extLst>
                </a:gridCol>
                <a:gridCol w="1145042">
                  <a:extLst>
                    <a:ext uri="{9D8B030D-6E8A-4147-A177-3AD203B41FA5}">
                      <a16:colId xmlns:a16="http://schemas.microsoft.com/office/drawing/2014/main" val="105694763"/>
                    </a:ext>
                  </a:extLst>
                </a:gridCol>
                <a:gridCol w="825932">
                  <a:extLst>
                    <a:ext uri="{9D8B030D-6E8A-4147-A177-3AD203B41FA5}">
                      <a16:colId xmlns:a16="http://schemas.microsoft.com/office/drawing/2014/main" val="2079554197"/>
                    </a:ext>
                  </a:extLst>
                </a:gridCol>
                <a:gridCol w="7761881">
                  <a:extLst>
                    <a:ext uri="{9D8B030D-6E8A-4147-A177-3AD203B41FA5}">
                      <a16:colId xmlns:a16="http://schemas.microsoft.com/office/drawing/2014/main" val="2929874532"/>
                    </a:ext>
                  </a:extLst>
                </a:gridCol>
              </a:tblGrid>
              <a:tr h="197721">
                <a:tc>
                  <a:txBody>
                    <a:bodyPr/>
                    <a:lstStyle/>
                    <a:p>
                      <a:pPr>
                        <a:spcAft>
                          <a:spcPts val="0"/>
                        </a:spcAft>
                      </a:pPr>
                      <a:r>
                        <a:rPr lang="ru-RU" sz="1200">
                          <a:effectLst/>
                          <a:latin typeface="Times New Roman" panose="02020603050405020304" pitchFamily="18" charset="0"/>
                          <a:ea typeface="Times New Roman" panose="02020603050405020304" pitchFamily="18" charset="0"/>
                        </a:rPr>
                        <a:t>Коробка передач</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механическая</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Согласно КТРУ</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968664"/>
                  </a:ext>
                </a:extLst>
              </a:tr>
              <a:tr h="197721">
                <a:tc>
                  <a:txBody>
                    <a:bodyPr/>
                    <a:lstStyle/>
                    <a:p>
                      <a:pPr>
                        <a:spcAft>
                          <a:spcPts val="0"/>
                        </a:spcAft>
                      </a:pPr>
                      <a:r>
                        <a:rPr lang="ru-RU" sz="1200">
                          <a:effectLst/>
                          <a:latin typeface="Times New Roman" panose="02020603050405020304" pitchFamily="18" charset="0"/>
                          <a:ea typeface="Times New Roman" panose="02020603050405020304" pitchFamily="18" charset="0"/>
                        </a:rPr>
                        <a:t>Тип двигателя</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бензиновый</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Согласно КТРУ</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424120"/>
                  </a:ext>
                </a:extLst>
              </a:tr>
              <a:tr h="197721">
                <a:tc>
                  <a:txBody>
                    <a:bodyPr/>
                    <a:lstStyle/>
                    <a:p>
                      <a:pPr>
                        <a:spcAft>
                          <a:spcPts val="0"/>
                        </a:spcAft>
                      </a:pPr>
                      <a:r>
                        <a:rPr lang="ru-RU" sz="1200">
                          <a:effectLst/>
                          <a:latin typeface="Times New Roman" panose="02020603050405020304" pitchFamily="18" charset="0"/>
                          <a:ea typeface="Times New Roman" panose="02020603050405020304" pitchFamily="18" charset="0"/>
                        </a:rPr>
                        <a:t>Тип привода</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передний</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Согласно КТРУ</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785336"/>
                  </a:ext>
                </a:extLst>
              </a:tr>
              <a:tr h="197721">
                <a:tc>
                  <a:txBody>
                    <a:bodyPr/>
                    <a:lstStyle/>
                    <a:p>
                      <a:pPr>
                        <a:spcAft>
                          <a:spcPts val="0"/>
                        </a:spcAft>
                      </a:pPr>
                      <a:r>
                        <a:rPr lang="ru-RU" sz="1200">
                          <a:effectLst/>
                          <a:latin typeface="Times New Roman" panose="02020603050405020304" pitchFamily="18" charset="0"/>
                          <a:ea typeface="Times New Roman" panose="02020603050405020304" pitchFamily="18" charset="0"/>
                        </a:rPr>
                        <a:t>Количество мест </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не менее 5</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Согласно КТРУ</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695671"/>
                  </a:ext>
                </a:extLst>
              </a:tr>
              <a:tr h="593163">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Тип кузова</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седан</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При открывании двери багажного отделения в автомобилях с кузовом другого типа будет происходит охлаждение салона, в зимнее время года при перевозке детей резкое изменение температурного режима в салоне вызовет переохлаждение, и, как следствие, заболевание ребенка.</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603748"/>
                  </a:ext>
                </a:extLst>
              </a:tr>
              <a:tr h="593163">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Расположение руля  </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левостороннее</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Calibri" panose="020F0502020204030204" pitchFamily="34" charset="0"/>
                        </a:rPr>
                        <a:t>Требование установлено для обеспечения безопасности дорожного движения, т.к. на дорогах Российской Федерации установлено правостороннее движение транспортных средств.</a:t>
                      </a:r>
                      <a:endParaRPr lang="ru-RU" sz="1200" dirty="0">
                        <a:effectLst/>
                        <a:latin typeface="Times New Roman" panose="02020603050405020304" pitchFamily="18" charset="0"/>
                        <a:ea typeface="Times New Roman" panose="02020603050405020304" pitchFamily="18" charset="0"/>
                      </a:endParaRPr>
                    </a:p>
                    <a:p>
                      <a:pPr algn="just">
                        <a:spcAft>
                          <a:spcPts val="0"/>
                        </a:spcAft>
                      </a:pPr>
                      <a:r>
                        <a:rPr lang="ru-RU" sz="1200" dirty="0">
                          <a:effectLst/>
                          <a:latin typeface="Times New Roman" panose="02020603050405020304" pitchFamily="18" charset="0"/>
                          <a:ea typeface="Calibri" panose="020F0502020204030204" pitchFamily="34" charset="0"/>
                        </a:rPr>
                        <a:t>(ч.5 ст. 22 Федерального закона от 10.12.1995 N 196-ФЗ "О безопасности дорожного движения")</a:t>
                      </a:r>
                      <a:endParaRPr lang="ru-RU" sz="1200" dirty="0">
                        <a:effectLst/>
                        <a:latin typeface="Times New Roman" panose="02020603050405020304" pitchFamily="18" charset="0"/>
                        <a:ea typeface="Times New Roman" panose="02020603050405020304" pitchFamily="18" charset="0"/>
                      </a:endParaRP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956389"/>
                  </a:ext>
                </a:extLst>
              </a:tr>
              <a:tr h="1186326">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Максимальная мощность, </a:t>
                      </a:r>
                      <a:r>
                        <a:rPr lang="ru-RU" sz="1200" dirty="0" err="1">
                          <a:effectLst/>
                          <a:latin typeface="Times New Roman" panose="02020603050405020304" pitchFamily="18" charset="0"/>
                          <a:ea typeface="Times New Roman" panose="02020603050405020304" pitchFamily="18" charset="0"/>
                        </a:rPr>
                        <a:t>л.с</a:t>
                      </a:r>
                      <a:r>
                        <a:rPr lang="ru-RU" sz="1200" dirty="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не менее 100 и </a:t>
                      </a:r>
                    </a:p>
                    <a:p>
                      <a:pPr>
                        <a:spcAft>
                          <a:spcPts val="0"/>
                        </a:spcAft>
                      </a:pPr>
                      <a:r>
                        <a:rPr lang="ru-RU" sz="1200" dirty="0">
                          <a:effectLst/>
                          <a:latin typeface="Times New Roman" panose="02020603050405020304" pitchFamily="18" charset="0"/>
                          <a:ea typeface="Times New Roman" panose="02020603050405020304" pitchFamily="18" charset="0"/>
                        </a:rPr>
                        <a:t>не более 150</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Минимальное значение показателя обусловлено необходимостью обеспечения движения и маневрирования загруженного автомобиля с максимальной скоростью в заданных дорожных условиях, в том числе при возникновении ситуаций, когда необходимо оказать ребенку скорую медицинскую помощь.</a:t>
                      </a:r>
                    </a:p>
                    <a:p>
                      <a:pPr algn="just">
                        <a:spcAft>
                          <a:spcPts val="0"/>
                        </a:spcAft>
                      </a:pPr>
                      <a:r>
                        <a:rPr lang="ru-RU" sz="1200" dirty="0">
                          <a:effectLst/>
                          <a:latin typeface="Times New Roman" panose="02020603050405020304" pitchFamily="18" charset="0"/>
                          <a:ea typeface="Times New Roman" panose="02020603050405020304" pitchFamily="18" charset="0"/>
                        </a:rPr>
                        <a:t>Максимальное значение показателя обусловлено</a:t>
                      </a:r>
                      <a:r>
                        <a:rPr lang="ru-RU" sz="1200" dirty="0">
                          <a:effectLst/>
                          <a:latin typeface="Times New Roman" panose="02020603050405020304" pitchFamily="18" charset="0"/>
                          <a:ea typeface="Calibri" panose="020F0502020204030204" pitchFamily="34" charset="0"/>
                        </a:rPr>
                        <a:t> объемом прав в денежном выражении на принятие и исполнение обязательств Заказчиком в соответствии с бюджетным законодательством Российской Федерации</a:t>
                      </a:r>
                      <a:r>
                        <a:rPr lang="ru-RU" sz="1200" dirty="0">
                          <a:effectLst/>
                          <a:latin typeface="Times New Roman" panose="02020603050405020304" pitchFamily="18" charset="0"/>
                          <a:ea typeface="Times New Roman" panose="02020603050405020304" pitchFamily="18" charset="0"/>
                        </a:rPr>
                        <a:t> по уплате транспортного налога.</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265843"/>
                  </a:ext>
                </a:extLst>
              </a:tr>
              <a:tr h="765821">
                <a:tc>
                  <a:txBody>
                    <a:bodyPr/>
                    <a:lstStyle/>
                    <a:p>
                      <a:pPr>
                        <a:spcAft>
                          <a:spcPts val="0"/>
                        </a:spcAft>
                      </a:pPr>
                      <a:r>
                        <a:rPr lang="ru-RU" sz="1200">
                          <a:effectLst/>
                          <a:latin typeface="Times New Roman" panose="02020603050405020304" pitchFamily="18" charset="0"/>
                          <a:ea typeface="Times New Roman" panose="02020603050405020304" pitchFamily="18" charset="0"/>
                        </a:rPr>
                        <a:t>Рабочий объем двигателя, см</a:t>
                      </a:r>
                      <a:r>
                        <a:rPr lang="ru-RU" sz="1200" baseline="30000">
                          <a:effectLst/>
                          <a:latin typeface="Times New Roman" panose="02020603050405020304" pitchFamily="18" charset="0"/>
                          <a:ea typeface="Times New Roman" panose="02020603050405020304" pitchFamily="18" charset="0"/>
                        </a:rPr>
                        <a:t>3</a:t>
                      </a:r>
                      <a:endParaRPr lang="ru-RU" sz="1200">
                        <a:effectLst/>
                        <a:latin typeface="Times New Roman" panose="02020603050405020304" pitchFamily="18" charset="0"/>
                        <a:ea typeface="Times New Roman" panose="02020603050405020304" pitchFamily="18" charset="0"/>
                      </a:endParaRP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не менее 1590</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Значение показателя обусловлено необходимостью обеспечения движения и маневрирования загруженного автомобиля с максимальной скоростью в заданных дорожных условиях, в том числе при возникновении ситуаций, когда необходимо оказать ребенку скорую медицинскую помощь.</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745497"/>
                  </a:ext>
                </a:extLst>
              </a:tr>
              <a:tr h="395442">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Объем топливного бака, л</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не менее 50</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Объем топливного бака обусловлен потребностью учреждения в осуществлении междугородных поездок и условиями заключенного контракта на поставку моторного топлива</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783194"/>
                  </a:ext>
                </a:extLst>
              </a:tr>
              <a:tr h="197721">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Количество дверей</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не менее 4</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a:effectLst/>
                          <a:latin typeface="Times New Roman" panose="02020603050405020304" pitchFamily="18" charset="0"/>
                          <a:ea typeface="Times New Roman" panose="02020603050405020304" pitchFamily="18" charset="0"/>
                        </a:rPr>
                        <a:t>Требование обусловлено соблюдением безопасности и сохранности здоровья детей при посадке-высадке </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752889"/>
                  </a:ext>
                </a:extLst>
              </a:tr>
              <a:tr h="790884">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Расход топлива:</a:t>
                      </a:r>
                    </a:p>
                    <a:p>
                      <a:pPr>
                        <a:spcAft>
                          <a:spcPts val="0"/>
                        </a:spcAft>
                      </a:pPr>
                      <a:r>
                        <a:rPr lang="ru-RU" sz="1200" dirty="0">
                          <a:effectLst/>
                          <a:latin typeface="Times New Roman" panose="02020603050405020304" pitchFamily="18" charset="0"/>
                          <a:ea typeface="Times New Roman" panose="02020603050405020304" pitchFamily="18" charset="0"/>
                        </a:rPr>
                        <a:t>городской цикл /загородный цикл / смешанный цикл (л/100 км)</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 </a:t>
                      </a:r>
                    </a:p>
                    <a:p>
                      <a:pPr>
                        <a:spcAft>
                          <a:spcPts val="0"/>
                        </a:spcAft>
                      </a:pPr>
                      <a:r>
                        <a:rPr lang="ru-RU" sz="1200">
                          <a:effectLst/>
                          <a:latin typeface="Times New Roman" panose="02020603050405020304" pitchFamily="18" charset="0"/>
                          <a:ea typeface="Times New Roman" panose="02020603050405020304" pitchFamily="18" charset="0"/>
                        </a:rPr>
                        <a:t>не более 9,5/6,0/7,0</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Экономичное использование топлива продиктовано требованиями ст.24 Федерального закона от 23.11.2009г. № 261-ФЗ «Об энергосбережении </a:t>
                      </a:r>
                      <a:r>
                        <a:rPr lang="ru-RU" sz="1200" dirty="0">
                          <a:effectLst/>
                          <a:latin typeface="Times New Roman" panose="02020603050405020304" pitchFamily="18" charset="0"/>
                          <a:ea typeface="Calibri" panose="020F0502020204030204" pitchFamily="34" charset="0"/>
                        </a:rPr>
                        <a:t>и о повышении энергетической эффективности и о внесении изменений в отдельные законодательные акты Российской Федерации»</a:t>
                      </a:r>
                      <a:endParaRPr lang="ru-RU" sz="1200" dirty="0">
                        <a:effectLst/>
                        <a:latin typeface="Times New Roman" panose="02020603050405020304" pitchFamily="18" charset="0"/>
                        <a:ea typeface="Times New Roman" panose="02020603050405020304" pitchFamily="18" charset="0"/>
                      </a:endParaRP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289008"/>
                  </a:ext>
                </a:extLst>
              </a:tr>
            </a:tbl>
          </a:graphicData>
        </a:graphic>
      </p:graphicFrame>
    </p:spTree>
    <p:extLst>
      <p:ext uri="{BB962C8B-B14F-4D97-AF65-F5344CB8AC3E}">
        <p14:creationId xmlns:p14="http://schemas.microsoft.com/office/powerpoint/2010/main" val="687270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a:bodyPr>
          <a:lstStyle/>
          <a:p>
            <a:r>
              <a:rPr lang="ru-RU" dirty="0"/>
              <a:t>29.10.2: Автомобили легковые</a:t>
            </a: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Объект 13"/>
          <p:cNvPicPr>
            <a:picLocks noGrp="1" noChangeAspect="1"/>
          </p:cNvPicPr>
          <p:nvPr>
            <p:ph idx="1"/>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graphicFrame>
        <p:nvGraphicFramePr>
          <p:cNvPr id="2" name="Таблица 1"/>
          <p:cNvGraphicFramePr>
            <a:graphicFrameLocks noGrp="1"/>
          </p:cNvGraphicFramePr>
          <p:nvPr>
            <p:extLst/>
          </p:nvPr>
        </p:nvGraphicFramePr>
        <p:xfrm>
          <a:off x="376014" y="1782563"/>
          <a:ext cx="11575667" cy="4830460"/>
        </p:xfrm>
        <a:graphic>
          <a:graphicData uri="http://schemas.openxmlformats.org/drawingml/2006/table">
            <a:tbl>
              <a:tblPr firstRow="1" firstCol="1" bandRow="1"/>
              <a:tblGrid>
                <a:gridCol w="2145341">
                  <a:extLst>
                    <a:ext uri="{9D8B030D-6E8A-4147-A177-3AD203B41FA5}">
                      <a16:colId xmlns:a16="http://schemas.microsoft.com/office/drawing/2014/main" val="3192072976"/>
                    </a:ext>
                  </a:extLst>
                </a:gridCol>
                <a:gridCol w="1109451">
                  <a:extLst>
                    <a:ext uri="{9D8B030D-6E8A-4147-A177-3AD203B41FA5}">
                      <a16:colId xmlns:a16="http://schemas.microsoft.com/office/drawing/2014/main" val="486435025"/>
                    </a:ext>
                  </a:extLst>
                </a:gridCol>
                <a:gridCol w="800260">
                  <a:extLst>
                    <a:ext uri="{9D8B030D-6E8A-4147-A177-3AD203B41FA5}">
                      <a16:colId xmlns:a16="http://schemas.microsoft.com/office/drawing/2014/main" val="4091443723"/>
                    </a:ext>
                  </a:extLst>
                </a:gridCol>
                <a:gridCol w="7520615">
                  <a:extLst>
                    <a:ext uri="{9D8B030D-6E8A-4147-A177-3AD203B41FA5}">
                      <a16:colId xmlns:a16="http://schemas.microsoft.com/office/drawing/2014/main" val="4141906094"/>
                    </a:ext>
                  </a:extLst>
                </a:gridCol>
              </a:tblGrid>
              <a:tr h="1576444">
                <a:tc>
                  <a:txBody>
                    <a:bodyPr/>
                    <a:lstStyle/>
                    <a:p>
                      <a:pPr>
                        <a:spcAft>
                          <a:spcPts val="0"/>
                        </a:spcAft>
                      </a:pPr>
                      <a:r>
                        <a:rPr lang="ru-RU" sz="1200" u="sng" dirty="0">
                          <a:effectLst/>
                          <a:latin typeface="Times New Roman" panose="02020603050405020304" pitchFamily="18" charset="0"/>
                          <a:ea typeface="Times New Roman" panose="02020603050405020304" pitchFamily="18" charset="0"/>
                        </a:rPr>
                        <a:t>Габаритные размеры автомобиля:</a:t>
                      </a:r>
                      <a:endParaRPr lang="ru-RU" sz="1200" dirty="0">
                        <a:effectLst/>
                        <a:latin typeface="Times New Roman" panose="02020603050405020304" pitchFamily="18" charset="0"/>
                        <a:ea typeface="Times New Roman" panose="02020603050405020304" pitchFamily="18" charset="0"/>
                      </a:endParaRPr>
                    </a:p>
                    <a:p>
                      <a:pPr>
                        <a:spcAft>
                          <a:spcPts val="0"/>
                        </a:spcAft>
                      </a:pPr>
                      <a:r>
                        <a:rPr lang="ru-RU" sz="1200" dirty="0">
                          <a:effectLst/>
                          <a:latin typeface="Times New Roman" panose="02020603050405020304" pitchFamily="18" charset="0"/>
                          <a:ea typeface="Times New Roman" panose="02020603050405020304" pitchFamily="18" charset="0"/>
                        </a:rPr>
                        <a:t>Длина, мм</a:t>
                      </a:r>
                    </a:p>
                    <a:p>
                      <a:pPr>
                        <a:spcAft>
                          <a:spcPts val="0"/>
                        </a:spcAft>
                      </a:pPr>
                      <a:r>
                        <a:rPr lang="ru-RU" sz="1200" dirty="0">
                          <a:effectLst/>
                          <a:latin typeface="Times New Roman" panose="02020603050405020304" pitchFamily="18" charset="0"/>
                          <a:ea typeface="Times New Roman" panose="02020603050405020304" pitchFamily="18" charset="0"/>
                        </a:rPr>
                        <a:t>Ширина, мм</a:t>
                      </a:r>
                    </a:p>
                    <a:p>
                      <a:pPr>
                        <a:spcAft>
                          <a:spcPts val="0"/>
                        </a:spcAft>
                      </a:pPr>
                      <a:r>
                        <a:rPr lang="ru-RU" sz="1200" dirty="0">
                          <a:effectLst/>
                          <a:latin typeface="Times New Roman" panose="02020603050405020304" pitchFamily="18" charset="0"/>
                          <a:ea typeface="Times New Roman" panose="02020603050405020304" pitchFamily="18" charset="0"/>
                        </a:rPr>
                        <a:t>Высота, мм</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 </a:t>
                      </a:r>
                    </a:p>
                    <a:p>
                      <a:pPr>
                        <a:spcAft>
                          <a:spcPts val="0"/>
                        </a:spcAft>
                      </a:pPr>
                      <a:r>
                        <a:rPr lang="ru-RU" sz="1200">
                          <a:effectLst/>
                          <a:latin typeface="Times New Roman" panose="02020603050405020304" pitchFamily="18" charset="0"/>
                          <a:ea typeface="Times New Roman" panose="02020603050405020304" pitchFamily="18" charset="0"/>
                        </a:rPr>
                        <a:t> </a:t>
                      </a:r>
                    </a:p>
                    <a:p>
                      <a:pPr>
                        <a:spcAft>
                          <a:spcPts val="0"/>
                        </a:spcAft>
                      </a:pPr>
                      <a:r>
                        <a:rPr lang="ru-RU" sz="1200">
                          <a:effectLst/>
                          <a:latin typeface="Times New Roman" panose="02020603050405020304" pitchFamily="18" charset="0"/>
                          <a:ea typeface="Times New Roman" panose="02020603050405020304" pitchFamily="18" charset="0"/>
                        </a:rPr>
                        <a:t>-</a:t>
                      </a:r>
                    </a:p>
                    <a:p>
                      <a:pPr>
                        <a:spcAft>
                          <a:spcPts val="0"/>
                        </a:spcAft>
                      </a:pPr>
                      <a:r>
                        <a:rPr lang="ru-RU" sz="1200">
                          <a:effectLst/>
                          <a:latin typeface="Times New Roman" panose="02020603050405020304" pitchFamily="18" charset="0"/>
                          <a:ea typeface="Times New Roman" panose="02020603050405020304" pitchFamily="18" charset="0"/>
                        </a:rPr>
                        <a:t>-</a:t>
                      </a:r>
                    </a:p>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 </a:t>
                      </a:r>
                    </a:p>
                    <a:p>
                      <a:pPr>
                        <a:spcAft>
                          <a:spcPts val="0"/>
                        </a:spcAft>
                      </a:pPr>
                      <a:r>
                        <a:rPr lang="ru-RU" sz="1200">
                          <a:effectLst/>
                          <a:latin typeface="Times New Roman" panose="02020603050405020304" pitchFamily="18" charset="0"/>
                          <a:ea typeface="Times New Roman" panose="02020603050405020304" pitchFamily="18" charset="0"/>
                        </a:rPr>
                        <a:t> </a:t>
                      </a:r>
                    </a:p>
                    <a:p>
                      <a:pPr>
                        <a:spcAft>
                          <a:spcPts val="0"/>
                        </a:spcAft>
                      </a:pPr>
                      <a:r>
                        <a:rPr lang="ru-RU" sz="1200">
                          <a:effectLst/>
                          <a:latin typeface="Times New Roman" panose="02020603050405020304" pitchFamily="18" charset="0"/>
                          <a:ea typeface="Times New Roman" panose="02020603050405020304" pitchFamily="18" charset="0"/>
                        </a:rPr>
                        <a:t>не менее 4400</a:t>
                      </a:r>
                    </a:p>
                    <a:p>
                      <a:pPr>
                        <a:spcAft>
                          <a:spcPts val="0"/>
                        </a:spcAft>
                      </a:pPr>
                      <a:r>
                        <a:rPr lang="ru-RU" sz="1200">
                          <a:effectLst/>
                          <a:latin typeface="Times New Roman" panose="02020603050405020304" pitchFamily="18" charset="0"/>
                          <a:ea typeface="Times New Roman" panose="02020603050405020304" pitchFamily="18" charset="0"/>
                        </a:rPr>
                        <a:t>не менее 1740 </a:t>
                      </a:r>
                    </a:p>
                    <a:p>
                      <a:pPr>
                        <a:spcAft>
                          <a:spcPts val="0"/>
                        </a:spcAft>
                      </a:pPr>
                      <a:r>
                        <a:rPr lang="ru-RU" sz="1200">
                          <a:effectLst/>
                          <a:latin typeface="Times New Roman" panose="02020603050405020304" pitchFamily="18" charset="0"/>
                          <a:ea typeface="Times New Roman" panose="02020603050405020304" pitchFamily="18" charset="0"/>
                        </a:rPr>
                        <a:t>не менее 1470 </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Требование обусловлено необходимостью размещения на заднем ряду сидений автомобиля не менее 2 детских удерживающих устройств с детьми, в том числе детьми-инвалидами,  и сопровождающего их взрослого и  обеспечения взрослым ухода за детьми-пассажирами во время движения без ограничения его телодвижений.</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328563"/>
                  </a:ext>
                </a:extLst>
              </a:tr>
              <a:tr h="495238">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Система экстренного оповещения ЭРА-ГЛОНАСС</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наличие</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Требование установлено в соответствии с Техническим регламентом Таможенного Союза ТР ТС 018/2011 "О безопасности колесных транспортных средств"</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12290"/>
                  </a:ext>
                </a:extLst>
              </a:tr>
              <a:tr h="591167">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Крепление для детских сидений </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наличие</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Требование обусловлено соблюдением безопасности и сохранности здоровья детей при перевозках ( п. 22.9 </a:t>
                      </a:r>
                      <a:r>
                        <a:rPr lang="ru-RU" sz="1200" dirty="0">
                          <a:effectLst/>
                          <a:latin typeface="Times New Roman" panose="02020603050405020304" pitchFamily="18" charset="0"/>
                          <a:ea typeface="Calibri" panose="020F0502020204030204" pitchFamily="34" charset="0"/>
                        </a:rPr>
                        <a:t>Постановление Правительства РФ от 23.10.1993 N 1090 "О Правилах дорожного движения"; ч.3 ст. 12.23 Кодекс Российской Федерации об административных правонарушениях</a:t>
                      </a:r>
                      <a:r>
                        <a:rPr lang="ru-RU" sz="1200" dirty="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3438495"/>
                  </a:ext>
                </a:extLst>
              </a:tr>
              <a:tr h="394111">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Блокировка задних дверей от открывания детьми</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наличие</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Требование обусловлено соблюдением безопасности и сохранности здоровья детей при перевозках</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774174"/>
                  </a:ext>
                </a:extLst>
              </a:tr>
              <a:tr h="591167">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Подушка безопасности водителя и переднего пассажира</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наличие</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Calibri" panose="020F0502020204030204" pitchFamily="34" charset="0"/>
                        </a:rPr>
                        <a:t>Для обеспечения защиты водителя и пассажира при фронтальном столкновении.</a:t>
                      </a:r>
                      <a:endParaRPr lang="ru-RU" sz="1200" dirty="0">
                        <a:effectLst/>
                        <a:latin typeface="Times New Roman" panose="02020603050405020304" pitchFamily="18" charset="0"/>
                        <a:ea typeface="Times New Roman" panose="02020603050405020304" pitchFamily="18" charset="0"/>
                      </a:endParaRPr>
                    </a:p>
                    <a:p>
                      <a:pPr algn="just">
                        <a:spcAft>
                          <a:spcPts val="0"/>
                        </a:spcAft>
                      </a:pPr>
                      <a:r>
                        <a:rPr lang="ru-RU" sz="1200" dirty="0">
                          <a:effectLst/>
                          <a:latin typeface="Times New Roman" panose="02020603050405020304" pitchFamily="18" charset="0"/>
                          <a:ea typeface="Times New Roman" panose="02020603050405020304" pitchFamily="18" charset="0"/>
                        </a:rPr>
                        <a:t>Требование установлено в соответствии с приложением № 2 Технического регламента Таможенного Союза ТР ТС 018/2011 "О безопасности колесных транспортных средств"</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043449"/>
                  </a:ext>
                </a:extLst>
              </a:tr>
              <a:tr h="788222">
                <a:tc>
                  <a:txBody>
                    <a:bodyPr/>
                    <a:lstStyle/>
                    <a:p>
                      <a:pPr>
                        <a:spcAft>
                          <a:spcPts val="0"/>
                        </a:spcAft>
                      </a:pPr>
                      <a:r>
                        <a:rPr lang="ru-RU" sz="1200">
                          <a:effectLst/>
                          <a:latin typeface="Times New Roman" panose="02020603050405020304" pitchFamily="18" charset="0"/>
                          <a:ea typeface="Times New Roman" panose="02020603050405020304" pitchFamily="18" charset="0"/>
                        </a:rPr>
                        <a:t>Антиблокировочная система тормозов (ABS)</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наличие</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Calibri" panose="020F0502020204030204" pitchFamily="34" charset="0"/>
                        </a:rPr>
                        <a:t>Система транспортного средства с автоматическим регулированием в процессе торможения степени проскальзывания колес транспортного средства в направлении их вращения. </a:t>
                      </a:r>
                      <a:endParaRPr lang="ru-RU" sz="1200" dirty="0">
                        <a:effectLst/>
                        <a:latin typeface="Times New Roman" panose="02020603050405020304" pitchFamily="18" charset="0"/>
                        <a:ea typeface="Times New Roman" panose="02020603050405020304" pitchFamily="18" charset="0"/>
                      </a:endParaRPr>
                    </a:p>
                    <a:p>
                      <a:pPr algn="just">
                        <a:spcAft>
                          <a:spcPts val="0"/>
                        </a:spcAft>
                      </a:pPr>
                      <a:r>
                        <a:rPr lang="ru-RU" sz="1200" dirty="0">
                          <a:effectLst/>
                          <a:latin typeface="Times New Roman" panose="02020603050405020304" pitchFamily="18" charset="0"/>
                          <a:ea typeface="Times New Roman" panose="02020603050405020304" pitchFamily="18" charset="0"/>
                        </a:rPr>
                        <a:t>Требование установлено в соответствии с Техническим регламентом Таможенного Союза ТР ТС 018/2011 "О безопасности колесных транспортных средств"</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789107"/>
                  </a:ext>
                </a:extLst>
              </a:tr>
              <a:tr h="394111">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Запасное колесо</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наличие</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effectLst/>
                          <a:latin typeface="Times New Roman" panose="02020603050405020304" pitchFamily="18" charset="0"/>
                          <a:ea typeface="Times New Roman" panose="02020603050405020304" pitchFamily="18" charset="0"/>
                        </a:rPr>
                        <a:t>-</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1200" dirty="0">
                          <a:effectLst/>
                          <a:latin typeface="Times New Roman" panose="02020603050405020304" pitchFamily="18" charset="0"/>
                          <a:ea typeface="Times New Roman" panose="02020603050405020304" pitchFamily="18" charset="0"/>
                        </a:rPr>
                        <a:t>Для обеспечения продолжения движения в случае возникновения в пути аварийной ситуации (пробой, порез, разрыв шины колеса)</a:t>
                      </a:r>
                    </a:p>
                  </a:txBody>
                  <a:tcPr marL="14812" marR="14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725306"/>
                  </a:ext>
                </a:extLst>
              </a:tr>
            </a:tbl>
          </a:graphicData>
        </a:graphic>
      </p:graphicFrame>
    </p:spTree>
    <p:extLst>
      <p:ext uri="{BB962C8B-B14F-4D97-AF65-F5344CB8AC3E}">
        <p14:creationId xmlns:p14="http://schemas.microsoft.com/office/powerpoint/2010/main" val="3925874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562897" y="470368"/>
            <a:ext cx="10515600" cy="790814"/>
          </a:xfrm>
        </p:spPr>
        <p:txBody>
          <a:bodyPr>
            <a:noAutofit/>
          </a:bodyPr>
          <a:lstStyle/>
          <a:p>
            <a:r>
              <a:rPr lang="ru-RU" sz="3600" dirty="0" smtClean="0"/>
              <a:t>14.12.30.160-00000404 </a:t>
            </a:r>
            <a:r>
              <a:rPr lang="ru-RU" sz="3600" dirty="0"/>
              <a:t>Одежда специальная для защиты от пониженных температур</a:t>
            </a:r>
            <a:endParaRPr lang="ru-RU" sz="3600"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Объект 13"/>
          <p:cNvPicPr>
            <a:picLocks noGrp="1" noChangeAspect="1"/>
          </p:cNvPicPr>
          <p:nvPr>
            <p:ph idx="1"/>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graphicFrame>
        <p:nvGraphicFramePr>
          <p:cNvPr id="3" name="Таблица 2"/>
          <p:cNvGraphicFramePr>
            <a:graphicFrameLocks noGrp="1"/>
          </p:cNvGraphicFramePr>
          <p:nvPr>
            <p:extLst/>
          </p:nvPr>
        </p:nvGraphicFramePr>
        <p:xfrm>
          <a:off x="838200" y="1630513"/>
          <a:ext cx="10313731" cy="4500373"/>
        </p:xfrm>
        <a:graphic>
          <a:graphicData uri="http://schemas.openxmlformats.org/drawingml/2006/table">
            <a:tbl>
              <a:tblPr firstRow="1" firstCol="1" bandRow="1">
                <a:tableStyleId>{5940675A-B579-460E-94D1-54222C63F5DA}</a:tableStyleId>
              </a:tblPr>
              <a:tblGrid>
                <a:gridCol w="1914832">
                  <a:extLst>
                    <a:ext uri="{9D8B030D-6E8A-4147-A177-3AD203B41FA5}">
                      <a16:colId xmlns:a16="http://schemas.microsoft.com/office/drawing/2014/main" val="4196453692"/>
                    </a:ext>
                  </a:extLst>
                </a:gridCol>
                <a:gridCol w="2222091">
                  <a:extLst>
                    <a:ext uri="{9D8B030D-6E8A-4147-A177-3AD203B41FA5}">
                      <a16:colId xmlns:a16="http://schemas.microsoft.com/office/drawing/2014/main" val="748871222"/>
                    </a:ext>
                  </a:extLst>
                </a:gridCol>
                <a:gridCol w="6176808">
                  <a:extLst>
                    <a:ext uri="{9D8B030D-6E8A-4147-A177-3AD203B41FA5}">
                      <a16:colId xmlns:a16="http://schemas.microsoft.com/office/drawing/2014/main" val="2510239248"/>
                    </a:ext>
                  </a:extLst>
                </a:gridCol>
              </a:tblGrid>
              <a:tr h="571913">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наименование изделия</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куртка</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По КТРУ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extLst>
                  <a:ext uri="{0D108BD9-81ED-4DB2-BD59-A6C34878D82A}">
                    <a16:rowId xmlns:a16="http://schemas.microsoft.com/office/drawing/2014/main" val="3058885029"/>
                  </a:ext>
                </a:extLst>
              </a:tr>
              <a:tr h="94075">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половая принадлежность</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мужской</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400">
                          <a:effectLst/>
                          <a:latin typeface="Times New Roman" panose="02020603050405020304" pitchFamily="18" charset="0"/>
                          <a:cs typeface="Times New Roman" panose="02020603050405020304" pitchFamily="18" charset="0"/>
                        </a:rPr>
                        <a:t>По КТРУ</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extLst>
                  <a:ext uri="{0D108BD9-81ED-4DB2-BD59-A6C34878D82A}">
                    <a16:rowId xmlns:a16="http://schemas.microsoft.com/office/drawing/2014/main" val="471167292"/>
                  </a:ext>
                </a:extLst>
              </a:tr>
              <a:tr h="94075">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класс защиты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III </a:t>
                      </a:r>
                      <a:r>
                        <a:rPr lang="ru-RU" sz="1800" dirty="0">
                          <a:effectLst/>
                          <a:latin typeface="Times New Roman" panose="02020603050405020304" pitchFamily="18" charset="0"/>
                          <a:cs typeface="Times New Roman" panose="02020603050405020304" pitchFamily="18" charset="0"/>
                        </a:rPr>
                        <a:t>климатический пояс</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По КТРУ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extLst>
                  <a:ext uri="{0D108BD9-81ED-4DB2-BD59-A6C34878D82A}">
                    <a16:rowId xmlns:a16="http://schemas.microsoft.com/office/drawing/2014/main" val="366645257"/>
                  </a:ext>
                </a:extLst>
              </a:tr>
              <a:tr h="653572">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состав ткани костюма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полиэстер  65% и хлопок 35%</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Характеризует прочность материала, что влияет на износостойкость спецодежды и длительность ее ношения, а также данный состав ткани дает незначительную усадку после стирки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extLst>
                  <a:ext uri="{0D108BD9-81ED-4DB2-BD59-A6C34878D82A}">
                    <a16:rowId xmlns:a16="http://schemas.microsoft.com/office/drawing/2014/main" val="1498895623"/>
                  </a:ext>
                </a:extLst>
              </a:tr>
              <a:tr h="570271">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наличие капюшона</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да</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Данная характеристика установлена в соответствии с требованиями ГОСТ Р 12.4.236-2011 «Система стандартов безопасности труда (ССБТ). Одежда специальная для защиты от пониженных температур. Технические требования».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extLst>
                  <a:ext uri="{0D108BD9-81ED-4DB2-BD59-A6C34878D82A}">
                    <a16:rowId xmlns:a16="http://schemas.microsoft.com/office/drawing/2014/main" val="2649648749"/>
                  </a:ext>
                </a:extLst>
              </a:tr>
              <a:tr h="1130710">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наличие </a:t>
                      </a:r>
                      <a:r>
                        <a:rPr lang="ru-RU" sz="1800" dirty="0" smtClean="0">
                          <a:effectLst/>
                          <a:latin typeface="Times New Roman" panose="02020603050405020304" pitchFamily="18" charset="0"/>
                          <a:cs typeface="Times New Roman" panose="02020603050405020304" pitchFamily="18" charset="0"/>
                        </a:rPr>
                        <a:t>свето-возвращающих </a:t>
                      </a:r>
                      <a:r>
                        <a:rPr lang="ru-RU" sz="1800" dirty="0">
                          <a:effectLst/>
                          <a:latin typeface="Times New Roman" panose="02020603050405020304" pitchFamily="18" charset="0"/>
                          <a:cs typeface="Times New Roman" panose="02020603050405020304" pitchFamily="18" charset="0"/>
                        </a:rPr>
                        <a:t>полос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Да, шириной не менее 50 мм</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tc>
                  <a:txBody>
                    <a:bodyPr/>
                    <a:lstStyle/>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Спецодежда требуется для работников, выполняющих работы на территории с транспортными средствами, где работающие должны быть заблаговременно замечены водителями транспортных средств.</a:t>
                      </a:r>
                    </a:p>
                    <a:p>
                      <a:pPr>
                        <a:lnSpc>
                          <a:spcPct val="107000"/>
                        </a:lnSpc>
                        <a:spcAft>
                          <a:spcPts val="0"/>
                        </a:spcAft>
                      </a:pPr>
                      <a:r>
                        <a:rPr lang="ru-RU" sz="1400" dirty="0">
                          <a:effectLst/>
                          <a:latin typeface="Times New Roman" panose="02020603050405020304" pitchFamily="18" charset="0"/>
                          <a:cs typeface="Times New Roman" panose="02020603050405020304" pitchFamily="18" charset="0"/>
                        </a:rPr>
                        <a:t>Данная характеристика установлена в соответствии с требованиями ГОСТ 12.4.281-2014 «Система стандартов безопасности труда (ССБТ). Одежда специальная повышенной видимости. Технические требования».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254" marR="32254" marT="0" marB="0"/>
                </a:tc>
                <a:extLst>
                  <a:ext uri="{0D108BD9-81ED-4DB2-BD59-A6C34878D82A}">
                    <a16:rowId xmlns:a16="http://schemas.microsoft.com/office/drawing/2014/main" val="2520185760"/>
                  </a:ext>
                </a:extLst>
              </a:tr>
            </a:tbl>
          </a:graphicData>
        </a:graphic>
      </p:graphicFrame>
    </p:spTree>
    <p:extLst>
      <p:ext uri="{BB962C8B-B14F-4D97-AF65-F5344CB8AC3E}">
        <p14:creationId xmlns:p14="http://schemas.microsoft.com/office/powerpoint/2010/main" val="150113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562897" y="470368"/>
            <a:ext cx="10515600" cy="790814"/>
          </a:xfrm>
        </p:spPr>
        <p:txBody>
          <a:bodyPr>
            <a:noAutofit/>
          </a:bodyPr>
          <a:lstStyle/>
          <a:p>
            <a:pPr lvl="0"/>
            <a:r>
              <a:rPr lang="ru-RU" dirty="0"/>
              <a:t>26.20.11.110-00000001 Ноутбук</a:t>
            </a: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Объект 13"/>
          <p:cNvPicPr>
            <a:picLocks noGrp="1" noChangeAspect="1"/>
          </p:cNvPicPr>
          <p:nvPr>
            <p:ph idx="1"/>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graphicFrame>
        <p:nvGraphicFramePr>
          <p:cNvPr id="2" name="Таблица 1"/>
          <p:cNvGraphicFramePr>
            <a:graphicFrameLocks noGrp="1"/>
          </p:cNvGraphicFramePr>
          <p:nvPr>
            <p:extLst/>
          </p:nvPr>
        </p:nvGraphicFramePr>
        <p:xfrm>
          <a:off x="671052" y="1436221"/>
          <a:ext cx="10734368" cy="4967058"/>
        </p:xfrm>
        <a:graphic>
          <a:graphicData uri="http://schemas.openxmlformats.org/drawingml/2006/table">
            <a:tbl>
              <a:tblPr firstRow="1" firstCol="1" bandRow="1">
                <a:tableStyleId>{5940675A-B579-460E-94D1-54222C63F5DA}</a:tableStyleId>
              </a:tblPr>
              <a:tblGrid>
                <a:gridCol w="2435942">
                  <a:extLst>
                    <a:ext uri="{9D8B030D-6E8A-4147-A177-3AD203B41FA5}">
                      <a16:colId xmlns:a16="http://schemas.microsoft.com/office/drawing/2014/main" val="27867957"/>
                    </a:ext>
                  </a:extLst>
                </a:gridCol>
                <a:gridCol w="1327355">
                  <a:extLst>
                    <a:ext uri="{9D8B030D-6E8A-4147-A177-3AD203B41FA5}">
                      <a16:colId xmlns:a16="http://schemas.microsoft.com/office/drawing/2014/main" val="2686996729"/>
                    </a:ext>
                  </a:extLst>
                </a:gridCol>
                <a:gridCol w="6971071">
                  <a:extLst>
                    <a:ext uri="{9D8B030D-6E8A-4147-A177-3AD203B41FA5}">
                      <a16:colId xmlns:a16="http://schemas.microsoft.com/office/drawing/2014/main" val="3970701212"/>
                    </a:ext>
                  </a:extLst>
                </a:gridCol>
              </a:tblGrid>
              <a:tr h="255098">
                <a:tc>
                  <a:txBody>
                    <a:bodyPr/>
                    <a:lstStyle/>
                    <a:p>
                      <a:pPr>
                        <a:lnSpc>
                          <a:spcPct val="107000"/>
                        </a:lnSpc>
                        <a:spcAft>
                          <a:spcPts val="0"/>
                        </a:spcAft>
                      </a:pPr>
                      <a:r>
                        <a:rPr lang="ru-RU" sz="1800" kern="1200" dirty="0">
                          <a:effectLst/>
                          <a:latin typeface="Times New Roman" panose="02020603050405020304" pitchFamily="18" charset="0"/>
                          <a:cs typeface="Times New Roman" panose="02020603050405020304" pitchFamily="18" charset="0"/>
                        </a:rPr>
                        <a:t>Количество пикселей на экране, </a:t>
                      </a:r>
                      <a:r>
                        <a:rPr lang="ru-RU" sz="1800" kern="1200" dirty="0" err="1">
                          <a:effectLst/>
                          <a:latin typeface="Times New Roman" panose="02020603050405020304" pitchFamily="18" charset="0"/>
                          <a:cs typeface="Times New Roman" panose="02020603050405020304" pitchFamily="18" charset="0"/>
                        </a:rPr>
                        <a:t>Мпиксель</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a:effectLst/>
                          <a:latin typeface="Times New Roman" panose="02020603050405020304" pitchFamily="18" charset="0"/>
                          <a:cs typeface="Times New Roman" panose="02020603050405020304" pitchFamily="18" charset="0"/>
                        </a:rPr>
                        <a:t>≥ 4</a:t>
                      </a:r>
                      <a:endParaRPr lang="ru-RU" sz="1800" kern="120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a:effectLst/>
                          <a:latin typeface="Times New Roman" panose="02020603050405020304" pitchFamily="18" charset="0"/>
                          <a:cs typeface="Times New Roman" panose="02020603050405020304" pitchFamily="18" charset="0"/>
                        </a:rPr>
                        <a:t>По КТРУ</a:t>
                      </a:r>
                      <a:endParaRPr lang="ru-RU" sz="1800" kern="120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2326639947"/>
                  </a:ext>
                </a:extLst>
              </a:tr>
              <a:tr h="142223">
                <a:tc>
                  <a:txBody>
                    <a:bodyPr/>
                    <a:lstStyle/>
                    <a:p>
                      <a:pPr>
                        <a:lnSpc>
                          <a:spcPct val="107000"/>
                        </a:lnSpc>
                        <a:spcAft>
                          <a:spcPts val="0"/>
                        </a:spcAft>
                      </a:pPr>
                      <a:r>
                        <a:rPr lang="ru-RU" sz="1800" kern="1200" dirty="0">
                          <a:effectLst/>
                          <a:latin typeface="Times New Roman" panose="02020603050405020304" pitchFamily="18" charset="0"/>
                          <a:cs typeface="Times New Roman" panose="02020603050405020304" pitchFamily="18" charset="0"/>
                        </a:rPr>
                        <a:t>Объем накопителя, Гигабайт</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a:effectLst/>
                          <a:latin typeface="Times New Roman" panose="02020603050405020304" pitchFamily="18" charset="0"/>
                          <a:cs typeface="Times New Roman" panose="02020603050405020304" pitchFamily="18" charset="0"/>
                        </a:rPr>
                        <a:t>≥ 250</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a:effectLst/>
                          <a:latin typeface="Times New Roman" panose="02020603050405020304" pitchFamily="18" charset="0"/>
                          <a:cs typeface="Times New Roman" panose="02020603050405020304" pitchFamily="18" charset="0"/>
                        </a:rPr>
                        <a:t>По КТРУ</a:t>
                      </a:r>
                      <a:endParaRPr lang="ru-RU" sz="1800" kern="120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1983011408"/>
                  </a:ext>
                </a:extLst>
              </a:tr>
              <a:tr h="255098">
                <a:tc>
                  <a:txBody>
                    <a:bodyPr/>
                    <a:lstStyle/>
                    <a:p>
                      <a:pPr>
                        <a:lnSpc>
                          <a:spcPct val="107000"/>
                        </a:lnSpc>
                        <a:spcAft>
                          <a:spcPts val="0"/>
                        </a:spcAft>
                      </a:pPr>
                      <a:r>
                        <a:rPr lang="ru-RU" sz="1800" kern="1200" dirty="0">
                          <a:effectLst/>
                          <a:latin typeface="Times New Roman" panose="02020603050405020304" pitchFamily="18" charset="0"/>
                          <a:cs typeface="Times New Roman" panose="02020603050405020304" pitchFamily="18" charset="0"/>
                        </a:rPr>
                        <a:t>Объем оперативной памяти, Гигабайт</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a:effectLst/>
                          <a:latin typeface="Times New Roman" panose="02020603050405020304" pitchFamily="18" charset="0"/>
                          <a:cs typeface="Times New Roman" panose="02020603050405020304" pitchFamily="18" charset="0"/>
                        </a:rPr>
                        <a:t>≥ 8</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a:effectLst/>
                          <a:latin typeface="Times New Roman" panose="02020603050405020304" pitchFamily="18" charset="0"/>
                          <a:cs typeface="Times New Roman" panose="02020603050405020304" pitchFamily="18" charset="0"/>
                        </a:rPr>
                        <a:t>По КТРУ</a:t>
                      </a:r>
                      <a:endParaRPr lang="ru-RU" sz="1800" kern="120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855355620"/>
                  </a:ext>
                </a:extLst>
              </a:tr>
              <a:tr h="1738591">
                <a:tc>
                  <a:txBody>
                    <a:bodyPr/>
                    <a:lstStyle/>
                    <a:p>
                      <a:pPr>
                        <a:lnSpc>
                          <a:spcPct val="107000"/>
                        </a:lnSpc>
                        <a:spcAft>
                          <a:spcPts val="800"/>
                        </a:spcAft>
                      </a:pPr>
                      <a:r>
                        <a:rPr lang="ru-RU" sz="1800" kern="1200" dirty="0">
                          <a:effectLst/>
                          <a:latin typeface="Times New Roman" panose="02020603050405020304" pitchFamily="18" charset="0"/>
                          <a:cs typeface="Times New Roman" panose="02020603050405020304" pitchFamily="18" charset="0"/>
                        </a:rPr>
                        <a:t>Операционная система – предустановленная не ниже </a:t>
                      </a:r>
                      <a:r>
                        <a:rPr lang="ru-RU" sz="1800" kern="1200" dirty="0" err="1">
                          <a:effectLst/>
                          <a:latin typeface="Times New Roman" panose="02020603050405020304" pitchFamily="18" charset="0"/>
                          <a:cs typeface="Times New Roman" panose="02020603050405020304" pitchFamily="18" charset="0"/>
                        </a:rPr>
                        <a:t>Windows</a:t>
                      </a:r>
                      <a:r>
                        <a:rPr lang="ru-RU" sz="1800" kern="1200" dirty="0">
                          <a:effectLst/>
                          <a:latin typeface="Times New Roman" panose="02020603050405020304" pitchFamily="18" charset="0"/>
                          <a:cs typeface="Times New Roman" panose="02020603050405020304" pitchFamily="18" charset="0"/>
                        </a:rPr>
                        <a:t> 7</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a:effectLst/>
                          <a:latin typeface="Times New Roman" panose="02020603050405020304" pitchFamily="18" charset="0"/>
                          <a:cs typeface="Times New Roman" panose="02020603050405020304" pitchFamily="18" charset="0"/>
                        </a:rPr>
                        <a:t> </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600" kern="1200" dirty="0">
                          <a:effectLst/>
                          <a:latin typeface="Times New Roman" panose="02020603050405020304" pitchFamily="18" charset="0"/>
                          <a:cs typeface="Times New Roman" panose="02020603050405020304" pitchFamily="18" charset="0"/>
                        </a:rPr>
                        <a:t>В связи с наличием критически важных приложений, функционирую-</a:t>
                      </a:r>
                      <a:r>
                        <a:rPr lang="ru-RU" sz="1600" kern="1200" dirty="0" err="1">
                          <a:effectLst/>
                          <a:latin typeface="Times New Roman" panose="02020603050405020304" pitchFamily="18" charset="0"/>
                          <a:cs typeface="Times New Roman" panose="02020603050405020304" pitchFamily="18" charset="0"/>
                        </a:rPr>
                        <a:t>щих</a:t>
                      </a:r>
                      <a:r>
                        <a:rPr lang="ru-RU" sz="1600" kern="1200" dirty="0">
                          <a:effectLst/>
                          <a:latin typeface="Times New Roman" panose="02020603050405020304" pitchFamily="18" charset="0"/>
                          <a:cs typeface="Times New Roman" panose="02020603050405020304" pitchFamily="18" charset="0"/>
                        </a:rPr>
                        <a:t> под управлением операционных систем семейства </a:t>
                      </a:r>
                      <a:r>
                        <a:rPr lang="ru-RU" sz="1600" kern="1200" dirty="0" err="1">
                          <a:effectLst/>
                          <a:latin typeface="Times New Roman" panose="02020603050405020304" pitchFamily="18" charset="0"/>
                          <a:cs typeface="Times New Roman" panose="02020603050405020304" pitchFamily="18" charset="0"/>
                        </a:rPr>
                        <a:t>Microsoft</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Windows</a:t>
                      </a:r>
                      <a:r>
                        <a:rPr lang="ru-RU" sz="1600" kern="1200" dirty="0">
                          <a:effectLst/>
                          <a:latin typeface="Times New Roman" panose="02020603050405020304" pitchFamily="18" charset="0"/>
                          <a:cs typeface="Times New Roman" panose="02020603050405020304" pitchFamily="18" charset="0"/>
                        </a:rPr>
                        <a:t> (система тестирования, система поддержки учебного </a:t>
                      </a:r>
                      <a:r>
                        <a:rPr lang="ru-RU" sz="1600" kern="1200" dirty="0" smtClean="0">
                          <a:effectLst/>
                          <a:latin typeface="Times New Roman" panose="02020603050405020304" pitchFamily="18" charset="0"/>
                          <a:cs typeface="Times New Roman" panose="02020603050405020304" pitchFamily="18" charset="0"/>
                        </a:rPr>
                        <a:t>процесса</a:t>
                      </a:r>
                      <a:r>
                        <a:rPr lang="ru-RU" sz="1600" kern="1200" dirty="0">
                          <a:effectLst/>
                          <a:latin typeface="Times New Roman" panose="02020603050405020304" pitchFamily="18" charset="0"/>
                          <a:cs typeface="Times New Roman" panose="02020603050405020304" pitchFamily="18" charset="0"/>
                        </a:rPr>
                        <a:t>, корпоративная антивирусная защита NOD32, системы </a:t>
                      </a:r>
                      <a:r>
                        <a:rPr lang="ru-RU" sz="1600" kern="1200" dirty="0" smtClean="0">
                          <a:effectLst/>
                          <a:latin typeface="Times New Roman" panose="02020603050405020304" pitchFamily="18" charset="0"/>
                          <a:cs typeface="Times New Roman" panose="02020603050405020304" pitchFamily="18" charset="0"/>
                        </a:rPr>
                        <a:t>автоматизированного </a:t>
                      </a:r>
                      <a:r>
                        <a:rPr lang="ru-RU" sz="1600" kern="1200" dirty="0">
                          <a:effectLst/>
                          <a:latin typeface="Times New Roman" panose="02020603050405020304" pitchFamily="18" charset="0"/>
                          <a:cs typeface="Times New Roman" panose="02020603050405020304" pitchFamily="18" charset="0"/>
                        </a:rPr>
                        <a:t>проектирования </a:t>
                      </a:r>
                      <a:r>
                        <a:rPr lang="ru-RU" sz="1600" kern="1200" dirty="0" err="1">
                          <a:effectLst/>
                          <a:latin typeface="Times New Roman" panose="02020603050405020304" pitchFamily="18" charset="0"/>
                          <a:cs typeface="Times New Roman" panose="02020603050405020304" pitchFamily="18" charset="0"/>
                        </a:rPr>
                        <a:t>Autodesk</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AutoCAD</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MathCAD</a:t>
                      </a:r>
                      <a:r>
                        <a:rPr lang="ru-RU" sz="1600" kern="1200" dirty="0">
                          <a:effectLst/>
                          <a:latin typeface="Times New Roman" panose="02020603050405020304" pitchFamily="18" charset="0"/>
                          <a:cs typeface="Times New Roman" panose="02020603050405020304" pitchFamily="18" charset="0"/>
                        </a:rPr>
                        <a:t> и т.д.) </a:t>
                      </a:r>
                      <a:r>
                        <a:rPr lang="ru-RU" sz="1600" kern="1200" dirty="0" smtClean="0">
                          <a:effectLst/>
                          <a:latin typeface="Times New Roman" panose="02020603050405020304" pitchFamily="18" charset="0"/>
                          <a:cs typeface="Times New Roman" panose="02020603050405020304" pitchFamily="18" charset="0"/>
                        </a:rPr>
                        <a:t>является </a:t>
                      </a:r>
                      <a:r>
                        <a:rPr lang="ru-RU" sz="1600" kern="1200" dirty="0">
                          <a:effectLst/>
                          <a:latin typeface="Times New Roman" panose="02020603050405020304" pitchFamily="18" charset="0"/>
                          <a:cs typeface="Times New Roman" panose="02020603050405020304" pitchFamily="18" charset="0"/>
                        </a:rPr>
                        <a:t>необходимым приобретение клиентских операционных систем </a:t>
                      </a:r>
                      <a:r>
                        <a:rPr lang="ru-RU" sz="1600" kern="1200" dirty="0" err="1">
                          <a:effectLst/>
                          <a:latin typeface="Times New Roman" panose="02020603050405020304" pitchFamily="18" charset="0"/>
                          <a:cs typeface="Times New Roman" panose="02020603050405020304" pitchFamily="18" charset="0"/>
                        </a:rPr>
                        <a:t>Microsoft</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Windows</a:t>
                      </a:r>
                      <a:r>
                        <a:rPr lang="ru-RU" sz="1600" kern="1200" dirty="0">
                          <a:effectLst/>
                          <a:latin typeface="Times New Roman" panose="02020603050405020304" pitchFamily="18" charset="0"/>
                          <a:cs typeface="Times New Roman" panose="02020603050405020304" pitchFamily="18" charset="0"/>
                        </a:rPr>
                        <a:t>.</a:t>
                      </a:r>
                      <a:endParaRPr lang="ru-RU"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2742495347"/>
                  </a:ext>
                </a:extLst>
              </a:tr>
              <a:tr h="510196">
                <a:tc>
                  <a:txBody>
                    <a:bodyPr/>
                    <a:lstStyle/>
                    <a:p>
                      <a:pPr>
                        <a:lnSpc>
                          <a:spcPct val="107000"/>
                        </a:lnSpc>
                        <a:spcAft>
                          <a:spcPts val="800"/>
                        </a:spcAft>
                      </a:pPr>
                      <a:r>
                        <a:rPr lang="ru-RU" sz="1800" kern="1200" dirty="0">
                          <a:effectLst/>
                          <a:latin typeface="Times New Roman" panose="02020603050405020304" pitchFamily="18" charset="0"/>
                          <a:cs typeface="Times New Roman" panose="02020603050405020304" pitchFamily="18" charset="0"/>
                        </a:rPr>
                        <a:t>Порты USB 2.0 или </a:t>
                      </a:r>
                      <a:r>
                        <a:rPr lang="en-US" sz="1800" kern="1200" dirty="0">
                          <a:effectLst/>
                          <a:latin typeface="Times New Roman" panose="02020603050405020304" pitchFamily="18" charset="0"/>
                          <a:cs typeface="Times New Roman" panose="02020603050405020304" pitchFamily="18" charset="0"/>
                        </a:rPr>
                        <a:t>USB</a:t>
                      </a:r>
                      <a:r>
                        <a:rPr lang="ru-RU" sz="1800" kern="1200" dirty="0">
                          <a:effectLst/>
                          <a:latin typeface="Times New Roman" panose="02020603050405020304" pitchFamily="18" charset="0"/>
                          <a:cs typeface="Times New Roman" panose="02020603050405020304" pitchFamily="18" charset="0"/>
                        </a:rPr>
                        <a:t> </a:t>
                      </a:r>
                      <a:r>
                        <a:rPr lang="ru-RU" sz="1800" kern="1200" dirty="0" smtClean="0">
                          <a:effectLst/>
                          <a:latin typeface="Times New Roman" panose="02020603050405020304" pitchFamily="18" charset="0"/>
                          <a:cs typeface="Times New Roman" panose="02020603050405020304" pitchFamily="18" charset="0"/>
                        </a:rPr>
                        <a:t>3.0,</a:t>
                      </a:r>
                      <a:r>
                        <a:rPr lang="ru-RU" sz="1800" kern="1200" baseline="0" dirty="0" smtClean="0">
                          <a:effectLst/>
                          <a:latin typeface="Times New Roman" panose="02020603050405020304" pitchFamily="18" charset="0"/>
                          <a:cs typeface="Times New Roman" panose="02020603050405020304" pitchFamily="18" charset="0"/>
                        </a:rPr>
                        <a:t> штук</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ru-RU" sz="1800" kern="1200" dirty="0">
                          <a:effectLst/>
                          <a:latin typeface="Times New Roman" panose="02020603050405020304" pitchFamily="18" charset="0"/>
                          <a:cs typeface="Times New Roman" panose="02020603050405020304" pitchFamily="18" charset="0"/>
                        </a:rPr>
                        <a:t> </a:t>
                      </a:r>
                      <a:r>
                        <a:rPr lang="ru-RU" sz="1800" kern="1200" dirty="0" smtClean="0">
                          <a:effectLst/>
                          <a:latin typeface="Times New Roman" panose="02020603050405020304" pitchFamily="18" charset="0"/>
                          <a:cs typeface="Times New Roman" panose="02020603050405020304" pitchFamily="18" charset="0"/>
                        </a:rPr>
                        <a:t>не менее 2</a:t>
                      </a:r>
                      <a:endParaRPr lang="ru-RU"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nSpc>
                          <a:spcPct val="107000"/>
                        </a:lnSpc>
                        <a:spcAft>
                          <a:spcPts val="0"/>
                        </a:spcAft>
                      </a:pP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600" kern="1200" dirty="0">
                          <a:effectLst/>
                          <a:latin typeface="Times New Roman" panose="02020603050405020304" pitchFamily="18" charset="0"/>
                          <a:cs typeface="Times New Roman" panose="02020603050405020304" pitchFamily="18" charset="0"/>
                        </a:rPr>
                        <a:t>Ноутбук планируется использовать с подключением мыши и </a:t>
                      </a:r>
                      <a:r>
                        <a:rPr lang="ru-RU" sz="1600" kern="1200" dirty="0" err="1">
                          <a:effectLst/>
                          <a:latin typeface="Times New Roman" panose="02020603050405020304" pitchFamily="18" charset="0"/>
                          <a:cs typeface="Times New Roman" panose="02020603050405020304" pitchFamily="18" charset="0"/>
                        </a:rPr>
                        <a:t>флеш</a:t>
                      </a:r>
                      <a:r>
                        <a:rPr lang="ru-RU" sz="1600" kern="1200" dirty="0">
                          <a:effectLst/>
                          <a:latin typeface="Times New Roman" panose="02020603050405020304" pitchFamily="18" charset="0"/>
                          <a:cs typeface="Times New Roman" panose="02020603050405020304" pitchFamily="18" charset="0"/>
                        </a:rPr>
                        <a:t>-накопителя</a:t>
                      </a:r>
                      <a:endParaRPr lang="ru-RU"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460322271"/>
                  </a:ext>
                </a:extLst>
              </a:tr>
              <a:tr h="510196">
                <a:tc>
                  <a:txBody>
                    <a:bodyPr/>
                    <a:lstStyle/>
                    <a:p>
                      <a:pPr>
                        <a:lnSpc>
                          <a:spcPct val="107000"/>
                        </a:lnSpc>
                        <a:spcAft>
                          <a:spcPts val="800"/>
                        </a:spcAft>
                      </a:pPr>
                      <a:r>
                        <a:rPr lang="ru-RU" sz="1800" kern="1200" dirty="0" smtClean="0">
                          <a:solidFill>
                            <a:schemeClr val="tx1"/>
                          </a:solidFill>
                          <a:effectLst/>
                          <a:latin typeface="Times New Roman" panose="02020603050405020304" pitchFamily="18" charset="0"/>
                          <a:ea typeface="+mn-ea"/>
                          <a:cs typeface="Times New Roman" panose="02020603050405020304" pitchFamily="18" charset="0"/>
                        </a:rPr>
                        <a:t>Приблизительное время автономной работы, часов</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smtClean="0">
                          <a:solidFill>
                            <a:schemeClr val="tx1"/>
                          </a:solidFill>
                          <a:effectLst/>
                          <a:latin typeface="Times New Roman" panose="02020603050405020304" pitchFamily="18" charset="0"/>
                          <a:ea typeface="+mn-ea"/>
                          <a:cs typeface="Times New Roman" panose="02020603050405020304" pitchFamily="18" charset="0"/>
                        </a:rPr>
                        <a:t>не менее 8</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600" kern="1200" dirty="0" smtClean="0">
                          <a:solidFill>
                            <a:schemeClr val="tx1"/>
                          </a:solidFill>
                          <a:effectLst/>
                          <a:latin typeface="Times New Roman" panose="02020603050405020304" pitchFamily="18" charset="0"/>
                          <a:ea typeface="+mn-ea"/>
                          <a:cs typeface="Times New Roman" panose="02020603050405020304" pitchFamily="18" charset="0"/>
                        </a:rPr>
                        <a:t>Требуется портативное устройство для использования в полевых условиях</a:t>
                      </a:r>
                      <a:endParaRPr lang="ru-RU"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2773920902"/>
                  </a:ext>
                </a:extLst>
              </a:tr>
            </a:tbl>
          </a:graphicData>
        </a:graphic>
      </p:graphicFrame>
    </p:spTree>
    <p:extLst>
      <p:ext uri="{BB962C8B-B14F-4D97-AF65-F5344CB8AC3E}">
        <p14:creationId xmlns:p14="http://schemas.microsoft.com/office/powerpoint/2010/main" val="2450108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343947"/>
            <a:ext cx="10117845" cy="716384"/>
          </a:xfrm>
        </p:spPr>
        <p:txBody>
          <a:bodyPr>
            <a:noAutofit/>
          </a:bodyPr>
          <a:lstStyle/>
          <a:p>
            <a:pPr algn="l"/>
            <a:r>
              <a:rPr lang="ru-RU" sz="4400" dirty="0">
                <a:solidFill>
                  <a:srgbClr val="154676"/>
                </a:solidFill>
                <a:latin typeface="Century" panose="02040604050505020304" pitchFamily="18" charset="0"/>
                <a:ea typeface="Yu Gothic UI Semibold" panose="020B0700000000000000" pitchFamily="34" charset="-128"/>
              </a:rPr>
              <a:t>Обоснование закупок</a:t>
            </a:r>
            <a:endParaRPr lang="ru-RU" sz="4400" dirty="0">
              <a:solidFill>
                <a:srgbClr val="C00000"/>
              </a:solidFill>
              <a:latin typeface="Century" panose="02040604050505020304" pitchFamily="18" charset="0"/>
              <a:ea typeface="Yu Gothic UI Semibold" panose="020B07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Прямоугольник 1"/>
          <p:cNvSpPr/>
          <p:nvPr/>
        </p:nvSpPr>
        <p:spPr>
          <a:xfrm>
            <a:off x="442358" y="1407854"/>
            <a:ext cx="11191805"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ч. 6 ст. 2 Закона № 71-ФЗ (вступает в силу с 01.07.2019)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Планирование закупок на 2019 год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осуществляется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 правилам, действовавшим до дня вступления в силу настоящего Федерального закона</a:t>
            </a:r>
          </a:p>
        </p:txBody>
      </p:sp>
      <p:sp>
        <p:nvSpPr>
          <p:cNvPr id="3" name="Прямоугольник 2"/>
          <p:cNvSpPr/>
          <p:nvPr/>
        </p:nvSpPr>
        <p:spPr>
          <a:xfrm>
            <a:off x="484756" y="2428068"/>
            <a:ext cx="11222488" cy="34932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Постановление Правительства РФ от 05.06.2015 № 552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«Об утверждении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Правил формирования</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утверждения и ведения плана закупок товаров, работ, услуг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для обеспечения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федеральных нужд, а также требований к форме плана закупок товаров,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работ, услуг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для обеспечения федеральных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нужд» </a:t>
            </a:r>
            <a:r>
              <a:rPr kumimoji="0" lang="ru-RU" sz="1700" b="1"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п</a:t>
            </a:r>
            <a:r>
              <a:rPr kumimoji="0" lang="ru-RU" sz="17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13 План закупок содержит приложения, содержащие обоснования по </a:t>
            </a:r>
            <a:r>
              <a:rPr kumimoji="0" lang="ru-RU" sz="1700" b="1"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каждому объекту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или объектам закупки, подготовленные в порядке, установленном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Правительством Российской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Федерации в соответствии </a:t>
            </a:r>
            <a:r>
              <a:rPr kumimoji="0" lang="ru-RU" sz="1700" b="0"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 частью 7 статьи 18 Федерального </a:t>
            </a:r>
            <a:r>
              <a:rPr kumimoji="0" lang="ru-RU" sz="1700" b="0" i="0" u="sng"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закона.</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Постановление </a:t>
            </a:r>
            <a:r>
              <a:rPr kumimoji="0" lang="ru-RU" sz="1700" b="0"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Правительства РФ от 05.06.2015 № 553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«Об утверждении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Правил формирования</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утверждения и ведения плана-графика закупок товаров, работ, услуг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для обеспечения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федеральных нужд, а также требований к форме плана-графика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закупок товаров</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работ, услуг для обеспечения федеральных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нужд» </a:t>
            </a:r>
            <a:r>
              <a:rPr kumimoji="0" lang="ru-RU" sz="1700" b="1" i="0" u="none" strike="noStrike" kern="1200" cap="none" spc="0" normalizeH="0" baseline="0" noProof="0" dirty="0" smtClean="0">
                <a:ln>
                  <a:noFill/>
                </a:ln>
                <a:solidFill>
                  <a:srgbClr val="154676"/>
                </a:solidFill>
                <a:effectLst/>
                <a:uLnTx/>
                <a:uFillTx/>
                <a:latin typeface="Arial" panose="020B0604020202020204" pitchFamily="34" charset="0"/>
                <a:ea typeface="+mn-ea"/>
                <a:cs typeface="Arial" panose="020B0604020202020204" pitchFamily="34" charset="0"/>
              </a:rPr>
              <a:t>п</a:t>
            </a:r>
            <a:r>
              <a:rPr kumimoji="0" lang="ru-RU" sz="17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 11 План-график закупок содержит приложения, содержащие обоснования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каждому объекту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закупки, подготовленные в порядке, установленном Правительством </a:t>
            </a:r>
            <a:r>
              <a:rPr kumimoji="0" lang="ru-RU" sz="1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Российской Федерации </a:t>
            </a:r>
            <a:r>
              <a:rPr kumimoji="0" lang="ru-R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соответствии </a:t>
            </a:r>
            <a:r>
              <a:rPr kumimoji="0" lang="ru-RU" sz="1700" b="0" i="0" u="sng"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с частью 7 статьи 18 Федерального закона</a:t>
            </a:r>
          </a:p>
        </p:txBody>
      </p:sp>
    </p:spTree>
    <p:extLst>
      <p:ext uri="{BB962C8B-B14F-4D97-AF65-F5344CB8AC3E}">
        <p14:creationId xmlns:p14="http://schemas.microsoft.com/office/powerpoint/2010/main" val="25217678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562897" y="470368"/>
            <a:ext cx="10515600" cy="790814"/>
          </a:xfrm>
        </p:spPr>
        <p:txBody>
          <a:bodyPr>
            <a:noAutofit/>
          </a:bodyPr>
          <a:lstStyle/>
          <a:p>
            <a:pPr lvl="0"/>
            <a:r>
              <a:rPr lang="ru-RU" dirty="0" smtClean="0"/>
              <a:t>17.12.14.110-00000008 Бумага форматная</a:t>
            </a:r>
            <a:endParaRPr lang="ru-RU" dirty="0"/>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Объект 13"/>
          <p:cNvPicPr>
            <a:picLocks noGrp="1" noChangeAspect="1"/>
          </p:cNvPicPr>
          <p:nvPr>
            <p:ph idx="1"/>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graphicFrame>
        <p:nvGraphicFramePr>
          <p:cNvPr id="2" name="Таблица 1"/>
          <p:cNvGraphicFramePr>
            <a:graphicFrameLocks noGrp="1"/>
          </p:cNvGraphicFramePr>
          <p:nvPr>
            <p:extLst/>
          </p:nvPr>
        </p:nvGraphicFramePr>
        <p:xfrm>
          <a:off x="671052" y="1436221"/>
          <a:ext cx="10734368" cy="2641473"/>
        </p:xfrm>
        <a:graphic>
          <a:graphicData uri="http://schemas.openxmlformats.org/drawingml/2006/table">
            <a:tbl>
              <a:tblPr firstRow="1" firstCol="1" bandRow="1">
                <a:tableStyleId>{5940675A-B579-460E-94D1-54222C63F5DA}</a:tableStyleId>
              </a:tblPr>
              <a:tblGrid>
                <a:gridCol w="2435942">
                  <a:extLst>
                    <a:ext uri="{9D8B030D-6E8A-4147-A177-3AD203B41FA5}">
                      <a16:colId xmlns:a16="http://schemas.microsoft.com/office/drawing/2014/main" val="27867957"/>
                    </a:ext>
                  </a:extLst>
                </a:gridCol>
                <a:gridCol w="1327355">
                  <a:extLst>
                    <a:ext uri="{9D8B030D-6E8A-4147-A177-3AD203B41FA5}">
                      <a16:colId xmlns:a16="http://schemas.microsoft.com/office/drawing/2014/main" val="2686996729"/>
                    </a:ext>
                  </a:extLst>
                </a:gridCol>
                <a:gridCol w="6971071">
                  <a:extLst>
                    <a:ext uri="{9D8B030D-6E8A-4147-A177-3AD203B41FA5}">
                      <a16:colId xmlns:a16="http://schemas.microsoft.com/office/drawing/2014/main" val="3970701212"/>
                    </a:ext>
                  </a:extLst>
                </a:gridCol>
              </a:tblGrid>
              <a:tr h="255098">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Белизна</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Не менее </a:t>
                      </a:r>
                      <a:r>
                        <a:rPr lang="en-US" sz="1800" kern="1200" dirty="0" smtClean="0">
                          <a:effectLst/>
                          <a:latin typeface="Times New Roman" panose="02020603050405020304" pitchFamily="18" charset="0"/>
                          <a:cs typeface="Times New Roman" panose="02020603050405020304" pitchFamily="18" charset="0"/>
                        </a:rPr>
                        <a:t>CIE 161%</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Чем выше белизна,</a:t>
                      </a:r>
                      <a:r>
                        <a:rPr lang="ru-RU" sz="1800" kern="1200" baseline="0" dirty="0" smtClean="0">
                          <a:effectLst/>
                          <a:latin typeface="Times New Roman" panose="02020603050405020304" pitchFamily="18" charset="0"/>
                          <a:cs typeface="Times New Roman" panose="02020603050405020304" pitchFamily="18" charset="0"/>
                        </a:rPr>
                        <a:t> тем четче и контрастнее изображение. </a:t>
                      </a:r>
                    </a:p>
                    <a:p>
                      <a:pPr>
                        <a:lnSpc>
                          <a:spcPct val="107000"/>
                        </a:lnSpc>
                        <a:spcAft>
                          <a:spcPts val="0"/>
                        </a:spcAft>
                      </a:pPr>
                      <a:r>
                        <a:rPr lang="ru-RU" sz="1800" kern="1200" baseline="0" dirty="0" smtClean="0">
                          <a:solidFill>
                            <a:schemeClr val="tx1"/>
                          </a:solidFill>
                          <a:effectLst/>
                          <a:latin typeface="Times New Roman" panose="02020603050405020304" pitchFamily="18" charset="0"/>
                          <a:ea typeface="+mn-ea"/>
                          <a:cs typeface="Times New Roman" panose="02020603050405020304" pitchFamily="18" charset="0"/>
                        </a:rPr>
                        <a:t>Соответствие цветовой точности изображения оригиналу возможно только при печатании на достаточно белой бумаге</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2326639947"/>
                  </a:ext>
                </a:extLst>
              </a:tr>
              <a:tr h="142223">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Яркость </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Не менее </a:t>
                      </a:r>
                      <a:r>
                        <a:rPr lang="en-US" sz="1800" kern="1200" dirty="0" smtClean="0">
                          <a:effectLst/>
                          <a:latin typeface="Times New Roman" panose="02020603050405020304" pitchFamily="18" charset="0"/>
                          <a:cs typeface="Times New Roman" panose="02020603050405020304" pitchFamily="18" charset="0"/>
                        </a:rPr>
                        <a:t>ISO 97%</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smtClean="0">
                          <a:solidFill>
                            <a:schemeClr val="tx1"/>
                          </a:solidFill>
                          <a:effectLst/>
                          <a:latin typeface="Times New Roman" panose="02020603050405020304" pitchFamily="18" charset="0"/>
                          <a:ea typeface="+mn-ea"/>
                          <a:cs typeface="Times New Roman" panose="02020603050405020304" pitchFamily="18" charset="0"/>
                        </a:rPr>
                        <a:t>Более</a:t>
                      </a:r>
                      <a:r>
                        <a:rPr lang="ru-RU" sz="1800" kern="1200" baseline="0" dirty="0" smtClean="0">
                          <a:solidFill>
                            <a:schemeClr val="tx1"/>
                          </a:solidFill>
                          <a:effectLst/>
                          <a:latin typeface="Times New Roman" panose="02020603050405020304" pitchFamily="18" charset="0"/>
                          <a:ea typeface="+mn-ea"/>
                          <a:cs typeface="Times New Roman" panose="02020603050405020304" pitchFamily="18" charset="0"/>
                        </a:rPr>
                        <a:t> качественное изображение передачи синих и зеленых оттенков, а также разборчивость монохромной печати (в том числе текста и документов)</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1983011408"/>
                  </a:ext>
                </a:extLst>
              </a:tr>
              <a:tr h="255098">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Непрозрачность </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Не менее 91 %</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tc>
                  <a:txBody>
                    <a:bodyPr/>
                    <a:lstStyle/>
                    <a:p>
                      <a:pPr>
                        <a:lnSpc>
                          <a:spcPct val="107000"/>
                        </a:lnSpc>
                        <a:spcAft>
                          <a:spcPts val="0"/>
                        </a:spcAft>
                      </a:pPr>
                      <a:r>
                        <a:rPr lang="ru-RU" sz="1800" kern="1200" dirty="0" smtClean="0">
                          <a:effectLst/>
                          <a:latin typeface="Times New Roman" panose="02020603050405020304" pitchFamily="18" charset="0"/>
                          <a:cs typeface="Times New Roman" panose="02020603050405020304" pitchFamily="18" charset="0"/>
                        </a:rPr>
                        <a:t>Высокая степень непрозрачности устраняет просвечивание изображения при копировании, а одинаковое качество поверхности обеих сторон</a:t>
                      </a:r>
                      <a:r>
                        <a:rPr lang="ru-RU" sz="1800" kern="1200" baseline="0" dirty="0" smtClean="0">
                          <a:effectLst/>
                          <a:latin typeface="Times New Roman" panose="02020603050405020304" pitchFamily="18" charset="0"/>
                          <a:cs typeface="Times New Roman" panose="02020603050405020304" pitchFamily="18" charset="0"/>
                        </a:rPr>
                        <a:t> допускает двухстороннюю печать</a:t>
                      </a:r>
                      <a:endParaRPr lang="ru-RU"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8762" marR="48762" marT="0" marB="0"/>
                </a:tc>
                <a:extLst>
                  <a:ext uri="{0D108BD9-81ED-4DB2-BD59-A6C34878D82A}">
                    <a16:rowId xmlns:a16="http://schemas.microsoft.com/office/drawing/2014/main" val="855355620"/>
                  </a:ext>
                </a:extLst>
              </a:tr>
            </a:tbl>
          </a:graphicData>
        </a:graphic>
      </p:graphicFrame>
      <p:sp>
        <p:nvSpPr>
          <p:cNvPr id="3" name="Прямоугольник 2"/>
          <p:cNvSpPr/>
          <p:nvPr/>
        </p:nvSpPr>
        <p:spPr>
          <a:xfrm>
            <a:off x="1086852" y="4252733"/>
            <a:ext cx="10318568"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Решение </a:t>
            </a:r>
            <a:r>
              <a:rPr kumimoji="0" lang="ru-RU" sz="2800" b="0" i="0" u="none" strike="noStrike" kern="1200" cap="none" spc="0" normalizeH="0" baseline="0" noProof="0" dirty="0" smtClean="0">
                <a:ln>
                  <a:noFill/>
                </a:ln>
                <a:solidFill>
                  <a:prstClr val="black"/>
                </a:solidFill>
                <a:effectLst/>
                <a:uLnTx/>
                <a:uFillTx/>
                <a:latin typeface="Calibri" panose="020F0502020204030204"/>
                <a:ea typeface="+mn-ea"/>
                <a:cs typeface="+mn-cs"/>
              </a:rPr>
              <a:t>Рязанского </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УФАС от </a:t>
            </a:r>
            <a:r>
              <a:rPr kumimoji="0" lang="ru-RU" sz="2800" b="0" i="0" u="none" strike="noStrike" kern="1200" cap="none" spc="0" normalizeH="0" baseline="0" noProof="0" dirty="0" smtClean="0">
                <a:ln>
                  <a:noFill/>
                </a:ln>
                <a:solidFill>
                  <a:prstClr val="black"/>
                </a:solidFill>
                <a:effectLst/>
                <a:uLnTx/>
                <a:uFillTx/>
                <a:latin typeface="Calibri" panose="020F0502020204030204"/>
                <a:ea typeface="+mn-ea"/>
                <a:cs typeface="+mn-cs"/>
              </a:rPr>
              <a:t>11.04.2019 </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по делу </a:t>
            </a:r>
            <a:r>
              <a:rPr kumimoji="0" lang="ru-RU" sz="2800" b="0" i="0" u="none" strike="noStrike" kern="1200" cap="none" spc="0" normalizeH="0" baseline="0" noProof="0" dirty="0" smtClean="0">
                <a:ln>
                  <a:noFill/>
                </a:ln>
                <a:solidFill>
                  <a:prstClr val="black"/>
                </a:solidFill>
                <a:effectLst/>
                <a:uLnTx/>
                <a:uFillTx/>
                <a:latin typeface="Calibri" panose="020F0502020204030204"/>
                <a:ea typeface="+mn-ea"/>
                <a:cs typeface="+mn-cs"/>
              </a:rPr>
              <a:t>№062/06/67-155/2019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Calibri" panose="020F0502020204030204"/>
                <a:ea typeface="+mn-ea"/>
                <a:cs typeface="+mn-cs"/>
              </a:rPr>
              <a:t>Так как данные значения определяются в результате испытаний, документация содержит нарушения</a:t>
            </a: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688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Каталог товаров, работ, услуг</a:t>
            </a:r>
            <a:br>
              <a:rPr lang="ru-RU" dirty="0">
                <a:solidFill>
                  <a:schemeClr val="bg2">
                    <a:lumMod val="50000"/>
                  </a:schemeClr>
                </a:solidFill>
              </a:rPr>
            </a:br>
            <a:r>
              <a:rPr lang="ru-RU" dirty="0">
                <a:solidFill>
                  <a:schemeClr val="bg2">
                    <a:lumMod val="50000"/>
                  </a:schemeClr>
                </a:solidFill>
              </a:rPr>
              <a:t>Практика </a:t>
            </a:r>
            <a:r>
              <a:rPr lang="ru-RU" dirty="0" smtClean="0">
                <a:solidFill>
                  <a:schemeClr val="bg2">
                    <a:lumMod val="50000"/>
                  </a:schemeClr>
                </a:solidFill>
              </a:rPr>
              <a:t>УФАС</a:t>
            </a:r>
            <a:endParaRPr lang="ru-RU" sz="3600"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Объект 2"/>
          <p:cNvSpPr txBox="1">
            <a:spLocks/>
          </p:cNvSpPr>
          <p:nvPr/>
        </p:nvSpPr>
        <p:spPr>
          <a:xfrm>
            <a:off x="838200" y="1445848"/>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1" i="0" u="none" strike="noStrike" kern="1200" cap="none" spc="0" normalizeH="0" baseline="0" noProof="0" dirty="0" smtClean="0">
                <a:ln>
                  <a:noFill/>
                </a:ln>
                <a:solidFill>
                  <a:prstClr val="black"/>
                </a:solidFill>
                <a:effectLst/>
                <a:uLnTx/>
                <a:uFillTx/>
                <a:latin typeface="Calibri" panose="020F0502020204030204"/>
                <a:ea typeface="+mn-ea"/>
                <a:cs typeface="+mn-cs"/>
              </a:rPr>
              <a:t>Очень убедительное обоснование характеристик</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Решение Смоленского УФАС от 09.04.2018 по делу №</a:t>
            </a:r>
            <a:r>
              <a:rPr kumimoji="0" lang="ru-RU" sz="2800" b="0" i="0" u="none" strike="noStrike" kern="1200" cap="none" spc="0" normalizeH="0" baseline="0" noProof="0" dirty="0" smtClean="0">
                <a:ln>
                  <a:noFill/>
                </a:ln>
                <a:solidFill>
                  <a:prstClr val="black"/>
                </a:solidFill>
                <a:effectLst/>
                <a:uLnTx/>
                <a:uFillTx/>
                <a:latin typeface="Calibri" panose="020F0502020204030204"/>
                <a:ea typeface="+mn-ea"/>
                <a:cs typeface="+mn-cs"/>
              </a:rPr>
              <a:t>41/18-ГЗ/Ж</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Характеристики, установленные Заказчиком, соответствуют </a:t>
            </a:r>
            <a:r>
              <a:rPr kumimoji="0" lang="ru-RU" sz="2400" b="0" i="0" u="none" strike="noStrike" kern="1200" cap="none" spc="0" normalizeH="0" baseline="0" noProof="0" dirty="0" err="1">
                <a:ln>
                  <a:noFill/>
                </a:ln>
                <a:solidFill>
                  <a:prstClr val="black"/>
                </a:solidFill>
                <a:effectLst/>
                <a:uLnTx/>
                <a:uFillTx/>
                <a:latin typeface="Calibri" panose="020F0502020204030204"/>
                <a:ea typeface="+mn-ea"/>
                <a:cs typeface="+mn-cs"/>
              </a:rPr>
              <a:t>каранарному</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0" i="0" u="none" strike="noStrike" kern="1200" cap="none" spc="0" normalizeH="0" baseline="0" noProof="0" dirty="0" err="1">
                <a:ln>
                  <a:noFill/>
                </a:ln>
                <a:solidFill>
                  <a:prstClr val="black"/>
                </a:solidFill>
                <a:effectLst/>
                <a:uLnTx/>
                <a:uFillTx/>
                <a:latin typeface="Calibri" panose="020F0502020204030204"/>
                <a:ea typeface="+mn-ea"/>
                <a:cs typeface="+mn-cs"/>
              </a:rPr>
              <a:t>стенту</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с лекарственным покрытием на системе доставки </a:t>
            </a:r>
            <a:r>
              <a:rPr kumimoji="0" lang="ru-RU" sz="2400" b="0" i="0" u="none" strike="noStrike" kern="1200" cap="none" spc="0" normalizeH="0" baseline="0" noProof="0" dirty="0" err="1">
                <a:ln>
                  <a:noFill/>
                </a:ln>
                <a:solidFill>
                  <a:prstClr val="black"/>
                </a:solidFill>
                <a:effectLst/>
                <a:uLnTx/>
                <a:uFillTx/>
                <a:latin typeface="Calibri" panose="020F0502020204030204"/>
                <a:ea typeface="+mn-ea"/>
                <a:cs typeface="+mn-cs"/>
              </a:rPr>
              <a:t>Promus</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PREMIER™ (производитель </a:t>
            </a:r>
            <a:r>
              <a:rPr kumimoji="0" lang="ru-RU" sz="2400" b="0" i="0" u="none" strike="noStrike" kern="1200" cap="none" spc="0" normalizeH="0" baseline="0" noProof="0" dirty="0" err="1">
                <a:ln>
                  <a:noFill/>
                </a:ln>
                <a:solidFill>
                  <a:prstClr val="black"/>
                </a:solidFill>
                <a:effectLst/>
                <a:uLnTx/>
                <a:uFillTx/>
                <a:latin typeface="Calibri" panose="020F0502020204030204"/>
                <a:ea typeface="+mn-ea"/>
                <a:cs typeface="+mn-cs"/>
              </a:rPr>
              <a:t>Boston</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0" i="0" u="none" strike="noStrike" kern="1200" cap="none" spc="0" normalizeH="0" baseline="0" noProof="0" dirty="0" err="1">
                <a:ln>
                  <a:noFill/>
                </a:ln>
                <a:solidFill>
                  <a:prstClr val="black"/>
                </a:solidFill>
                <a:effectLst/>
                <a:uLnTx/>
                <a:uFillTx/>
                <a:latin typeface="Calibri" panose="020F0502020204030204"/>
                <a:ea typeface="+mn-ea"/>
                <a:cs typeface="+mn-cs"/>
              </a:rPr>
              <a:t>Scientific</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0" i="0" u="none" strike="noStrike" kern="1200" cap="none" spc="0" normalizeH="0" baseline="0" noProof="0" dirty="0" err="1">
                <a:ln>
                  <a:noFill/>
                </a:ln>
                <a:solidFill>
                  <a:prstClr val="black"/>
                </a:solidFill>
                <a:effectLst/>
                <a:uLnTx/>
                <a:uFillTx/>
                <a:latin typeface="Calibri" panose="020F0502020204030204"/>
                <a:ea typeface="+mn-ea"/>
                <a:cs typeface="+mn-cs"/>
              </a:rPr>
              <a:t>Corporation</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Calibri" panose="020F0502020204030204"/>
                <a:ea typeface="+mn-ea"/>
                <a:cs typeface="+mn-cs"/>
              </a:rPr>
              <a:t>Комиссия Смоленского УФАС России отмечает, что предметом электронного аукциона является поставка </a:t>
            </a:r>
            <a:r>
              <a:rPr kumimoji="0" lang="ru-RU" altLang="ru-RU" sz="2400" b="0" i="0" u="none" strike="noStrike" kern="1200" cap="none" spc="0" normalizeH="0" baseline="0" noProof="0" dirty="0" err="1">
                <a:ln>
                  <a:noFill/>
                </a:ln>
                <a:solidFill>
                  <a:prstClr val="black"/>
                </a:solidFill>
                <a:effectLst/>
                <a:uLnTx/>
                <a:uFillTx/>
                <a:latin typeface="Calibri" panose="020F0502020204030204"/>
                <a:ea typeface="+mn-ea"/>
                <a:cs typeface="+mn-cs"/>
              </a:rPr>
              <a:t>стентов</a:t>
            </a:r>
            <a:r>
              <a:rPr kumimoji="0" lang="ru-RU" altLang="ru-RU" sz="2400" b="0" i="0" u="none" strike="noStrike" kern="1200" cap="none" spc="0" normalizeH="0" baseline="0" noProof="0" dirty="0">
                <a:ln>
                  <a:noFill/>
                </a:ln>
                <a:solidFill>
                  <a:prstClr val="black"/>
                </a:solidFill>
                <a:effectLst/>
                <a:uLnTx/>
                <a:uFillTx/>
                <a:latin typeface="Calibri" panose="020F0502020204030204"/>
                <a:ea typeface="+mn-ea"/>
                <a:cs typeface="+mn-cs"/>
              </a:rPr>
              <a:t>, а не их производство. В связи с этим, участником закупки могло выступить любое юридическое лицо, индивидуальный предприниматель (в том числе и не являющийся производителем требуемого к поставке товара), готовые поставить товар, отвечающий требованиям документации об электронном аукционе.</a:t>
            </a: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5"/>
            <a:ext cx="1996632" cy="1264873"/>
          </a:xfrm>
          <a:prstGeom prst="homePlate">
            <a:avLst/>
          </a:prstGeom>
        </p:spPr>
      </p:pic>
    </p:spTree>
    <p:extLst>
      <p:ext uri="{BB962C8B-B14F-4D97-AF65-F5344CB8AC3E}">
        <p14:creationId xmlns:p14="http://schemas.microsoft.com/office/powerpoint/2010/main" val="3277829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109060"/>
            <a:ext cx="10515600" cy="790814"/>
          </a:xfrm>
        </p:spPr>
        <p:txBody>
          <a:bodyPr>
            <a:noAutofit/>
          </a:bodyPr>
          <a:lstStyle/>
          <a:p>
            <a:r>
              <a:rPr lang="ru-RU" sz="3200" dirty="0">
                <a:solidFill>
                  <a:schemeClr val="bg2">
                    <a:lumMod val="50000"/>
                  </a:schemeClr>
                </a:solidFill>
              </a:rPr>
              <a:t/>
            </a:r>
            <a:br>
              <a:rPr lang="ru-RU" sz="3200" dirty="0">
                <a:solidFill>
                  <a:schemeClr val="bg2">
                    <a:lumMod val="50000"/>
                  </a:schemeClr>
                </a:solidFill>
              </a:rPr>
            </a:br>
            <a:r>
              <a:rPr lang="ru-RU" sz="3200" dirty="0" smtClean="0">
                <a:solidFill>
                  <a:schemeClr val="bg2">
                    <a:lumMod val="50000"/>
                  </a:schemeClr>
                </a:solidFill>
              </a:rPr>
              <a:t>Характеристики не удовлетворяют потребности</a:t>
            </a:r>
            <a:endParaRPr lang="ru-RU" sz="3200"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838200" y="1517763"/>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Рисунок 1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5"/>
            <a:ext cx="1996632" cy="1264873"/>
          </a:xfrm>
          <a:prstGeom prst="homePlate">
            <a:avLst/>
          </a:prstGeom>
        </p:spPr>
      </p:pic>
      <p:pic>
        <p:nvPicPr>
          <p:cNvPr id="2" name="Рисунок 1"/>
          <p:cNvPicPr>
            <a:picLocks noChangeAspect="1"/>
          </p:cNvPicPr>
          <p:nvPr/>
        </p:nvPicPr>
        <p:blipFill rotWithShape="1">
          <a:blip r:embed="rId5"/>
          <a:srcRect t="36122" b="8103"/>
          <a:stretch/>
        </p:blipFill>
        <p:spPr>
          <a:xfrm>
            <a:off x="685800" y="1589339"/>
            <a:ext cx="10820400" cy="3867564"/>
          </a:xfrm>
          <a:prstGeom prst="rect">
            <a:avLst/>
          </a:prstGeom>
        </p:spPr>
      </p:pic>
    </p:spTree>
    <p:extLst>
      <p:ext uri="{BB962C8B-B14F-4D97-AF65-F5344CB8AC3E}">
        <p14:creationId xmlns:p14="http://schemas.microsoft.com/office/powerpoint/2010/main" val="3699754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Каталог товаров, работ, услуг</a:t>
            </a:r>
            <a:br>
              <a:rPr lang="ru-RU" dirty="0">
                <a:solidFill>
                  <a:schemeClr val="bg2">
                    <a:lumMod val="50000"/>
                  </a:schemeClr>
                </a:solidFill>
              </a:rPr>
            </a:br>
            <a:r>
              <a:rPr lang="ru-RU" dirty="0">
                <a:solidFill>
                  <a:schemeClr val="bg2">
                    <a:lumMod val="50000"/>
                  </a:schemeClr>
                </a:solidFill>
              </a:rPr>
              <a:t>Практика </a:t>
            </a:r>
            <a:r>
              <a:rPr lang="ru-RU" dirty="0" smtClean="0">
                <a:solidFill>
                  <a:schemeClr val="bg2">
                    <a:lumMod val="50000"/>
                  </a:schemeClr>
                </a:solidFill>
              </a:rPr>
              <a:t>УФАС</a:t>
            </a:r>
            <a:endParaRPr lang="ru-RU" sz="3600"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Объект 2"/>
          <p:cNvSpPr txBox="1">
            <a:spLocks/>
          </p:cNvSpPr>
          <p:nvPr/>
        </p:nvSpPr>
        <p:spPr>
          <a:xfrm>
            <a:off x="838200" y="1445848"/>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При отсутствии в каталоге требуемых позиций заказчик осуществляет описание товара в соответствии с требованиями ст.33 </a:t>
            </a:r>
            <a:r>
              <a:rPr kumimoji="0" lang="ru-RU" sz="2400" b="1" i="0" u="none" strike="noStrike" kern="1200" cap="none" spc="0" normalizeH="0" baseline="0" noProof="0" dirty="0" smtClean="0">
                <a:ln>
                  <a:noFill/>
                </a:ln>
                <a:solidFill>
                  <a:prstClr val="black"/>
                </a:solidFill>
                <a:effectLst/>
                <a:uLnTx/>
                <a:uFillTx/>
                <a:latin typeface="Calibri" panose="020F0502020204030204"/>
                <a:ea typeface="+mn-ea"/>
                <a:cs typeface="+mn-cs"/>
              </a:rPr>
              <a:t>Закона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Решение Ульяновского УФАС России от 06.06.2018 года по делу № 14 940/03-2018 (извещение № 0168200002418001778</a:t>
            </a: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осуществляет закупки протеза клапана сердца исходя из собственных потребностей с характеристиками иными, чем предусмотрены позицией КТРУ 32.50.21.121-00077 «Протез сердечного аортального клапана двустворчатый (протез аорты из биологического полимера)», в связи с чем указанные в каталоге характеристики не могут быть включены в описание объекта закупки.</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Учитывая, что в отношении товаров, являющихся объектом закупки в каталоге отсутствуют соответствующие позиции, заказчик осуществил описание расходного материала для кардиохирургии в соответствии с требованиями ст.33 Закона о контрактной системе.</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ru-RU" alt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5"/>
            <a:ext cx="1996632" cy="1264873"/>
          </a:xfrm>
          <a:prstGeom prst="homePlate">
            <a:avLst/>
          </a:prstGeom>
        </p:spPr>
      </p:pic>
    </p:spTree>
    <p:extLst>
      <p:ext uri="{BB962C8B-B14F-4D97-AF65-F5344CB8AC3E}">
        <p14:creationId xmlns:p14="http://schemas.microsoft.com/office/powerpoint/2010/main" val="1500699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Каталог товаров, работ, услуг</a:t>
            </a:r>
            <a:br>
              <a:rPr lang="ru-RU" dirty="0">
                <a:solidFill>
                  <a:schemeClr val="bg2">
                    <a:lumMod val="50000"/>
                  </a:schemeClr>
                </a:solidFill>
              </a:rPr>
            </a:br>
            <a:r>
              <a:rPr lang="ru-RU" sz="3600" dirty="0">
                <a:solidFill>
                  <a:schemeClr val="bg2">
                    <a:lumMod val="50000"/>
                  </a:schemeClr>
                </a:solidFill>
              </a:rPr>
              <a:t>помощь или дополнительная нагрузка?</a:t>
            </a:r>
            <a:endParaRPr lang="ru-RU" sz="3600"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654627" y="1933249"/>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Так, в соответствии с Техническим регламентом Таможенного союза 013/2011 «О требованиях к автомобильному и авиационному бензину, дизельному и судовому топливу, топливу для реактивных двигателей и мазуту» (далее – ТР ТС 013/2011) с 1 января 2018 года в каталоге предусмотрена возможность выбора экологического класса бензина и дизельного топлива от К2 до К5. Составителями каталога упущена одна важная деталь: с 1 января 2018 года ни одно из государств-членов Договора о ЕАЭС не допускает выпуск в обращение и обращение на своей территории бензина и дизельного топлива экологического класса ниже К5 (</a:t>
            </a:r>
            <a:r>
              <a:rPr kumimoji="0" lang="ru-RU" altLang="ru-RU"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ч.ч</a:t>
            </a: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7.3, 7.4 ст. 7 ТР ТС 013/2011).</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altLang="ru-RU"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Взято из материалов журнала «</a:t>
            </a:r>
            <a:r>
              <a:rPr kumimoji="0" lang="ru-RU" altLang="ru-RU"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Прогосзаказ</a:t>
            </a:r>
            <a:r>
              <a:rPr kumimoji="0" lang="ru-RU" altLang="ru-RU"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7" name="Рисунок 16"/>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5"/>
            <a:ext cx="1996632" cy="1264873"/>
          </a:xfrm>
          <a:prstGeom prst="homePlate">
            <a:avLst/>
          </a:prstGeom>
        </p:spPr>
      </p:pic>
    </p:spTree>
    <p:extLst>
      <p:ext uri="{BB962C8B-B14F-4D97-AF65-F5344CB8AC3E}">
        <p14:creationId xmlns:p14="http://schemas.microsoft.com/office/powerpoint/2010/main" val="1426225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109060"/>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dirty="0">
                <a:solidFill>
                  <a:schemeClr val="bg2">
                    <a:lumMod val="50000"/>
                  </a:schemeClr>
                </a:solidFill>
              </a:rPr>
              <a:t>Каталог товаров, работ, услуг</a:t>
            </a:r>
            <a:br>
              <a:rPr lang="ru-RU" dirty="0">
                <a:solidFill>
                  <a:schemeClr val="bg2">
                    <a:lumMod val="50000"/>
                  </a:schemeClr>
                </a:solidFill>
              </a:rPr>
            </a:br>
            <a:r>
              <a:rPr lang="ru-RU" sz="3600" dirty="0">
                <a:solidFill>
                  <a:schemeClr val="bg2">
                    <a:lumMod val="50000"/>
                  </a:schemeClr>
                </a:solidFill>
              </a:rPr>
              <a:t>помощь или дополнительная нагрузка?</a:t>
            </a:r>
            <a:endParaRPr lang="ru-RU" sz="3600" dirty="0">
              <a:solidFill>
                <a:schemeClr val="bg2">
                  <a:lumMod val="50000"/>
                </a:schemeClr>
              </a:solidFill>
              <a:latin typeface="Cambria" panose="02040503050406030204" pitchFamily="18" charset="0"/>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sp>
        <p:nvSpPr>
          <p:cNvPr id="16" name="Объект 2"/>
          <p:cNvSpPr txBox="1">
            <a:spLocks/>
          </p:cNvSpPr>
          <p:nvPr/>
        </p:nvSpPr>
        <p:spPr>
          <a:xfrm>
            <a:off x="654627" y="1933249"/>
            <a:ext cx="10882745" cy="319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10.82.14.000: Порошок какао с добавками сахара или других подслащивающих </a:t>
            </a: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веществ</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altLang="ru-RU"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10.82.13.000</a:t>
            </a:r>
            <a:b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Порошок какао без добавок сахара или других подслащивающих </a:t>
            </a: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веществ</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Реестровая запись № 10.82.14.000-00000007</a:t>
            </a:r>
            <a:endPar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ru-RU" alt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Рисунок 1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716" t="27926" r="484" b="10103"/>
          <a:stretch/>
        </p:blipFill>
        <p:spPr>
          <a:xfrm>
            <a:off x="10115550" y="180975"/>
            <a:ext cx="1996632" cy="1264873"/>
          </a:xfrm>
          <a:prstGeom prst="homePlate">
            <a:avLst/>
          </a:prstGeom>
        </p:spPr>
      </p:pic>
    </p:spTree>
    <p:extLst>
      <p:ext uri="{BB962C8B-B14F-4D97-AF65-F5344CB8AC3E}">
        <p14:creationId xmlns:p14="http://schemas.microsoft.com/office/powerpoint/2010/main" val="3917581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flipV="1">
            <a:off x="838200" y="1400129"/>
            <a:ext cx="92773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Заголовок 4"/>
          <p:cNvSpPr>
            <a:spLocks noGrp="1"/>
          </p:cNvSpPr>
          <p:nvPr>
            <p:ph type="title"/>
          </p:nvPr>
        </p:nvSpPr>
        <p:spPr>
          <a:xfrm>
            <a:off x="838200" y="470368"/>
            <a:ext cx="10515600" cy="790814"/>
          </a:xfrm>
        </p:spPr>
        <p:txBody>
          <a:bodyPr>
            <a:normAutofit fontScale="90000"/>
          </a:bodyPr>
          <a:lstStyle/>
          <a:p>
            <a:r>
              <a:rPr lang="ru-RU" dirty="0">
                <a:solidFill>
                  <a:schemeClr val="bg2">
                    <a:lumMod val="50000"/>
                  </a:schemeClr>
                </a:solidFill>
              </a:rPr>
              <a:t/>
            </a:r>
            <a:br>
              <a:rPr lang="ru-RU" dirty="0">
                <a:solidFill>
                  <a:schemeClr val="bg2">
                    <a:lumMod val="50000"/>
                  </a:schemeClr>
                </a:solidFill>
              </a:rPr>
            </a:br>
            <a:r>
              <a:rPr lang="ru-RU" altLang="ru-RU" dirty="0">
                <a:solidFill>
                  <a:schemeClr val="bg2">
                    <a:lumMod val="50000"/>
                  </a:schemeClr>
                </a:solidFill>
              </a:rPr>
              <a:t>Каталог товаров, работ, услуг. </a:t>
            </a:r>
            <a:r>
              <a:rPr lang="ru-RU" altLang="ru-RU" dirty="0" smtClean="0">
                <a:solidFill>
                  <a:schemeClr val="bg2">
                    <a:lumMod val="50000"/>
                  </a:schemeClr>
                </a:solidFill>
              </a:rPr>
              <a:t/>
            </a:r>
            <a:br>
              <a:rPr lang="ru-RU" altLang="ru-RU" dirty="0" smtClean="0">
                <a:solidFill>
                  <a:schemeClr val="bg2">
                    <a:lumMod val="50000"/>
                  </a:schemeClr>
                </a:solidFill>
              </a:rPr>
            </a:br>
            <a:r>
              <a:rPr lang="ru-RU" altLang="ru-RU" dirty="0" smtClean="0">
                <a:solidFill>
                  <a:schemeClr val="bg2">
                    <a:lumMod val="50000"/>
                  </a:schemeClr>
                </a:solidFill>
              </a:rPr>
              <a:t>Проблемы</a:t>
            </a:r>
            <a:r>
              <a:rPr lang="ru-RU" altLang="ru-RU" dirty="0">
                <a:solidFill>
                  <a:schemeClr val="bg2">
                    <a:lumMod val="50000"/>
                  </a:schemeClr>
                </a:solidFill>
              </a:rPr>
              <a:t/>
            </a:r>
            <a:br>
              <a:rPr lang="ru-RU" altLang="ru-RU" dirty="0">
                <a:solidFill>
                  <a:schemeClr val="bg2">
                    <a:lumMod val="50000"/>
                  </a:schemeClr>
                </a:solidFill>
              </a:rPr>
            </a:br>
            <a:endParaRPr lang="ru-RU" dirty="0">
              <a:solidFill>
                <a:schemeClr val="bg2">
                  <a:lumMod val="50000"/>
                </a:schemeClr>
              </a:solidFill>
            </a:endParaRPr>
          </a:p>
        </p:txBody>
      </p:sp>
      <p:sp>
        <p:nvSpPr>
          <p:cNvPr id="11" name="Номер слайда 10"/>
          <p:cNvSpPr>
            <a:spLocks noGrp="1"/>
          </p:cNvSpPr>
          <p:nvPr>
            <p:ph type="sldNum" sz="quarter" idx="12"/>
          </p:nvPr>
        </p:nvSpPr>
        <p:spPr>
          <a:xfrm>
            <a:off x="8543925"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3" y="6162261"/>
            <a:ext cx="2210178" cy="616793"/>
          </a:xfrm>
          <a:prstGeom prst="rect">
            <a:avLst/>
          </a:prstGeom>
        </p:spPr>
      </p:pic>
      <p:pic>
        <p:nvPicPr>
          <p:cNvPr id="10" name="Объект 13"/>
          <p:cNvPicPr>
            <a:picLocks noGrp="1" noChangeAspect="1"/>
          </p:cNvPicPr>
          <p:nvPr>
            <p:ph idx="1"/>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80026" y="285703"/>
            <a:ext cx="1740919" cy="1160145"/>
          </a:xfrm>
          <a:prstGeom prst="chevron">
            <a:avLst/>
          </a:prstGeom>
        </p:spPr>
      </p:pic>
      <p:sp>
        <p:nvSpPr>
          <p:cNvPr id="14" name="Прямоугольник 13"/>
          <p:cNvSpPr/>
          <p:nvPr/>
        </p:nvSpPr>
        <p:spPr>
          <a:xfrm>
            <a:off x="1046499" y="3012348"/>
            <a:ext cx="4607169" cy="1865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Проблема правильного выбора признака классификации (совмещенный характер закупки, договор концессии, научно-исследовательский продукт)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Чрезмерная унификация</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Прямоугольник 16"/>
          <p:cNvSpPr/>
          <p:nvPr/>
        </p:nvSpPr>
        <p:spPr>
          <a:xfrm>
            <a:off x="2610372" y="4942883"/>
            <a:ext cx="6794256" cy="1562444"/>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Технические проблемы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Проблема взаимосвязи органов власти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Минфин, ФК, ФАС, отрасли и т.д.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Неповоротливость большой системы</a:t>
            </a:r>
          </a:p>
        </p:txBody>
      </p:sp>
      <p:sp>
        <p:nvSpPr>
          <p:cNvPr id="16" name="Стрелка вправо с вырезом 15"/>
          <p:cNvSpPr/>
          <p:nvPr/>
        </p:nvSpPr>
        <p:spPr>
          <a:xfrm>
            <a:off x="998854" y="1028210"/>
            <a:ext cx="4184075" cy="2224454"/>
          </a:xfrm>
          <a:prstGeom prst="notchedRightArrow">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1. Классификация типовой потребности.</a:t>
            </a:r>
            <a:endPar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
        <p:nvSpPr>
          <p:cNvPr id="21" name="Прямоугольник 20"/>
          <p:cNvSpPr/>
          <p:nvPr/>
        </p:nvSpPr>
        <p:spPr>
          <a:xfrm>
            <a:off x="6383844" y="3012348"/>
            <a:ext cx="4607169" cy="1865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Цена – одномоментное понятие, невозможно установить цену на какой-либо период.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Невозможность появления новых </a:t>
            </a:r>
            <a:r>
              <a:rPr kumimoji="0" lang="ru-RU" sz="1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продуктов</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Стрелка вправо с вырезом 18"/>
          <p:cNvSpPr/>
          <p:nvPr/>
        </p:nvSpPr>
        <p:spPr>
          <a:xfrm>
            <a:off x="6595392" y="1028210"/>
            <a:ext cx="4184075" cy="2224454"/>
          </a:xfrm>
          <a:prstGeom prst="notchedRightArrow">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2. Сбор </a:t>
            </a:r>
            <a:r>
              <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и анализ информации о </a:t>
            </a:r>
            <a:r>
              <a:rPr kumimoji="0" lang="ru-RU" sz="2400" b="0" i="0" u="none" strike="noStrike" kern="1200" cap="none" spc="0" normalizeH="0" baseline="0" noProof="0" dirty="0" smtClean="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ценах.</a:t>
            </a:r>
            <a:endPar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Иной анализ </a:t>
            </a:r>
            <a:r>
              <a:rPr kumimoji="0" lang="ru-RU" sz="2400" b="0" i="0" u="none" strike="noStrike" kern="1200" cap="none" spc="0" normalizeH="0" baseline="0" noProof="0" dirty="0" smtClean="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rPr>
              <a:t>рынка.</a:t>
            </a:r>
            <a:endParaRPr kumimoji="0" lang="ru-RU" sz="2400" b="0" i="0" u="none" strike="noStrike" kern="1200" cap="none" spc="0" normalizeH="0" baseline="0" noProof="0" dirty="0">
              <a:ln w="0"/>
              <a:solidFill>
                <a:prstClr val="black"/>
              </a:solidFill>
              <a:effectLst>
                <a:innerShdw blurRad="63500" dist="50800" dir="135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9685521" y="5044581"/>
            <a:ext cx="860058" cy="1494330"/>
          </a:xfrm>
          <a:prstGeom prst="rect">
            <a:avLst/>
          </a:prstGeom>
        </p:spPr>
      </p:pic>
    </p:spTree>
    <p:extLst>
      <p:ext uri="{BB962C8B-B14F-4D97-AF65-F5344CB8AC3E}">
        <p14:creationId xmlns:p14="http://schemas.microsoft.com/office/powerpoint/2010/main" val="1526155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smtClean="0"/>
              <a:t>Перспективы развития на 2020-2022 год</a:t>
            </a:r>
            <a:endParaRPr lang="ru-RU" dirty="0"/>
          </a:p>
        </p:txBody>
      </p:sp>
      <p:sp>
        <p:nvSpPr>
          <p:cNvPr id="4" name="Прямоугольник 3"/>
          <p:cNvSpPr/>
          <p:nvPr/>
        </p:nvSpPr>
        <p:spPr>
          <a:xfrm>
            <a:off x="704675" y="1445082"/>
            <a:ext cx="10484256" cy="1007173"/>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Century"/>
                <a:ea typeface="+mn-ea"/>
                <a:cs typeface="+mn-cs"/>
              </a:rPr>
              <a:t>Новая процедура – закупки из </a:t>
            </a:r>
            <a:r>
              <a:rPr kumimoji="0" lang="ru-RU" sz="2800" b="1" i="0" u="none" strike="noStrike" kern="1200" cap="none" spc="0" normalizeH="0" baseline="0" noProof="0" dirty="0" smtClean="0">
                <a:ln>
                  <a:noFill/>
                </a:ln>
                <a:solidFill>
                  <a:prstClr val="black"/>
                </a:solidFill>
                <a:effectLst/>
                <a:uLnTx/>
                <a:uFillTx/>
                <a:latin typeface="Century"/>
                <a:ea typeface="+mn-ea"/>
                <a:cs typeface="+mn-cs"/>
              </a:rPr>
              <a:t>КТРУ</a:t>
            </a:r>
            <a:endPar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704675" y="2747969"/>
            <a:ext cx="10484256" cy="299612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Только товары</a:t>
            </a: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Невозможность использования доп. характеристик</a:t>
            </a: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Закупка через </a:t>
            </a:r>
            <a:r>
              <a:rPr kumimoji="0" lang="ru-RU" sz="2800" b="0" i="0" u="none" strike="noStrike" kern="1200" cap="none" spc="0" normalizeH="0" baseline="0" noProof="0" dirty="0" err="1" smtClean="0">
                <a:ln>
                  <a:noFill/>
                </a:ln>
                <a:solidFill>
                  <a:prstClr val="black"/>
                </a:solidFill>
                <a:effectLst/>
                <a:uLnTx/>
                <a:uFillTx/>
                <a:latin typeface="Century"/>
                <a:ea typeface="+mn-ea"/>
                <a:cs typeface="+mn-cs"/>
              </a:rPr>
              <a:t>агрегаторы</a:t>
            </a: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 торговли, например, ЕАТ «Березка»</a:t>
            </a: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Н(М)ЦК до 20 млн. руб.</a:t>
            </a:r>
            <a:endParaRPr kumimoji="0" lang="ru-RU" sz="28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29153091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dirty="0"/>
              <a:t>Закупки через </a:t>
            </a:r>
            <a:r>
              <a:rPr lang="ru-RU" dirty="0" err="1"/>
              <a:t>агрегатор</a:t>
            </a:r>
            <a:r>
              <a:rPr lang="ru-RU" dirty="0"/>
              <a:t>, что нужно учесть?</a:t>
            </a:r>
          </a:p>
        </p:txBody>
      </p:sp>
      <p:sp>
        <p:nvSpPr>
          <p:cNvPr id="4" name="Прямоугольник 3"/>
          <p:cNvSpPr/>
          <p:nvPr/>
        </p:nvSpPr>
        <p:spPr>
          <a:xfrm>
            <a:off x="704675" y="1312079"/>
            <a:ext cx="10484256" cy="6663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Требования к участникам</a:t>
            </a:r>
          </a:p>
        </p:txBody>
      </p:sp>
      <p:sp>
        <p:nvSpPr>
          <p:cNvPr id="5" name="Прямоугольник 4"/>
          <p:cNvSpPr/>
          <p:nvPr/>
        </p:nvSpPr>
        <p:spPr>
          <a:xfrm>
            <a:off x="704675" y="2132828"/>
            <a:ext cx="10484256" cy="9643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Уведомление участников об отказе от заключения контракта или запрет на отказ</a:t>
            </a:r>
          </a:p>
        </p:txBody>
      </p:sp>
      <p:sp>
        <p:nvSpPr>
          <p:cNvPr id="8" name="Прямоугольник 7"/>
          <p:cNvSpPr/>
          <p:nvPr/>
        </p:nvSpPr>
        <p:spPr>
          <a:xfrm>
            <a:off x="704675" y="3251544"/>
            <a:ext cx="10484256" cy="10544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Возможность не использовать при </a:t>
            </a:r>
            <a:r>
              <a:rPr kumimoji="0" lang="ru-RU" sz="2800" b="0" i="0" u="none" strike="noStrike" kern="1200" cap="none" spc="0" normalizeH="0" baseline="0" noProof="0" dirty="0" err="1" smtClean="0">
                <a:ln>
                  <a:noFill/>
                </a:ln>
                <a:solidFill>
                  <a:prstClr val="black"/>
                </a:solidFill>
                <a:effectLst/>
                <a:uLnTx/>
                <a:uFillTx/>
                <a:latin typeface="Century"/>
                <a:ea typeface="+mn-ea"/>
                <a:cs typeface="+mn-cs"/>
              </a:rPr>
              <a:t>микрозакупках</a:t>
            </a:r>
            <a:r>
              <a:rPr kumimoji="0" lang="ru-RU" sz="2800" b="0" i="0" u="none" strike="noStrike" kern="1200" cap="none" spc="0" normalizeH="0" baseline="0" noProof="0" dirty="0" smtClean="0">
                <a:ln>
                  <a:noFill/>
                </a:ln>
                <a:solidFill>
                  <a:prstClr val="black"/>
                </a:solidFill>
                <a:effectLst/>
                <a:uLnTx/>
                <a:uFillTx/>
                <a:latin typeface="Century"/>
                <a:ea typeface="+mn-ea"/>
                <a:cs typeface="+mn-cs"/>
              </a:rPr>
              <a:t> и срочных закупках.</a:t>
            </a:r>
            <a:endParaRPr kumimoji="0" lang="ru-RU" sz="2800" b="0" i="0" u="none" strike="noStrike" kern="1200" cap="none" spc="0" normalizeH="0" baseline="0" noProof="0" dirty="0">
              <a:ln>
                <a:noFill/>
              </a:ln>
              <a:solidFill>
                <a:prstClr val="black"/>
              </a:solidFill>
              <a:effectLst/>
              <a:uLnTx/>
              <a:uFillTx/>
              <a:latin typeface="Century"/>
              <a:ea typeface="+mn-ea"/>
              <a:cs typeface="+mn-cs"/>
            </a:endParaRPr>
          </a:p>
        </p:txBody>
      </p:sp>
      <p:sp>
        <p:nvSpPr>
          <p:cNvPr id="9" name="Прямоугольник 8"/>
          <p:cNvSpPr/>
          <p:nvPr/>
        </p:nvSpPr>
        <p:spPr>
          <a:xfrm>
            <a:off x="704675" y="4642287"/>
            <a:ext cx="10484256" cy="1583946"/>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А также: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не только оптимизировать, но и сохранять баланс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a:ea typeface="+mn-ea"/>
                <a:cs typeface="+mn-cs"/>
              </a:rPr>
              <a:t> между ценой и качеством.</a:t>
            </a:r>
            <a:endParaRPr kumimoji="0" lang="ru-RU" sz="32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39355671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1306" y="2548184"/>
            <a:ext cx="7727264" cy="819468"/>
          </a:xfrm>
        </p:spPr>
        <p:txBody>
          <a:bodyPr>
            <a:normAutofit fontScale="90000"/>
          </a:bodyPr>
          <a:lstStyle/>
          <a:p>
            <a:r>
              <a:rPr lang="ru-RU" altLang="ru-RU" dirty="0"/>
              <a:t>Осуществление закупки у единственного поставщика (подрядчика, исполнителя)</a:t>
            </a:r>
            <a:endParaRPr lang="ru-RU" dirty="0"/>
          </a:p>
        </p:txBody>
      </p:sp>
      <p:sp>
        <p:nvSpPr>
          <p:cNvPr id="4" name="Текст 3"/>
          <p:cNvSpPr>
            <a:spLocks noGrp="1"/>
          </p:cNvSpPr>
          <p:nvPr>
            <p:ph type="body" idx="1"/>
          </p:nvPr>
        </p:nvSpPr>
        <p:spPr/>
        <p:txBody>
          <a:bodyPr/>
          <a:lstStyle/>
          <a:p>
            <a:endParaRPr lang="ru-RU"/>
          </a:p>
        </p:txBody>
      </p:sp>
    </p:spTree>
    <p:extLst>
      <p:ext uri="{BB962C8B-B14F-4D97-AF65-F5344CB8AC3E}">
        <p14:creationId xmlns:p14="http://schemas.microsoft.com/office/powerpoint/2010/main" val="303524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343947"/>
            <a:ext cx="10117845" cy="716384"/>
          </a:xfrm>
        </p:spPr>
        <p:txBody>
          <a:bodyPr>
            <a:noAutofit/>
          </a:bodyPr>
          <a:lstStyle/>
          <a:p>
            <a:pPr algn="l"/>
            <a:r>
              <a:rPr lang="ru-RU" sz="3600" dirty="0">
                <a:solidFill>
                  <a:srgbClr val="154676"/>
                </a:solidFill>
                <a:latin typeface="Century" panose="02040604050505020304" pitchFamily="18" charset="0"/>
                <a:ea typeface="Yu Gothic UI Semibold" panose="020B0700000000000000" pitchFamily="34" charset="-128"/>
              </a:rPr>
              <a:t>Новый порядок формирования ИКЗ (ст. 23?)</a:t>
            </a:r>
            <a:endParaRPr lang="ru-RU" sz="3600" dirty="0">
              <a:solidFill>
                <a:srgbClr val="C00000"/>
              </a:solidFill>
              <a:latin typeface="Century" panose="02040604050505020304" pitchFamily="18" charset="0"/>
              <a:ea typeface="Yu Gothic UI Semibold" panose="020B07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Прямоугольник 3"/>
          <p:cNvSpPr/>
          <p:nvPr/>
        </p:nvSpPr>
        <p:spPr>
          <a:xfrm>
            <a:off x="3680564" y="1540617"/>
            <a:ext cx="528971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154676"/>
                </a:solidFill>
                <a:effectLst/>
                <a:uLnTx/>
                <a:uFillTx/>
                <a:latin typeface="Arial" panose="020B0604020202020204" pitchFamily="34" charset="0"/>
                <a:ea typeface="+mn-ea"/>
                <a:cs typeface="Arial" panose="020B0604020202020204" pitchFamily="34" charset="0"/>
              </a:rPr>
              <a:t>Приказ Минфина России от 10.04.2019 №55н</a:t>
            </a:r>
          </a:p>
        </p:txBody>
      </p:sp>
      <p:sp>
        <p:nvSpPr>
          <p:cNvPr id="6" name="Прямоугольник 5"/>
          <p:cNvSpPr/>
          <p:nvPr/>
        </p:nvSpPr>
        <p:spPr>
          <a:xfrm>
            <a:off x="776305" y="1987948"/>
            <a:ext cx="1052391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sngStrike" kern="1200" cap="none" spc="0" normalizeH="0" baseline="0" noProof="0" dirty="0">
                <a:ln>
                  <a:noFill/>
                </a:ln>
                <a:solidFill>
                  <a:prstClr val="black"/>
                </a:solidFill>
                <a:effectLst/>
                <a:uLnTx/>
                <a:uFillTx/>
                <a:latin typeface="Calibri"/>
                <a:ea typeface="+mn-ea"/>
                <a:cs typeface="+mn-cs"/>
              </a:rPr>
              <a:t>Приказ Минэкономразвития России от 29.06.2015 № 422 </a:t>
            </a:r>
            <a:r>
              <a:rPr kumimoji="0" lang="ru-RU" sz="1800" b="0" i="0" u="none" strike="noStrike" kern="1200" cap="none" spc="0" normalizeH="0" baseline="0" noProof="0" dirty="0">
                <a:ln>
                  <a:noFill/>
                </a:ln>
                <a:solidFill>
                  <a:prstClr val="black"/>
                </a:solidFill>
                <a:effectLst/>
                <a:uLnTx/>
                <a:uFillTx/>
                <a:latin typeface="Calibri"/>
                <a:ea typeface="+mn-ea"/>
                <a:cs typeface="+mn-cs"/>
              </a:rPr>
              <a:t>«Об </a:t>
            </a:r>
            <a:r>
              <a:rPr kumimoji="0" lang="ru-RU" sz="1800" b="0" i="0" u="none" strike="noStrike" kern="1200" cap="none" spc="0" normalizeH="0" baseline="0" noProof="0" dirty="0" smtClean="0">
                <a:ln>
                  <a:noFill/>
                </a:ln>
                <a:solidFill>
                  <a:prstClr val="black"/>
                </a:solidFill>
                <a:effectLst/>
                <a:uLnTx/>
                <a:uFillTx/>
                <a:latin typeface="Calibri"/>
                <a:ea typeface="+mn-ea"/>
                <a:cs typeface="+mn-cs"/>
              </a:rPr>
              <a:t>утверждении Порядка </a:t>
            </a:r>
            <a:r>
              <a:rPr kumimoji="0" lang="ru-RU" sz="1800" b="0" i="0" u="none" strike="noStrike" kern="1200" cap="none" spc="0" normalizeH="0" baseline="0" noProof="0" dirty="0">
                <a:ln>
                  <a:noFill/>
                </a:ln>
                <a:solidFill>
                  <a:prstClr val="black"/>
                </a:solidFill>
                <a:effectLst/>
                <a:uLnTx/>
                <a:uFillTx/>
                <a:latin typeface="Calibri"/>
                <a:ea typeface="+mn-ea"/>
                <a:cs typeface="+mn-cs"/>
              </a:rPr>
              <a:t>формирования идентификационного кода закупки»</a:t>
            </a:r>
          </a:p>
        </p:txBody>
      </p:sp>
      <p:sp>
        <p:nvSpPr>
          <p:cNvPr id="9" name="Прямоугольник 8"/>
          <p:cNvSpPr/>
          <p:nvPr/>
        </p:nvSpPr>
        <p:spPr>
          <a:xfrm>
            <a:off x="550155" y="2868195"/>
            <a:ext cx="6096000" cy="83099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36-значный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код</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Формируется заказчиком</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Соответствует каждой закупке</a:t>
            </a:r>
          </a:p>
        </p:txBody>
      </p:sp>
      <p:pic>
        <p:nvPicPr>
          <p:cNvPr id="12" name="Рисунок 11"/>
          <p:cNvPicPr>
            <a:picLocks noChangeAspect="1"/>
          </p:cNvPicPr>
          <p:nvPr/>
        </p:nvPicPr>
        <p:blipFill rotWithShape="1">
          <a:blip r:embed="rId4"/>
          <a:srcRect l="20873" t="42769" r="21587" b="24074"/>
          <a:stretch/>
        </p:blipFill>
        <p:spPr>
          <a:xfrm>
            <a:off x="3680564" y="2570156"/>
            <a:ext cx="7952469" cy="2577697"/>
          </a:xfrm>
          <a:prstGeom prst="rect">
            <a:avLst/>
          </a:prstGeom>
        </p:spPr>
      </p:pic>
      <p:sp>
        <p:nvSpPr>
          <p:cNvPr id="14" name="Прямоугольник 13"/>
          <p:cNvSpPr/>
          <p:nvPr/>
        </p:nvSpPr>
        <p:spPr>
          <a:xfrm>
            <a:off x="3779409" y="2570156"/>
            <a:ext cx="3617188" cy="63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Прямоугольник 14"/>
          <p:cNvSpPr/>
          <p:nvPr/>
        </p:nvSpPr>
        <p:spPr>
          <a:xfrm>
            <a:off x="3869663" y="4853706"/>
            <a:ext cx="6206634" cy="62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Прямоугольник 15"/>
          <p:cNvSpPr/>
          <p:nvPr/>
        </p:nvSpPr>
        <p:spPr>
          <a:xfrm>
            <a:off x="2974472" y="5953917"/>
            <a:ext cx="612757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Вступает в силу с момента отмены приказа № 422?</a:t>
            </a:r>
          </a:p>
        </p:txBody>
      </p:sp>
      <p:sp>
        <p:nvSpPr>
          <p:cNvPr id="17" name="Прямоугольник 16"/>
          <p:cNvSpPr/>
          <p:nvPr/>
        </p:nvSpPr>
        <p:spPr>
          <a:xfrm>
            <a:off x="2669985" y="5753862"/>
            <a:ext cx="392746"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4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ru-RU"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679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8530" y="562041"/>
            <a:ext cx="8856984" cy="936625"/>
          </a:xfrm>
        </p:spPr>
        <p:txBody>
          <a:bodyPr>
            <a:normAutofit fontScale="90000"/>
          </a:bodyPr>
          <a:lstStyle/>
          <a:p>
            <a:pPr algn="ctr"/>
            <a:r>
              <a:rPr lang="ru-RU" sz="2200" dirty="0"/>
              <a:t>Единственный поставщик (исполнитель, подрядчик):</a:t>
            </a:r>
            <a:br>
              <a:rPr lang="ru-RU" sz="2200" dirty="0"/>
            </a:br>
            <a:r>
              <a:rPr lang="ru-RU" sz="2200" dirty="0"/>
              <a:t>«Малые закупки»  </a:t>
            </a:r>
            <a:r>
              <a:rPr lang="ru-RU" sz="2200" dirty="0">
                <a:solidFill>
                  <a:srgbClr val="FF0000"/>
                </a:solidFill>
              </a:rPr>
              <a:t>Закон №71-ФЗ  от 1.05.2019</a:t>
            </a:r>
            <a:br>
              <a:rPr lang="ru-RU" sz="2200" dirty="0">
                <a:solidFill>
                  <a:srgbClr val="FF0000"/>
                </a:solidFill>
              </a:rPr>
            </a:br>
            <a:r>
              <a:rPr lang="ru-RU" sz="2200" dirty="0">
                <a:solidFill>
                  <a:srgbClr val="FF0000"/>
                </a:solidFill>
              </a:rPr>
              <a:t>с 1 июля 2019 г.</a:t>
            </a:r>
          </a:p>
        </p:txBody>
      </p:sp>
      <p:sp>
        <p:nvSpPr>
          <p:cNvPr id="3" name="Объект 2"/>
          <p:cNvSpPr>
            <a:spLocks noGrp="1"/>
          </p:cNvSpPr>
          <p:nvPr>
            <p:ph idx="1"/>
          </p:nvPr>
        </p:nvSpPr>
        <p:spPr>
          <a:xfrm>
            <a:off x="1992314" y="1341438"/>
            <a:ext cx="9362871" cy="5183906"/>
          </a:xfrm>
        </p:spPr>
        <p:txBody>
          <a:bodyPr>
            <a:normAutofit/>
          </a:bodyPr>
          <a:lstStyle/>
          <a:p>
            <a:endParaRPr lang="ru-RU" sz="2400" dirty="0"/>
          </a:p>
          <a:p>
            <a:r>
              <a:rPr lang="ru-RU" sz="2400" dirty="0"/>
              <a:t>установлены пределы:</a:t>
            </a:r>
            <a:endParaRPr lang="ru-RU" sz="2400" dirty="0">
              <a:solidFill>
                <a:srgbClr val="FF0000"/>
              </a:solidFill>
            </a:endParaRPr>
          </a:p>
          <a:p>
            <a:pPr algn="ctr"/>
            <a:r>
              <a:rPr lang="ru-RU" sz="2800" dirty="0">
                <a:solidFill>
                  <a:srgbClr val="FF0000"/>
                </a:solidFill>
              </a:rPr>
              <a:t>Цена контракта не превышает </a:t>
            </a:r>
            <a:r>
              <a:rPr lang="ru-RU" sz="2800" dirty="0" smtClean="0">
                <a:solidFill>
                  <a:srgbClr val="FF0000"/>
                </a:solidFill>
              </a:rPr>
              <a:t>(100) 300 </a:t>
            </a:r>
            <a:r>
              <a:rPr lang="ru-RU" sz="2800" dirty="0">
                <a:solidFill>
                  <a:srgbClr val="FF0000"/>
                </a:solidFill>
              </a:rPr>
              <a:t>тыс. рублей</a:t>
            </a:r>
          </a:p>
          <a:p>
            <a:endParaRPr lang="ru-RU" sz="2400" dirty="0"/>
          </a:p>
          <a:p>
            <a:endParaRPr lang="ru-RU" sz="2400" dirty="0"/>
          </a:p>
          <a:p>
            <a:r>
              <a:rPr lang="ru-RU" sz="2400" dirty="0"/>
              <a:t>				или</a:t>
            </a:r>
          </a:p>
          <a:p>
            <a:endParaRPr lang="ru-RU" sz="2400" dirty="0"/>
          </a:p>
          <a:p>
            <a:endParaRPr lang="ru-RU" dirty="0"/>
          </a:p>
          <a:p>
            <a:pPr algn="just"/>
            <a:r>
              <a:rPr lang="ru-RU" sz="2000" dirty="0" smtClean="0"/>
              <a:t>не </a:t>
            </a:r>
            <a:r>
              <a:rPr lang="ru-RU" sz="2000" dirty="0"/>
              <a:t>применяются в отношении закупок, осуществляемых заказчиками для обеспечения муниципальных нужд сельских поселений</a:t>
            </a:r>
          </a:p>
          <a:p>
            <a:pPr algn="just"/>
            <a:endParaRPr lang="ru-RU" sz="2000" dirty="0"/>
          </a:p>
        </p:txBody>
      </p:sp>
      <p:sp>
        <p:nvSpPr>
          <p:cNvPr id="4" name="Скругленный прямоугольник 3"/>
          <p:cNvSpPr/>
          <p:nvPr/>
        </p:nvSpPr>
        <p:spPr>
          <a:xfrm>
            <a:off x="2004680" y="3212976"/>
            <a:ext cx="3528392" cy="15841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entury"/>
                <a:ea typeface="+mn-ea"/>
                <a:cs typeface="+mn-cs"/>
              </a:rPr>
              <a:t>Годовой объем закупок не должен превышать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Century"/>
                <a:ea typeface="+mn-ea"/>
                <a:cs typeface="+mn-cs"/>
              </a:rPr>
              <a:t>2 млн. рублей в год</a:t>
            </a:r>
          </a:p>
        </p:txBody>
      </p:sp>
      <p:sp>
        <p:nvSpPr>
          <p:cNvPr id="5" name="Скругленный прямоугольник 4"/>
          <p:cNvSpPr/>
          <p:nvPr/>
        </p:nvSpPr>
        <p:spPr>
          <a:xfrm>
            <a:off x="6599288" y="3206405"/>
            <a:ext cx="3600400" cy="15841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entury"/>
                <a:ea typeface="+mn-ea"/>
                <a:cs typeface="+mn-cs"/>
              </a:rPr>
              <a:t>не должен превышать </a:t>
            </a:r>
            <a:r>
              <a:rPr kumimoji="0" lang="ru-RU" sz="1800" b="0" i="0" u="none" strike="noStrike" kern="1200" cap="none" spc="0" normalizeH="0" baseline="0" noProof="0" dirty="0">
                <a:ln>
                  <a:noFill/>
                </a:ln>
                <a:solidFill>
                  <a:srgbClr val="FF0000"/>
                </a:solidFill>
                <a:effectLst/>
                <a:uLnTx/>
                <a:uFillTx/>
                <a:latin typeface="Century"/>
                <a:ea typeface="+mn-ea"/>
                <a:cs typeface="+mn-cs"/>
              </a:rPr>
              <a:t>5% </a:t>
            </a:r>
            <a:r>
              <a:rPr kumimoji="0" lang="ru-RU" sz="1800" b="0" i="0" u="none" strike="noStrike" kern="1200" cap="none" spc="0" normalizeH="0" baseline="0" noProof="0" dirty="0">
                <a:ln>
                  <a:noFill/>
                </a:ln>
                <a:solidFill>
                  <a:srgbClr val="002060"/>
                </a:solidFill>
                <a:effectLst/>
                <a:uLnTx/>
                <a:uFillTx/>
                <a:latin typeface="Century"/>
                <a:ea typeface="+mn-ea"/>
                <a:cs typeface="+mn-cs"/>
              </a:rPr>
              <a:t>совокупного годового объема закупок заказчика и не должен составлять более чем </a:t>
            </a:r>
            <a:r>
              <a:rPr kumimoji="0" lang="ru-RU" sz="1800" b="0" i="0" u="none" strike="noStrike" kern="1200" cap="none" spc="0" normalizeH="0" baseline="0" noProof="0" dirty="0">
                <a:ln>
                  <a:noFill/>
                </a:ln>
                <a:solidFill>
                  <a:srgbClr val="FF0000"/>
                </a:solidFill>
                <a:effectLst/>
                <a:uLnTx/>
                <a:uFillTx/>
                <a:latin typeface="Century"/>
                <a:ea typeface="+mn-ea"/>
                <a:cs typeface="+mn-cs"/>
              </a:rPr>
              <a:t>50 млн. рублей в год</a:t>
            </a:r>
          </a:p>
        </p:txBody>
      </p:sp>
      <p:sp>
        <p:nvSpPr>
          <p:cNvPr id="6" name="TextBox 5"/>
          <p:cNvSpPr txBox="1"/>
          <p:nvPr/>
        </p:nvSpPr>
        <p:spPr>
          <a:xfrm>
            <a:off x="456603" y="214645"/>
            <a:ext cx="34563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Закон №44- ФЗ п.4 ч.1 ст. 93</a:t>
            </a:r>
          </a:p>
        </p:txBody>
      </p:sp>
      <p:cxnSp>
        <p:nvCxnSpPr>
          <p:cNvPr id="8" name="Прямая соединительная линия 7"/>
          <p:cNvCxnSpPr/>
          <p:nvPr/>
        </p:nvCxnSpPr>
        <p:spPr>
          <a:xfrm>
            <a:off x="7614458" y="2103120"/>
            <a:ext cx="598517" cy="7065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7614458" y="2011680"/>
            <a:ext cx="440575" cy="798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8951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1505" y="132908"/>
            <a:ext cx="3910045"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Закон №44- ФЗ п.5. ч. 1 ст. 93</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3" name="Прямоугольник 2"/>
          <p:cNvSpPr/>
          <p:nvPr/>
        </p:nvSpPr>
        <p:spPr>
          <a:xfrm>
            <a:off x="1752699" y="579358"/>
            <a:ext cx="9851867" cy="3847207"/>
          </a:xfrm>
          <a:prstGeom prst="rect">
            <a:avLst/>
          </a:prstGeom>
          <a:solidFill>
            <a:schemeClr val="accent3">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Осуществление закупки товара, работы или услуги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 государственным или муниципальным учреждением культуры,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 иным государственным или муниципальным учреждением (зоопарк, планетарий, парк культуры и отдыха, заповедник, ботанический сад, национальный парк, природный парк, ландшафтный парк, театр, учреждение, осуществляющее концертную деятельность, телерадиовещательное учреждение, цирк, музей, дом культуры, дворец культуры, клуб, библиотека, архив),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государственной или муниципальной образовательной организацией, государственной или муниципальной научной организацией,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организацией  надзора для детей-сирот и детей, оставшихся без попечения родителей, физкультурно-спортивной организацией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 на сумму,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0000"/>
                </a:solidFill>
                <a:effectLst/>
                <a:uLnTx/>
                <a:uFillTx/>
                <a:latin typeface="Century"/>
                <a:ea typeface="+mn-ea"/>
                <a:cs typeface="+mn-cs"/>
              </a:rPr>
              <a:t>не превышающую 400 тысяч рублей. </a:t>
            </a:r>
            <a:endParaRPr kumimoji="0" lang="ru-RU" sz="2800" b="0" i="0" u="none" strike="noStrike" kern="1200" cap="none" spc="0" normalizeH="0" baseline="0" noProof="0" dirty="0">
              <a:ln>
                <a:noFill/>
              </a:ln>
              <a:solidFill>
                <a:srgbClr val="FF0000"/>
              </a:solidFill>
              <a:effectLst/>
              <a:uLnTx/>
              <a:uFillTx/>
              <a:latin typeface="Century"/>
              <a:ea typeface="+mn-ea"/>
              <a:cs typeface="+mn-cs"/>
            </a:endParaRPr>
          </a:p>
        </p:txBody>
      </p:sp>
      <p:sp>
        <p:nvSpPr>
          <p:cNvPr id="5" name="Прямоугольник 4"/>
          <p:cNvSpPr/>
          <p:nvPr/>
        </p:nvSpPr>
        <p:spPr>
          <a:xfrm>
            <a:off x="1752699" y="4549676"/>
            <a:ext cx="5670565"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При этом годовой объем закупок, который заказчик вправе осуществить на основании настоящего пункта, </a:t>
            </a:r>
            <a:r>
              <a:rPr kumimoji="0" lang="ru-RU" sz="1800" b="1" i="0" u="none" strike="noStrike" kern="1200" cap="none" spc="0" normalizeH="0" baseline="0" noProof="0" dirty="0">
                <a:ln>
                  <a:noFill/>
                </a:ln>
                <a:solidFill>
                  <a:srgbClr val="FF0000"/>
                </a:solidFill>
                <a:effectLst/>
                <a:uLnTx/>
                <a:uFillTx/>
                <a:latin typeface="Century"/>
                <a:ea typeface="+mn-ea"/>
                <a:cs typeface="+mn-cs"/>
              </a:rPr>
              <a:t>не превышает 50%совокупного годового объема</a:t>
            </a:r>
            <a:r>
              <a:rPr kumimoji="0" lang="ru-RU" sz="1800" b="1" i="0" u="none" strike="noStrike" kern="1200" cap="none" spc="0" normalizeH="0" baseline="0" noProof="0" dirty="0">
                <a:ln>
                  <a:noFill/>
                </a:ln>
                <a:solidFill>
                  <a:prstClr val="black"/>
                </a:solidFill>
                <a:effectLst/>
                <a:uLnTx/>
                <a:uFillTx/>
                <a:latin typeface="Century"/>
                <a:ea typeface="+mn-ea"/>
                <a:cs typeface="+mn-cs"/>
              </a:rPr>
              <a:t> закупок заказчика и составляет </a:t>
            </a:r>
            <a:endParaRPr kumimoji="0" lang="ru-RU" sz="1800" b="1"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uLnTx/>
                <a:uFillTx/>
                <a:latin typeface="Century"/>
                <a:ea typeface="+mn-ea"/>
                <a:cs typeface="+mn-cs"/>
              </a:rPr>
              <a:t>не </a:t>
            </a:r>
            <a:r>
              <a:rPr kumimoji="0" lang="ru-RU" sz="1800" b="1" i="0" u="none" strike="noStrike" kern="1200" cap="none" spc="0" normalizeH="0" baseline="0" noProof="0" dirty="0">
                <a:ln>
                  <a:noFill/>
                </a:ln>
                <a:solidFill>
                  <a:srgbClr val="FF0000"/>
                </a:solidFill>
                <a:effectLst/>
                <a:uLnTx/>
                <a:uFillTx/>
                <a:latin typeface="Century"/>
                <a:ea typeface="+mn-ea"/>
                <a:cs typeface="+mn-cs"/>
              </a:rPr>
              <a:t>более чем 20 миллионов рублей в </a:t>
            </a:r>
            <a:r>
              <a:rPr kumimoji="0" lang="ru-RU" sz="1800" b="1" i="0" u="none" strike="noStrike" kern="1200" cap="none" spc="0" normalizeH="0" baseline="0" noProof="0" dirty="0" smtClean="0">
                <a:ln>
                  <a:noFill/>
                </a:ln>
                <a:solidFill>
                  <a:srgbClr val="FF0000"/>
                </a:solidFill>
                <a:effectLst/>
                <a:uLnTx/>
                <a:uFillTx/>
                <a:latin typeface="Century"/>
                <a:ea typeface="+mn-ea"/>
                <a:cs typeface="+mn-cs"/>
              </a:rPr>
              <a:t>год</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pic>
        <p:nvPicPr>
          <p:cNvPr id="1026" name="Picture 2" descr="ÐÐ°ÑÑÐ¸Ð½ÐºÐ¸ Ð¿Ð¾ Ð·Ð°Ð¿ÑÐ¾ÑÑ ÐÐÐ£ ÐÐ ÐÐ£Ð¢Ð¡Ð ÐºÐ°ÑÑÐ¸Ð½Ðº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356" y="4349795"/>
            <a:ext cx="3408313" cy="229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806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1" y="122019"/>
            <a:ext cx="3707904"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Закон №44- ФЗ п.5.ч.1ст. 93</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3" name="Прямоугольник 2"/>
          <p:cNvSpPr/>
          <p:nvPr/>
        </p:nvSpPr>
        <p:spPr>
          <a:xfrm>
            <a:off x="1752699" y="579359"/>
            <a:ext cx="10117875" cy="3570208"/>
          </a:xfrm>
          <a:prstGeom prst="rect">
            <a:avLst/>
          </a:prstGeom>
          <a:solidFill>
            <a:schemeClr val="accent3">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entury"/>
                <a:ea typeface="+mn-ea"/>
                <a:cs typeface="+mn-cs"/>
              </a:rPr>
              <a:t>Осуществление закупки товара, работы или услуги                                 </a:t>
            </a:r>
            <a:r>
              <a:rPr kumimoji="0" lang="ru-RU" sz="2000" b="1" i="0" u="none" strike="noStrike" kern="1200" cap="none" spc="0" normalizeH="0" baseline="0" noProof="0" dirty="0">
                <a:ln>
                  <a:noFill/>
                </a:ln>
                <a:solidFill>
                  <a:srgbClr val="FF0000"/>
                </a:solidFill>
                <a:effectLst/>
                <a:uLnTx/>
                <a:uFillTx/>
                <a:latin typeface="Century"/>
                <a:ea typeface="+mn-ea"/>
                <a:cs typeface="+mn-cs"/>
              </a:rPr>
              <a:t>ВАЖНО!!!!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entury"/>
                <a:ea typeface="+mn-ea"/>
                <a:cs typeface="+mn-cs"/>
              </a:rPr>
              <a:t>государственным или муниципальным учреждением культуры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entury"/>
                <a:ea typeface="+mn-ea"/>
                <a:cs typeface="+mn-cs"/>
              </a:rPr>
              <a:t>иным государственным или муниципальным учреждением (зоопарк, планетарий, парк культуры и отдыха, заповедник, ботанический сад, национальный парк, природный парк, ландшафтный парк, театр, учреждение, осуществляющее концертную деятельность, телерадиовещательное учреждение, цирк, музей, дом культуры, дворец культуры, </a:t>
            </a:r>
            <a:r>
              <a:rPr kumimoji="0" lang="ru-RU" sz="1600" b="1" i="0" u="none" strike="noStrike" kern="1200" cap="none" spc="0" normalizeH="0" baseline="0" noProof="0" dirty="0">
                <a:ln>
                  <a:noFill/>
                </a:ln>
                <a:solidFill>
                  <a:srgbClr val="FF0000"/>
                </a:solidFill>
                <a:effectLst/>
                <a:uLnTx/>
                <a:uFillTx/>
                <a:latin typeface="Century"/>
                <a:ea typeface="+mn-ea"/>
                <a:cs typeface="+mn-cs"/>
              </a:rPr>
              <a:t>дом (центр) народного творчества, дом (центр) ремесел</a:t>
            </a:r>
            <a:r>
              <a:rPr kumimoji="0" lang="ru-RU" sz="1600" b="1" i="0" u="none" strike="noStrike" kern="1200" cap="none" spc="0" normalizeH="0" baseline="0" noProof="0" dirty="0">
                <a:ln>
                  <a:noFill/>
                </a:ln>
                <a:solidFill>
                  <a:prstClr val="black"/>
                </a:solidFill>
                <a:effectLst/>
                <a:uLnTx/>
                <a:uFillTx/>
                <a:latin typeface="Century"/>
                <a:ea typeface="+mn-ea"/>
                <a:cs typeface="+mn-cs"/>
              </a:rPr>
              <a:t>, клуб, библиотека, архив),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entury"/>
                <a:ea typeface="+mn-ea"/>
                <a:cs typeface="+mn-cs"/>
              </a:rPr>
              <a:t>государственной или муниципальной образовательной организацией, государственной или муниципальной научной организацией,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entury"/>
                <a:ea typeface="+mn-ea"/>
                <a:cs typeface="+mn-cs"/>
              </a:rPr>
              <a:t>организацией  надзора для детей-сирот и детей, оставшихся без попечения родителей,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entury"/>
                <a:ea typeface="+mn-ea"/>
                <a:cs typeface="+mn-cs"/>
              </a:rPr>
              <a:t>физкультурно-спортивной организацией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 на сумму,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0000"/>
                </a:solidFill>
                <a:effectLst/>
                <a:uLnTx/>
                <a:uFillTx/>
                <a:latin typeface="Century"/>
                <a:ea typeface="+mn-ea"/>
                <a:cs typeface="+mn-cs"/>
              </a:rPr>
              <a:t>не превышающую 600 тысяч рублей. </a:t>
            </a:r>
            <a:endParaRPr kumimoji="0" lang="ru-RU" sz="2800" b="0" i="0" u="none" strike="noStrike" kern="1200" cap="none" spc="0" normalizeH="0" baseline="0" noProof="0" dirty="0">
              <a:ln>
                <a:noFill/>
              </a:ln>
              <a:solidFill>
                <a:srgbClr val="FF0000"/>
              </a:solidFill>
              <a:effectLst/>
              <a:uLnTx/>
              <a:uFillTx/>
              <a:latin typeface="Century"/>
              <a:ea typeface="+mn-ea"/>
              <a:cs typeface="+mn-cs"/>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8940" y="4237575"/>
            <a:ext cx="3505572" cy="2362572"/>
          </a:xfrm>
          <a:prstGeom prst="rect">
            <a:avLst/>
          </a:prstGeom>
          <a:noFill/>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752700" y="4549677"/>
            <a:ext cx="5786944"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a:ea typeface="+mn-ea"/>
                <a:cs typeface="+mn-cs"/>
              </a:rPr>
              <a:t>При этом годовой объем закупок, который заказчик вправе осуществить на основании настоящего пункта, </a:t>
            </a:r>
            <a:r>
              <a:rPr kumimoji="0" lang="ru-RU" sz="1800" b="1" i="0" u="none" strike="noStrike" kern="1200" cap="none" spc="0" normalizeH="0" baseline="0" noProof="0" dirty="0">
                <a:ln>
                  <a:noFill/>
                </a:ln>
                <a:solidFill>
                  <a:srgbClr val="FF0000"/>
                </a:solidFill>
                <a:effectLst/>
                <a:uLnTx/>
                <a:uFillTx/>
                <a:latin typeface="Century"/>
                <a:ea typeface="+mn-ea"/>
                <a:cs typeface="+mn-cs"/>
              </a:rPr>
              <a:t>не превышает 50%совокупного годового объема</a:t>
            </a:r>
            <a:r>
              <a:rPr kumimoji="0" lang="ru-RU" sz="1800" b="1" i="0" u="none" strike="noStrike" kern="1200" cap="none" spc="0" normalizeH="0" baseline="0" noProof="0" dirty="0">
                <a:ln>
                  <a:noFill/>
                </a:ln>
                <a:solidFill>
                  <a:prstClr val="black"/>
                </a:solidFill>
                <a:effectLst/>
                <a:uLnTx/>
                <a:uFillTx/>
                <a:latin typeface="Century"/>
                <a:ea typeface="+mn-ea"/>
                <a:cs typeface="+mn-cs"/>
              </a:rPr>
              <a:t> закупок заказчика и составляет </a:t>
            </a:r>
            <a:r>
              <a:rPr kumimoji="0" lang="ru-RU" sz="1800" b="1" i="0" u="none" strike="noStrike" kern="1200" cap="none" spc="0" normalizeH="0" baseline="0" noProof="0" dirty="0">
                <a:ln>
                  <a:noFill/>
                </a:ln>
                <a:solidFill>
                  <a:srgbClr val="FF0000"/>
                </a:solidFill>
                <a:effectLst/>
                <a:uLnTx/>
                <a:uFillTx/>
                <a:latin typeface="Century"/>
                <a:ea typeface="+mn-ea"/>
                <a:cs typeface="+mn-cs"/>
              </a:rPr>
              <a:t>не более чем 30 миллионов рублей в </a:t>
            </a:r>
            <a:r>
              <a:rPr kumimoji="0" lang="ru-RU" sz="1800" b="1" i="0" u="none" strike="noStrike" kern="1200" cap="none" spc="0" normalizeH="0" baseline="0" noProof="0" dirty="0" smtClean="0">
                <a:ln>
                  <a:noFill/>
                </a:ln>
                <a:solidFill>
                  <a:srgbClr val="FF0000"/>
                </a:solidFill>
                <a:effectLst/>
                <a:uLnTx/>
                <a:uFillTx/>
                <a:latin typeface="Century"/>
                <a:ea typeface="+mn-ea"/>
                <a:cs typeface="+mn-cs"/>
              </a:rPr>
              <a:t>год</a:t>
            </a:r>
            <a:endParaRPr kumimoji="0" lang="ru-RU" sz="1800" b="1" i="0" u="none" strike="noStrike" kern="1200" cap="none" spc="0" normalizeH="0" baseline="0" noProof="0" dirty="0">
              <a:ln>
                <a:noFill/>
              </a:ln>
              <a:solidFill>
                <a:prstClr val="black"/>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Century"/>
                <a:ea typeface="+mn-ea"/>
                <a:cs typeface="+mn-cs"/>
              </a:rPr>
              <a:t>Или 5 млн. рублей в год.</a:t>
            </a:r>
            <a:endParaRPr kumimoji="0" lang="ru-RU" sz="1800" b="0" i="0" u="none" strike="noStrike" kern="1200" cap="none" spc="0" normalizeH="0" baseline="0" noProof="0" dirty="0">
              <a:ln>
                <a:noFill/>
              </a:ln>
              <a:solidFill>
                <a:srgbClr val="FF0000"/>
              </a:solidFill>
              <a:effectLst/>
              <a:uLnTx/>
              <a:uFillTx/>
              <a:latin typeface="Century"/>
              <a:ea typeface="+mn-ea"/>
              <a:cs typeface="+mn-cs"/>
            </a:endParaRPr>
          </a:p>
        </p:txBody>
      </p:sp>
      <p:sp>
        <p:nvSpPr>
          <p:cNvPr id="6" name="Прямоугольник 5"/>
          <p:cNvSpPr/>
          <p:nvPr/>
        </p:nvSpPr>
        <p:spPr>
          <a:xfrm>
            <a:off x="5980051" y="127660"/>
            <a:ext cx="5707644"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 70-ФЗ от 1.05.2019 </a:t>
            </a:r>
            <a:r>
              <a:rPr kumimoji="0" lang="ru-RU" sz="1800" b="1" i="0" u="none" strike="noStrike" kern="1200" cap="none" spc="0" normalizeH="0" baseline="0" noProof="0" dirty="0">
                <a:ln>
                  <a:noFill/>
                </a:ln>
                <a:solidFill>
                  <a:srgbClr val="FF0000"/>
                </a:solidFill>
                <a:effectLst/>
                <a:uLnTx/>
                <a:uFillTx/>
                <a:latin typeface="Verdana" pitchFamily="34" charset="0"/>
                <a:ea typeface="+mn-ea"/>
                <a:cs typeface="+mn-cs"/>
              </a:rPr>
              <a:t>с 31июля2019</a:t>
            </a:r>
            <a:endParaRPr kumimoji="0" lang="ru-RU" sz="1800" b="1" i="0" u="none" strike="noStrike" kern="1200" cap="none" spc="0" normalizeH="0" baseline="0" noProof="0" dirty="0">
              <a:ln>
                <a:noFill/>
              </a:ln>
              <a:solidFill>
                <a:srgbClr val="FF0000"/>
              </a:solidFill>
              <a:effectLst/>
              <a:uLnTx/>
              <a:uFillTx/>
              <a:latin typeface="Century"/>
              <a:ea typeface="+mn-ea"/>
              <a:cs typeface="+mn-cs"/>
            </a:endParaRPr>
          </a:p>
        </p:txBody>
      </p:sp>
    </p:spTree>
    <p:extLst>
      <p:ext uri="{BB962C8B-B14F-4D97-AF65-F5344CB8AC3E}">
        <p14:creationId xmlns:p14="http://schemas.microsoft.com/office/powerpoint/2010/main" val="42400646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2964" y="381129"/>
            <a:ext cx="8064500" cy="936625"/>
          </a:xfrm>
        </p:spPr>
        <p:txBody>
          <a:bodyPr>
            <a:normAutofit/>
          </a:bodyPr>
          <a:lstStyle/>
          <a:p>
            <a:pPr algn="ctr"/>
            <a:r>
              <a:rPr lang="ru-RU" sz="2200" dirty="0"/>
              <a:t>Единственный поставщик (исполнитель, подрядчик):</a:t>
            </a:r>
            <a:br>
              <a:rPr lang="ru-RU" sz="2200" dirty="0"/>
            </a:br>
            <a:r>
              <a:rPr lang="ru-RU" sz="2200" dirty="0"/>
              <a:t>«Малые закупки»</a:t>
            </a:r>
            <a:endParaRPr lang="ru-RU" sz="2200" dirty="0">
              <a:solidFill>
                <a:srgbClr val="FF0000"/>
              </a:solidFill>
            </a:endParaRPr>
          </a:p>
        </p:txBody>
      </p:sp>
      <p:sp>
        <p:nvSpPr>
          <p:cNvPr id="3" name="Объект 2"/>
          <p:cNvSpPr>
            <a:spLocks noGrp="1"/>
          </p:cNvSpPr>
          <p:nvPr>
            <p:ph idx="1"/>
          </p:nvPr>
        </p:nvSpPr>
        <p:spPr>
          <a:xfrm>
            <a:off x="1654233" y="2012773"/>
            <a:ext cx="9651075" cy="4179067"/>
          </a:xfrm>
        </p:spPr>
        <p:txBody>
          <a:bodyPr>
            <a:normAutofit/>
          </a:bodyPr>
          <a:lstStyle/>
          <a:p>
            <a:endParaRPr lang="ru-RU" sz="2400" dirty="0"/>
          </a:p>
          <a:p>
            <a:r>
              <a:rPr lang="ru-RU" sz="2400" dirty="0"/>
              <a:t>установлены пределы:</a:t>
            </a:r>
            <a:endParaRPr lang="ru-RU" sz="2400" dirty="0">
              <a:solidFill>
                <a:srgbClr val="FF0000"/>
              </a:solidFill>
            </a:endParaRPr>
          </a:p>
          <a:p>
            <a:pPr algn="ctr"/>
            <a:r>
              <a:rPr lang="ru-RU" sz="2800" dirty="0">
                <a:solidFill>
                  <a:srgbClr val="FF0000"/>
                </a:solidFill>
              </a:rPr>
              <a:t>Цена контракта не превышает 600 тыс. рублей</a:t>
            </a:r>
          </a:p>
          <a:p>
            <a:endParaRPr lang="ru-RU" sz="2400" dirty="0"/>
          </a:p>
          <a:p>
            <a:endParaRPr lang="ru-RU" sz="2400" dirty="0"/>
          </a:p>
          <a:p>
            <a:r>
              <a:rPr lang="ru-RU" sz="2400" dirty="0"/>
              <a:t>				</a:t>
            </a:r>
            <a:r>
              <a:rPr lang="ru-RU" sz="2400" dirty="0" smtClean="0"/>
              <a:t>    или</a:t>
            </a:r>
            <a:endParaRPr lang="ru-RU" sz="2400" dirty="0"/>
          </a:p>
          <a:p>
            <a:endParaRPr lang="ru-RU" sz="2400" dirty="0"/>
          </a:p>
          <a:p>
            <a:endParaRPr lang="ru-RU" dirty="0"/>
          </a:p>
          <a:p>
            <a:endParaRPr lang="ru-RU" sz="2400" dirty="0"/>
          </a:p>
          <a:p>
            <a:pPr algn="just"/>
            <a:endParaRPr lang="ru-RU" sz="2000" dirty="0"/>
          </a:p>
        </p:txBody>
      </p:sp>
      <p:sp>
        <p:nvSpPr>
          <p:cNvPr id="4" name="Скругленный прямоугольник 3"/>
          <p:cNvSpPr/>
          <p:nvPr/>
        </p:nvSpPr>
        <p:spPr>
          <a:xfrm>
            <a:off x="1821800" y="3624349"/>
            <a:ext cx="3528392" cy="21945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uLnTx/>
                <a:uFillTx/>
                <a:latin typeface="Century"/>
                <a:ea typeface="+mn-ea"/>
                <a:cs typeface="+mn-cs"/>
              </a:rPr>
              <a:t>Годовой объем закупок не должен превышать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FF0000"/>
                </a:solidFill>
                <a:effectLst/>
                <a:uLnTx/>
                <a:uFillTx/>
                <a:latin typeface="Century"/>
                <a:ea typeface="+mn-ea"/>
                <a:cs typeface="+mn-cs"/>
              </a:rPr>
              <a:t>5 млн. рублей в год</a:t>
            </a:r>
          </a:p>
        </p:txBody>
      </p:sp>
      <p:sp>
        <p:nvSpPr>
          <p:cNvPr id="5" name="Скругленный прямоугольник 4"/>
          <p:cNvSpPr/>
          <p:nvPr/>
        </p:nvSpPr>
        <p:spPr>
          <a:xfrm>
            <a:off x="6670725" y="3624349"/>
            <a:ext cx="4802150" cy="21945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uLnTx/>
                <a:uFillTx/>
                <a:latin typeface="Century"/>
                <a:ea typeface="+mn-ea"/>
                <a:cs typeface="+mn-cs"/>
              </a:rPr>
              <a:t>не должен превышать </a:t>
            </a:r>
            <a:r>
              <a:rPr kumimoji="0" lang="ru-RU" sz="2400" b="0" i="0" u="none" strike="noStrike" kern="1200" cap="none" spc="0" normalizeH="0" baseline="0" noProof="0" dirty="0">
                <a:ln>
                  <a:noFill/>
                </a:ln>
                <a:solidFill>
                  <a:srgbClr val="FF0000"/>
                </a:solidFill>
                <a:effectLst/>
                <a:uLnTx/>
                <a:uFillTx/>
                <a:latin typeface="Century"/>
                <a:ea typeface="+mn-ea"/>
                <a:cs typeface="+mn-cs"/>
              </a:rPr>
              <a:t>50% </a:t>
            </a:r>
            <a:r>
              <a:rPr kumimoji="0" lang="ru-RU" sz="2400" b="0" i="0" u="none" strike="noStrike" kern="1200" cap="none" spc="0" normalizeH="0" baseline="0" noProof="0" dirty="0">
                <a:ln>
                  <a:noFill/>
                </a:ln>
                <a:solidFill>
                  <a:srgbClr val="002060"/>
                </a:solidFill>
                <a:effectLst/>
                <a:uLnTx/>
                <a:uFillTx/>
                <a:latin typeface="Century"/>
                <a:ea typeface="+mn-ea"/>
                <a:cs typeface="+mn-cs"/>
              </a:rPr>
              <a:t>совокупного годового объема закупок заказчика и не должен составлять более чем </a:t>
            </a:r>
            <a:r>
              <a:rPr kumimoji="0" lang="ru-RU" sz="2400" b="0" i="0" u="none" strike="noStrike" kern="1200" cap="none" spc="0" normalizeH="0" baseline="0" noProof="0" dirty="0">
                <a:ln>
                  <a:noFill/>
                </a:ln>
                <a:solidFill>
                  <a:srgbClr val="FF0000"/>
                </a:solidFill>
                <a:effectLst/>
                <a:uLnTx/>
                <a:uFillTx/>
                <a:latin typeface="Century"/>
                <a:ea typeface="+mn-ea"/>
                <a:cs typeface="+mn-cs"/>
              </a:rPr>
              <a:t>30 млн. рублей в год</a:t>
            </a:r>
          </a:p>
        </p:txBody>
      </p:sp>
      <p:sp>
        <p:nvSpPr>
          <p:cNvPr id="6" name="TextBox 5"/>
          <p:cNvSpPr txBox="1"/>
          <p:nvPr/>
        </p:nvSpPr>
        <p:spPr>
          <a:xfrm>
            <a:off x="581294" y="214645"/>
            <a:ext cx="34563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Закон №44- ФЗ п.5 ч.1 ст. 93</a:t>
            </a:r>
          </a:p>
        </p:txBody>
      </p:sp>
      <p:sp>
        <p:nvSpPr>
          <p:cNvPr id="7" name="Прямоугольник 6"/>
          <p:cNvSpPr/>
          <p:nvPr/>
        </p:nvSpPr>
        <p:spPr>
          <a:xfrm>
            <a:off x="3460195" y="1446814"/>
            <a:ext cx="5414483"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 70-ФЗ от 1.05.2019 с 31июля2019</a:t>
            </a:r>
            <a:endParaRPr kumimoji="0" lang="ru-RU" sz="1800" b="0" i="0" u="none" strike="noStrike" kern="1200" cap="none" spc="0" normalizeH="0" baseline="0" noProof="0" dirty="0">
              <a:ln>
                <a:noFill/>
              </a:ln>
              <a:solidFill>
                <a:srgbClr val="FF0000"/>
              </a:solidFill>
              <a:effectLst/>
              <a:uLnTx/>
              <a:uFillTx/>
              <a:latin typeface="Century"/>
              <a:ea typeface="+mn-ea"/>
              <a:cs typeface="+mn-cs"/>
            </a:endParaRPr>
          </a:p>
        </p:txBody>
      </p:sp>
    </p:spTree>
    <p:extLst>
      <p:ext uri="{BB962C8B-B14F-4D97-AF65-F5344CB8AC3E}">
        <p14:creationId xmlns:p14="http://schemas.microsoft.com/office/powerpoint/2010/main" val="29733428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0327" y="773996"/>
            <a:ext cx="8003945"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entury"/>
                <a:ea typeface="+mn-ea"/>
                <a:cs typeface="+mn-cs"/>
              </a:rPr>
              <a:t>Заключение контракта театром, учреждением, осуществляющим концертную или театральную деятельность, в том числе концертным коллективом (танцевальным коллективом, хоровым коллективом, оркестром, ансамблем), телерадиовещательным учреждением, цирком, музеем, домом культуры, дворцом культуры, </a:t>
            </a:r>
            <a:r>
              <a:rPr kumimoji="0" lang="ru-RU" sz="1600" b="1" i="0" u="none" strike="noStrike" kern="1200" cap="none" spc="0" normalizeH="0" baseline="0" noProof="0" dirty="0">
                <a:ln>
                  <a:noFill/>
                </a:ln>
                <a:solidFill>
                  <a:srgbClr val="7030A0"/>
                </a:solidFill>
                <a:effectLst/>
                <a:uLnTx/>
                <a:uFillTx/>
                <a:latin typeface="Century"/>
                <a:ea typeface="+mn-ea"/>
                <a:cs typeface="+mn-cs"/>
              </a:rPr>
              <a:t>домом (центром) народного творчества, домом (центром) ремесел</a:t>
            </a:r>
            <a:r>
              <a:rPr kumimoji="0" lang="ru-RU" sz="1600" b="0" i="0" u="none" strike="noStrike" kern="1200" cap="none" spc="0" normalizeH="0" baseline="0" noProof="0" dirty="0">
                <a:ln>
                  <a:noFill/>
                </a:ln>
                <a:solidFill>
                  <a:srgbClr val="7030A0"/>
                </a:solidFill>
                <a:effectLst/>
                <a:uLnTx/>
                <a:uFillTx/>
                <a:latin typeface="Century"/>
                <a:ea typeface="+mn-ea"/>
                <a:cs typeface="+mn-cs"/>
              </a:rPr>
              <a:t>, </a:t>
            </a:r>
            <a:r>
              <a:rPr kumimoji="0" lang="ru-RU" sz="1600" b="0" i="0" u="none" strike="noStrike" kern="1200" cap="none" spc="0" normalizeH="0" baseline="0" noProof="0" dirty="0">
                <a:ln>
                  <a:noFill/>
                </a:ln>
                <a:solidFill>
                  <a:prstClr val="black"/>
                </a:solidFill>
                <a:effectLst/>
                <a:uLnTx/>
                <a:uFillTx/>
                <a:latin typeface="Century"/>
                <a:ea typeface="+mn-ea"/>
                <a:cs typeface="+mn-cs"/>
              </a:rPr>
              <a:t>клубом, образовательным учреждением, зоопарком, планетарием, парком культуры и отдыха, заповедником, ботаническим садом, национальным парком, природным парком или ландшафтным парком </a:t>
            </a:r>
            <a:r>
              <a:rPr kumimoji="0" lang="ru-RU" sz="1600" b="0" i="0" u="none" strike="noStrike" kern="1200" cap="none" spc="0" normalizeH="0" baseline="0" noProof="0" dirty="0">
                <a:ln>
                  <a:noFill/>
                </a:ln>
                <a:solidFill>
                  <a:srgbClr val="C00000"/>
                </a:solidFill>
                <a:effectLst/>
                <a:uLnTx/>
                <a:uFillTx/>
                <a:latin typeface="Century"/>
                <a:ea typeface="+mn-ea"/>
                <a:cs typeface="+mn-cs"/>
              </a:rPr>
              <a:t>с конкретным физическим лицом на создание произведения литературы или искусства, либо с конкретным физическим лицом или конкретным юридическим лицом, осуществляющими концертную или театральную деятельность</a:t>
            </a:r>
            <a:r>
              <a:rPr kumimoji="0" lang="ru-RU" sz="1600" b="0" i="0" u="none" strike="noStrike" kern="1200" cap="none" spc="0" normalizeH="0" baseline="0" noProof="0" dirty="0">
                <a:ln>
                  <a:noFill/>
                </a:ln>
                <a:solidFill>
                  <a:prstClr val="black"/>
                </a:solidFill>
                <a:effectLst/>
                <a:uLnTx/>
                <a:uFillTx/>
                <a:latin typeface="Century"/>
                <a:ea typeface="+mn-ea"/>
                <a:cs typeface="+mn-cs"/>
              </a:rPr>
              <a:t>, в том числе концертным коллективом (танцевальным коллективом, хоровым коллективом, оркестром, ансамблем), на исполнение, либо с физическим лицом или юридическим лицом на изготовление и поставки декораций </a:t>
            </a:r>
            <a:r>
              <a:rPr kumimoji="0" lang="ru-RU" sz="1600" b="1" i="0" u="none" strike="noStrike" kern="1200" cap="none" spc="0" normalizeH="0" baseline="0" noProof="0" dirty="0">
                <a:ln>
                  <a:noFill/>
                </a:ln>
                <a:solidFill>
                  <a:srgbClr val="7030A0"/>
                </a:solidFill>
                <a:effectLst/>
                <a:uLnTx/>
                <a:uFillTx/>
                <a:latin typeface="Century"/>
                <a:ea typeface="+mn-ea"/>
                <a:cs typeface="+mn-cs"/>
              </a:rPr>
              <a:t>(в том числе для обеспечения сценических, аудиовизуальных эффектов), </a:t>
            </a:r>
            <a:r>
              <a:rPr kumimoji="0" lang="ru-RU" sz="1600" b="0" i="0" u="none" strike="noStrike" kern="1200" cap="none" spc="0" normalizeH="0" baseline="0" noProof="0" dirty="0">
                <a:ln>
                  <a:noFill/>
                </a:ln>
                <a:solidFill>
                  <a:prstClr val="black"/>
                </a:solidFill>
                <a:effectLst/>
                <a:uLnTx/>
                <a:uFillTx/>
                <a:latin typeface="Century"/>
                <a:ea typeface="+mn-ea"/>
                <a:cs typeface="+mn-cs"/>
              </a:rPr>
              <a:t>сценической мебели, сценических костюмов (в том числе головных уборов и обуви) и необходимых для создания декораций </a:t>
            </a:r>
            <a:r>
              <a:rPr kumimoji="0" lang="ru-RU" sz="1600" b="1" i="0" u="none" strike="noStrike" kern="1200" cap="none" spc="0" normalizeH="0" baseline="0" noProof="0" dirty="0">
                <a:ln>
                  <a:noFill/>
                </a:ln>
                <a:solidFill>
                  <a:srgbClr val="7030A0"/>
                </a:solidFill>
                <a:effectLst/>
                <a:uLnTx/>
                <a:uFillTx/>
                <a:latin typeface="Century"/>
                <a:ea typeface="+mn-ea"/>
                <a:cs typeface="+mn-cs"/>
              </a:rPr>
              <a:t>(в том числе для обеспечения сценических, аудиовизуальных эффектов)</a:t>
            </a:r>
            <a:r>
              <a:rPr kumimoji="0" lang="ru-RU" sz="1600" b="1" i="0" u="none" strike="noStrike" kern="1200" cap="none" spc="0" normalizeH="0" baseline="0" noProof="0" dirty="0">
                <a:ln>
                  <a:noFill/>
                </a:ln>
                <a:solidFill>
                  <a:prstClr val="black"/>
                </a:solidFill>
                <a:effectLst/>
                <a:uLnTx/>
                <a:uFillTx/>
                <a:latin typeface="Century"/>
                <a:ea typeface="+mn-ea"/>
                <a:cs typeface="+mn-cs"/>
              </a:rPr>
              <a:t> </a:t>
            </a:r>
            <a:r>
              <a:rPr kumimoji="0" lang="ru-RU" sz="1600" b="0" i="0" u="none" strike="noStrike" kern="1200" cap="none" spc="0" normalizeH="0" baseline="0" noProof="0" dirty="0">
                <a:ln>
                  <a:noFill/>
                </a:ln>
                <a:solidFill>
                  <a:prstClr val="black"/>
                </a:solidFill>
                <a:effectLst/>
                <a:uLnTx/>
                <a:uFillTx/>
                <a:latin typeface="Century"/>
                <a:ea typeface="+mn-ea"/>
                <a:cs typeface="+mn-cs"/>
              </a:rPr>
              <a:t>и костюмов материалов, а также театрального </a:t>
            </a:r>
            <a:r>
              <a:rPr kumimoji="0" lang="ru-RU" sz="1600" b="1" i="0" u="none" strike="noStrike" kern="1200" cap="none" spc="0" normalizeH="0" baseline="0" noProof="0" dirty="0">
                <a:ln>
                  <a:noFill/>
                </a:ln>
                <a:solidFill>
                  <a:srgbClr val="7030A0"/>
                </a:solidFill>
                <a:effectLst/>
                <a:uLnTx/>
                <a:uFillTx/>
                <a:latin typeface="Century"/>
                <a:ea typeface="+mn-ea"/>
                <a:cs typeface="+mn-cs"/>
              </a:rPr>
              <a:t>(концертного) </a:t>
            </a:r>
            <a:r>
              <a:rPr kumimoji="0" lang="ru-RU" sz="1600" b="0" i="0" u="none" strike="noStrike" kern="1200" cap="none" spc="0" normalizeH="0" baseline="0" noProof="0" dirty="0">
                <a:ln>
                  <a:noFill/>
                </a:ln>
                <a:solidFill>
                  <a:prstClr val="black"/>
                </a:solidFill>
                <a:effectLst/>
                <a:uLnTx/>
                <a:uFillTx/>
                <a:latin typeface="Century"/>
                <a:ea typeface="+mn-ea"/>
                <a:cs typeface="+mn-cs"/>
              </a:rPr>
              <a:t>реквизита, </a:t>
            </a:r>
            <a:r>
              <a:rPr kumimoji="0" lang="ru-RU" sz="1600" b="1" i="0" u="none" strike="noStrike" kern="1200" cap="none" spc="0" normalizeH="0" baseline="0" noProof="0" dirty="0">
                <a:ln>
                  <a:noFill/>
                </a:ln>
                <a:solidFill>
                  <a:srgbClr val="7030A0"/>
                </a:solidFill>
                <a:effectLst/>
                <a:uLnTx/>
                <a:uFillTx/>
                <a:latin typeface="Century"/>
                <a:ea typeface="+mn-ea"/>
                <a:cs typeface="+mn-cs"/>
              </a:rPr>
              <a:t>музыкальных инструментов</a:t>
            </a:r>
            <a:r>
              <a:rPr kumimoji="0" lang="ru-RU" sz="1600" b="0" i="0" u="none" strike="noStrike" kern="1200" cap="none" spc="0" normalizeH="0" baseline="0" noProof="0" dirty="0">
                <a:ln>
                  <a:noFill/>
                </a:ln>
                <a:solidFill>
                  <a:prstClr val="black"/>
                </a:solidFill>
                <a:effectLst/>
                <a:uLnTx/>
                <a:uFillTx/>
                <a:latin typeface="Century"/>
                <a:ea typeface="+mn-ea"/>
                <a:cs typeface="+mn-cs"/>
              </a:rPr>
              <a:t>, бутафории, грима, постижерских изделий, театральных кукол, необходимых для создания и (или) исполнения произведений указанными организациями  </a:t>
            </a:r>
            <a:r>
              <a:rPr kumimoji="0" lang="ru-RU" sz="1600" b="1" i="0" u="none" strike="noStrike" kern="1200" cap="none" spc="0" normalizeH="0" baseline="0" noProof="0" dirty="0">
                <a:ln>
                  <a:noFill/>
                </a:ln>
                <a:solidFill>
                  <a:srgbClr val="FF0000"/>
                </a:solidFill>
                <a:effectLst/>
                <a:uLnTx/>
                <a:uFillTx/>
                <a:latin typeface="Century"/>
                <a:ea typeface="+mn-ea"/>
                <a:cs typeface="+mn-cs"/>
              </a:rPr>
              <a:t>с  31 июля 2019 года</a:t>
            </a:r>
          </a:p>
        </p:txBody>
      </p:sp>
      <p:sp>
        <p:nvSpPr>
          <p:cNvPr id="5" name="TextBox 4"/>
          <p:cNvSpPr txBox="1"/>
          <p:nvPr/>
        </p:nvSpPr>
        <p:spPr>
          <a:xfrm>
            <a:off x="1703513" y="251944"/>
            <a:ext cx="3498073"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Закон №44- ФЗ п.17 ч.1 ст. 93</a:t>
            </a:r>
          </a:p>
        </p:txBody>
      </p:sp>
      <p:pic>
        <p:nvPicPr>
          <p:cNvPr id="4" name="Рисунок 3"/>
          <p:cNvPicPr>
            <a:picLocks noChangeAspect="1"/>
          </p:cNvPicPr>
          <p:nvPr/>
        </p:nvPicPr>
        <p:blipFill>
          <a:blip r:embed="rId3"/>
          <a:stretch>
            <a:fillRect/>
          </a:stretch>
        </p:blipFill>
        <p:spPr>
          <a:xfrm>
            <a:off x="8794865" y="2493818"/>
            <a:ext cx="2926080" cy="2459128"/>
          </a:xfrm>
          <a:prstGeom prst="rect">
            <a:avLst/>
          </a:prstGeom>
        </p:spPr>
      </p:pic>
      <p:sp>
        <p:nvSpPr>
          <p:cNvPr id="6" name="Прямоугольник 5"/>
          <p:cNvSpPr/>
          <p:nvPr/>
        </p:nvSpPr>
        <p:spPr>
          <a:xfrm>
            <a:off x="6816081" y="266337"/>
            <a:ext cx="3758299"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 70-ФЗ от 1.05.2019</a:t>
            </a:r>
            <a:endParaRPr kumimoji="0" lang="ru-RU" sz="1800" b="0" i="0" u="none" strike="noStrike" kern="1200" cap="none" spc="0" normalizeH="0" baseline="0" noProof="0" dirty="0">
              <a:ln>
                <a:noFill/>
              </a:ln>
              <a:solidFill>
                <a:srgbClr val="FF0000"/>
              </a:solidFill>
              <a:effectLst/>
              <a:uLnTx/>
              <a:uFillTx/>
              <a:latin typeface="Century"/>
              <a:ea typeface="+mn-ea"/>
              <a:cs typeface="+mn-cs"/>
            </a:endParaRPr>
          </a:p>
        </p:txBody>
      </p:sp>
    </p:spTree>
    <p:extLst>
      <p:ext uri="{BB962C8B-B14F-4D97-AF65-F5344CB8AC3E}">
        <p14:creationId xmlns:p14="http://schemas.microsoft.com/office/powerpoint/2010/main" val="10535550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2916" y="1196752"/>
            <a:ext cx="9942022"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Признание несостоявшимися </a:t>
            </a:r>
            <a:r>
              <a:rPr kumimoji="0" lang="ru-RU" sz="1800" b="0" i="0" u="none" strike="noStrike" kern="1200" cap="none" spc="0" normalizeH="0" baseline="0" noProof="0" dirty="0">
                <a:ln>
                  <a:noFill/>
                </a:ln>
                <a:solidFill>
                  <a:srgbClr val="FF0000"/>
                </a:solidFill>
                <a:effectLst/>
                <a:uLnTx/>
                <a:uFillTx/>
                <a:latin typeface="Century"/>
                <a:ea typeface="+mn-ea"/>
                <a:cs typeface="+mn-cs"/>
              </a:rPr>
              <a:t>открытого конкурса, конкурса с ограниченным участием, двухэтапного конкурса, повторного конкурса, электронного аукциона, запроса котировок, запроса предложений</a:t>
            </a:r>
            <a:r>
              <a:rPr kumimoji="0" lang="ru-RU" sz="1800" b="0" i="0" u="none" strike="noStrike" kern="1200" cap="none" spc="0" normalizeH="0" baseline="0" noProof="0" dirty="0">
                <a:ln>
                  <a:noFill/>
                </a:ln>
                <a:solidFill>
                  <a:prstClr val="black"/>
                </a:solidFill>
                <a:effectLst/>
                <a:uLnTx/>
                <a:uFillTx/>
                <a:latin typeface="Century"/>
                <a:ea typeface="+mn-ea"/>
                <a:cs typeface="+mn-cs"/>
              </a:rPr>
              <a:t> и принятие заказчиком в соответствии с </a:t>
            </a:r>
            <a:r>
              <a:rPr kumimoji="0" lang="ru-RU" sz="1800" b="0" i="0" u="none" strike="noStrike" kern="1200" cap="none" spc="0" normalizeH="0" baseline="0" noProof="0" dirty="0">
                <a:ln>
                  <a:noFill/>
                </a:ln>
                <a:solidFill>
                  <a:prstClr val="black"/>
                </a:solidFill>
                <a:effectLst/>
                <a:uLnTx/>
                <a:uFillTx/>
                <a:latin typeface="Century"/>
                <a:ea typeface="+mn-ea"/>
                <a:cs typeface="+mn-cs"/>
                <a:hlinkClick r:id="" action="ppaction://hlinkfile" tooltip="Ссылка на текущий документ"/>
              </a:rPr>
              <a:t>частями 1</a:t>
            </a:r>
            <a:r>
              <a:rPr kumimoji="0" lang="ru-RU" sz="1800" b="0" i="0" u="none" strike="noStrike" kern="1200" cap="none" spc="0" normalizeH="0" baseline="0" noProof="0" dirty="0">
                <a:ln>
                  <a:noFill/>
                </a:ln>
                <a:solidFill>
                  <a:prstClr val="black"/>
                </a:solidFill>
                <a:effectLst/>
                <a:uLnTx/>
                <a:uFillTx/>
                <a:latin typeface="Century"/>
                <a:ea typeface="+mn-ea"/>
                <a:cs typeface="+mn-cs"/>
              </a:rPr>
              <a:t> и </a:t>
            </a:r>
            <a:r>
              <a:rPr kumimoji="0" lang="ru-RU" sz="1800" b="0" i="0" u="none" strike="noStrike" kern="1200" cap="none" spc="0" normalizeH="0" baseline="0" noProof="0" dirty="0">
                <a:ln>
                  <a:noFill/>
                </a:ln>
                <a:solidFill>
                  <a:prstClr val="black"/>
                </a:solidFill>
                <a:effectLst/>
                <a:uLnTx/>
                <a:uFillTx/>
                <a:latin typeface="Century"/>
                <a:ea typeface="+mn-ea"/>
                <a:cs typeface="+mn-cs"/>
                <a:hlinkClick r:id="" action="ppaction://hlinkfile" tooltip="Ссылка на текущий документ"/>
              </a:rPr>
              <a:t>7 статьи 55</a:t>
            </a:r>
            <a:r>
              <a:rPr kumimoji="0" lang="ru-RU" sz="1800" b="0" i="0" u="none" strike="noStrike" kern="1200" cap="none" spc="0" normalizeH="0" baseline="0" noProof="0" dirty="0">
                <a:ln>
                  <a:noFill/>
                </a:ln>
                <a:solidFill>
                  <a:prstClr val="black"/>
                </a:solidFill>
                <a:effectLst/>
                <a:uLnTx/>
                <a:uFillTx/>
                <a:latin typeface="Century"/>
                <a:ea typeface="+mn-ea"/>
                <a:cs typeface="+mn-cs"/>
              </a:rPr>
              <a:t>, </a:t>
            </a:r>
            <a:r>
              <a:rPr kumimoji="0" lang="ru-RU" sz="1800" b="0" i="0" u="none" strike="noStrike" kern="1200" cap="none" spc="0" normalizeH="0" baseline="0" noProof="0" dirty="0">
                <a:ln>
                  <a:noFill/>
                </a:ln>
                <a:solidFill>
                  <a:prstClr val="black"/>
                </a:solidFill>
                <a:effectLst/>
                <a:uLnTx/>
                <a:uFillTx/>
                <a:latin typeface="Century"/>
                <a:ea typeface="+mn-ea"/>
                <a:cs typeface="+mn-cs"/>
                <a:hlinkClick r:id="" action="ppaction://hlinkfile" tooltip="Ссылка на текущий документ"/>
              </a:rPr>
              <a:t>частями 1</a:t>
            </a:r>
            <a:r>
              <a:rPr kumimoji="0" lang="ru-RU" sz="1800" b="0" i="0" u="none" strike="noStrike" kern="1200" cap="none" spc="0" normalizeH="0" baseline="0" noProof="0" dirty="0">
                <a:ln>
                  <a:noFill/>
                </a:ln>
                <a:solidFill>
                  <a:prstClr val="black"/>
                </a:solidFill>
                <a:effectLst/>
                <a:uLnTx/>
                <a:uFillTx/>
                <a:latin typeface="Century"/>
                <a:ea typeface="+mn-ea"/>
                <a:cs typeface="+mn-cs"/>
              </a:rPr>
              <a:t> - </a:t>
            </a:r>
            <a:r>
              <a:rPr kumimoji="0" lang="ru-RU" sz="1800" b="0" i="0" u="none" strike="noStrike" kern="1200" cap="none" spc="0" normalizeH="0" baseline="0" noProof="0" dirty="0">
                <a:ln>
                  <a:noFill/>
                </a:ln>
                <a:solidFill>
                  <a:prstClr val="black"/>
                </a:solidFill>
                <a:effectLst/>
                <a:uLnTx/>
                <a:uFillTx/>
                <a:latin typeface="Century"/>
                <a:ea typeface="+mn-ea"/>
                <a:cs typeface="+mn-cs"/>
                <a:hlinkClick r:id="" action="ppaction://hlinkfile" tooltip="Ссылка на текущий документ"/>
              </a:rPr>
              <a:t>3 статьи 71</a:t>
            </a:r>
            <a:r>
              <a:rPr kumimoji="0" lang="ru-RU" sz="1800" b="0" i="0" u="none" strike="noStrike" kern="1200" cap="none" spc="0" normalizeH="0" baseline="0" noProof="0" dirty="0">
                <a:ln>
                  <a:noFill/>
                </a:ln>
                <a:solidFill>
                  <a:prstClr val="black"/>
                </a:solidFill>
                <a:effectLst/>
                <a:uLnTx/>
                <a:uFillTx/>
                <a:latin typeface="Century"/>
                <a:ea typeface="+mn-ea"/>
                <a:cs typeface="+mn-cs"/>
              </a:rPr>
              <a:t>, </a:t>
            </a:r>
            <a:r>
              <a:rPr kumimoji="0" lang="ru-RU" sz="1800" b="0" i="0" u="none" strike="noStrike" kern="1200" cap="none" spc="0" normalizeH="0" baseline="0" noProof="0" dirty="0">
                <a:ln>
                  <a:noFill/>
                </a:ln>
                <a:solidFill>
                  <a:prstClr val="black"/>
                </a:solidFill>
                <a:effectLst/>
                <a:uLnTx/>
                <a:uFillTx/>
                <a:latin typeface="Century"/>
                <a:ea typeface="+mn-ea"/>
                <a:cs typeface="+mn-cs"/>
                <a:hlinkClick r:id="" action="ppaction://hlinkfile" tooltip="Ссылка на текущий документ"/>
              </a:rPr>
              <a:t>частями 1</a:t>
            </a:r>
            <a:r>
              <a:rPr kumimoji="0" lang="ru-RU" sz="1800" b="0" i="0" u="none" strike="noStrike" kern="1200" cap="none" spc="0" normalizeH="0" baseline="0" noProof="0" dirty="0">
                <a:ln>
                  <a:noFill/>
                </a:ln>
                <a:solidFill>
                  <a:prstClr val="black"/>
                </a:solidFill>
                <a:effectLst/>
                <a:uLnTx/>
                <a:uFillTx/>
                <a:latin typeface="Century"/>
                <a:ea typeface="+mn-ea"/>
                <a:cs typeface="+mn-cs"/>
              </a:rPr>
              <a:t> и </a:t>
            </a:r>
            <a:r>
              <a:rPr kumimoji="0" lang="ru-RU" sz="1800" b="0" i="0" u="none" strike="noStrike" kern="1200" cap="none" spc="0" normalizeH="0" baseline="0" noProof="0" dirty="0">
                <a:ln>
                  <a:noFill/>
                </a:ln>
                <a:solidFill>
                  <a:prstClr val="black"/>
                </a:solidFill>
                <a:effectLst/>
                <a:uLnTx/>
                <a:uFillTx/>
                <a:latin typeface="Century"/>
                <a:ea typeface="+mn-ea"/>
                <a:cs typeface="+mn-cs"/>
                <a:hlinkClick r:id="" action="ppaction://hlinkfile" tooltip="Ссылка на текущий документ"/>
              </a:rPr>
              <a:t>3 статьи 79</a:t>
            </a:r>
            <a:r>
              <a:rPr kumimoji="0" lang="ru-RU" sz="1800" b="0" i="0" u="none" strike="noStrike" kern="1200" cap="none" spc="0" normalizeH="0" baseline="0" noProof="0" dirty="0">
                <a:ln>
                  <a:noFill/>
                </a:ln>
                <a:solidFill>
                  <a:prstClr val="black"/>
                </a:solidFill>
                <a:effectLst/>
                <a:uLnTx/>
                <a:uFillTx/>
                <a:latin typeface="Century"/>
                <a:ea typeface="+mn-ea"/>
                <a:cs typeface="+mn-cs"/>
              </a:rPr>
              <a:t>, </a:t>
            </a:r>
            <a:r>
              <a:rPr kumimoji="0" lang="ru-RU" sz="1800" b="0" i="0" u="none" strike="noStrike" kern="1200" cap="none" spc="0" normalizeH="0" baseline="0" noProof="0" dirty="0">
                <a:ln>
                  <a:noFill/>
                </a:ln>
                <a:solidFill>
                  <a:prstClr val="black"/>
                </a:solidFill>
                <a:effectLst/>
                <a:uLnTx/>
                <a:uFillTx/>
                <a:latin typeface="Century"/>
                <a:ea typeface="+mn-ea"/>
                <a:cs typeface="+mn-cs"/>
                <a:hlinkClick r:id="" action="ppaction://hlinkfile" tooltip="Ссылка на текущий документ"/>
              </a:rPr>
              <a:t>частью 18 статьи 83</a:t>
            </a:r>
            <a:r>
              <a:rPr kumimoji="0" lang="ru-RU" sz="1800" b="0" i="0" u="none" strike="noStrike" kern="1200" cap="none" spc="0" normalizeH="0" baseline="0" noProof="0" dirty="0">
                <a:ln>
                  <a:noFill/>
                </a:ln>
                <a:solidFill>
                  <a:prstClr val="black"/>
                </a:solidFill>
                <a:effectLst/>
                <a:uLnTx/>
                <a:uFillTx/>
                <a:latin typeface="Century"/>
                <a:ea typeface="+mn-ea"/>
                <a:cs typeface="+mn-cs"/>
              </a:rPr>
              <a:t> настоящего Федерального закона решения об осуществлении закупки у единственного поставщика (подрядчика, исполнителя).</a:t>
            </a:r>
          </a:p>
        </p:txBody>
      </p:sp>
      <p:sp>
        <p:nvSpPr>
          <p:cNvPr id="8" name="TextBox 7"/>
          <p:cNvSpPr txBox="1"/>
          <p:nvPr/>
        </p:nvSpPr>
        <p:spPr>
          <a:xfrm>
            <a:off x="1697825" y="476672"/>
            <a:ext cx="5229317"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Закон №44- ФЗ п.25, </a:t>
            </a:r>
            <a:r>
              <a:rPr kumimoji="0" lang="ru-RU" sz="1800" b="0" i="0" u="none" strike="noStrike" kern="1200" cap="none" spc="0" normalizeH="0" baseline="0" noProof="0" dirty="0">
                <a:ln>
                  <a:noFill/>
                </a:ln>
                <a:solidFill>
                  <a:srgbClr val="FF0000"/>
                </a:solidFill>
                <a:effectLst/>
                <a:uLnTx/>
                <a:uFillTx/>
                <a:latin typeface="Century"/>
                <a:ea typeface="+mn-ea"/>
                <a:cs typeface="+mn-cs"/>
              </a:rPr>
              <a:t>25.1, 25.2, 25.3</a:t>
            </a: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 ч.1 ст. 93</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7824" y="3861049"/>
            <a:ext cx="426720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28048" y="3861049"/>
            <a:ext cx="492689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Century"/>
                <a:ea typeface="+mn-ea"/>
                <a:cs typeface="+mn-cs"/>
              </a:rPr>
              <a:t>С 1 июля 2018 года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Признание несостоявшимися </a:t>
            </a:r>
            <a:r>
              <a:rPr kumimoji="0" lang="ru-RU" sz="1800" b="1" i="0" u="none" strike="noStrike" kern="1200" cap="none" spc="0" normalizeH="0" baseline="0" noProof="0" dirty="0">
                <a:ln>
                  <a:noFill/>
                </a:ln>
                <a:solidFill>
                  <a:srgbClr val="FF0000"/>
                </a:solidFill>
                <a:effectLst/>
                <a:uLnTx/>
                <a:uFillTx/>
                <a:latin typeface="Century"/>
                <a:ea typeface="+mn-ea"/>
                <a:cs typeface="+mn-cs"/>
              </a:rPr>
              <a:t>электронных процедур: </a:t>
            </a:r>
            <a:r>
              <a:rPr kumimoji="0" lang="ru-RU" sz="1800" b="0" i="0" u="none" strike="noStrike" kern="1200" cap="none" spc="0" normalizeH="0" baseline="0" noProof="0" dirty="0">
                <a:ln>
                  <a:noFill/>
                </a:ln>
                <a:solidFill>
                  <a:prstClr val="black"/>
                </a:solidFill>
                <a:effectLst/>
                <a:uLnTx/>
                <a:uFillTx/>
                <a:latin typeface="Century"/>
                <a:ea typeface="+mn-ea"/>
                <a:cs typeface="+mn-cs"/>
              </a:rPr>
              <a:t>конкурсов, аукциона, запроса котировок и запроса </a:t>
            </a: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предложений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C00000"/>
                </a:solidFill>
                <a:effectLst/>
                <a:uLnTx/>
                <a:uFillTx/>
                <a:latin typeface="Century"/>
                <a:ea typeface="+mn-ea"/>
                <a:cs typeface="+mn-cs"/>
              </a:rPr>
              <a:t>С 1 июля 2019 года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a:ea typeface="+mn-ea"/>
                <a:cs typeface="+mn-cs"/>
              </a:rPr>
              <a:t>Изменения по запросам предложений в электронной форме – если «0» заявок, то можно с ЕП по п.25 с согласованием с контрольным органом!</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224879618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35560" y="692697"/>
            <a:ext cx="8208912" cy="280076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Осуществление </a:t>
            </a:r>
            <a:r>
              <a:rPr kumimoji="0" lang="ru-RU" sz="1800" b="0" i="0" u="none" strike="noStrike" kern="1200" cap="none" spc="0" normalizeH="0" baseline="0" noProof="0" dirty="0">
                <a:ln>
                  <a:noFill/>
                </a:ln>
                <a:solidFill>
                  <a:srgbClr val="C00000"/>
                </a:solidFill>
                <a:effectLst/>
                <a:uLnTx/>
                <a:uFillTx/>
                <a:latin typeface="Century"/>
                <a:ea typeface="+mn-ea"/>
                <a:cs typeface="+mn-cs"/>
              </a:rPr>
              <a:t>закупок лекарственных препаратов</a:t>
            </a:r>
            <a:r>
              <a:rPr kumimoji="0" lang="ru-RU" sz="1800" b="0" i="0" u="none" strike="noStrike" kern="1200" cap="none" spc="0" normalizeH="0" baseline="0" noProof="0" dirty="0">
                <a:ln>
                  <a:noFill/>
                </a:ln>
                <a:solidFill>
                  <a:prstClr val="black"/>
                </a:solidFill>
                <a:effectLst/>
                <a:uLnTx/>
                <a:uFillTx/>
                <a:latin typeface="Century"/>
                <a:ea typeface="+mn-ea"/>
                <a:cs typeface="+mn-cs"/>
              </a:rPr>
              <a:t>, которые предназначены для назначения пациенту при наличии медицинских показаний (индивидуальная непереносимость, по жизненным показаниям) </a:t>
            </a:r>
            <a:r>
              <a:rPr kumimoji="0" lang="ru-RU" sz="1800" b="0" i="0" u="none" strike="noStrike" kern="1200" cap="none" spc="0" normalizeH="0" baseline="0" noProof="0" dirty="0">
                <a:ln>
                  <a:noFill/>
                </a:ln>
                <a:solidFill>
                  <a:srgbClr val="C00000"/>
                </a:solidFill>
                <a:effectLst/>
                <a:uLnTx/>
                <a:uFillTx/>
                <a:latin typeface="Century"/>
                <a:ea typeface="+mn-ea"/>
                <a:cs typeface="+mn-cs"/>
              </a:rPr>
              <a:t>по решению врачебной комиссии</a:t>
            </a:r>
            <a:r>
              <a:rPr kumimoji="0" lang="ru-RU" sz="1800" b="0" i="0" u="none" strike="noStrike" kern="1200" cap="none" spc="0" normalizeH="0" baseline="0" noProof="0" dirty="0">
                <a:ln>
                  <a:noFill/>
                </a:ln>
                <a:solidFill>
                  <a:prstClr val="black"/>
                </a:solidFill>
                <a:effectLst/>
                <a:uLnTx/>
                <a:uFillTx/>
                <a:latin typeface="Century"/>
                <a:ea typeface="+mn-ea"/>
                <a:cs typeface="+mn-cs"/>
              </a:rPr>
              <a:t>, которое отражается в медицинских документах пациента и журнале врачебной комиссии. Заказчик вправе заключить контракт на поставки лекарственных препаратов в соответствии с настоящим пунктом на сумму, не превышающую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FF0000"/>
                </a:solidFill>
                <a:effectLst/>
                <a:uLnTx/>
                <a:uFillTx/>
                <a:latin typeface="Century"/>
                <a:ea typeface="+mn-ea"/>
                <a:cs typeface="+mn-cs"/>
              </a:rPr>
              <a:t>1 </a:t>
            </a:r>
            <a:r>
              <a:rPr kumimoji="0" lang="ru-RU" sz="3200" b="1" i="0" u="none" strike="noStrike" kern="1200" cap="none" spc="0" normalizeH="0" baseline="0" noProof="0" dirty="0">
                <a:ln>
                  <a:noFill/>
                </a:ln>
                <a:solidFill>
                  <a:srgbClr val="FF0000"/>
                </a:solidFill>
                <a:effectLst/>
                <a:uLnTx/>
                <a:uFillTx/>
                <a:latin typeface="Century"/>
                <a:ea typeface="+mn-ea"/>
                <a:cs typeface="+mn-cs"/>
              </a:rPr>
              <a:t>МИЛЛИОН РУБЛЕЙ</a:t>
            </a:r>
            <a:endParaRPr kumimoji="0" lang="ru-RU" sz="3200" b="1" i="0" u="none" strike="noStrike" kern="1200" cap="none" spc="0" normalizeH="0" baseline="0" noProof="0" dirty="0">
              <a:ln>
                <a:noFill/>
              </a:ln>
              <a:solidFill>
                <a:prstClr val="black"/>
              </a:solidFill>
              <a:effectLst/>
              <a:uLnTx/>
              <a:uFillTx/>
              <a:latin typeface="Century"/>
              <a:ea typeface="+mn-ea"/>
              <a:cs typeface="+mn-cs"/>
            </a:endParaRPr>
          </a:p>
        </p:txBody>
      </p:sp>
      <p:sp>
        <p:nvSpPr>
          <p:cNvPr id="5" name="TextBox 4"/>
          <p:cNvSpPr txBox="1"/>
          <p:nvPr/>
        </p:nvSpPr>
        <p:spPr>
          <a:xfrm>
            <a:off x="1703513" y="188640"/>
            <a:ext cx="3498073"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Закон №44- ФЗ п.</a:t>
            </a:r>
            <a:r>
              <a:rPr kumimoji="0" lang="en-US"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28</a:t>
            </a: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 ч.1 ст. 93</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1386" y="2955281"/>
            <a:ext cx="4464496" cy="33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951984" y="181382"/>
            <a:ext cx="4572000"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 71-ФЗ от 1.05.2019</a:t>
            </a:r>
            <a:endParaRPr kumimoji="0" lang="ru-RU" sz="1800" b="1" i="0" u="none" strike="noStrike" kern="1200" cap="none" spc="0" normalizeH="0" baseline="0" noProof="0" dirty="0">
              <a:ln>
                <a:noFill/>
              </a:ln>
              <a:solidFill>
                <a:srgbClr val="FF0000"/>
              </a:solidFill>
              <a:effectLst/>
              <a:uLnTx/>
              <a:uFillTx/>
              <a:latin typeface="Century"/>
              <a:ea typeface="+mn-ea"/>
              <a:cs typeface="+mn-cs"/>
            </a:endParaRPr>
          </a:p>
        </p:txBody>
      </p:sp>
      <p:sp>
        <p:nvSpPr>
          <p:cNvPr id="7" name="Прямоугольник 6"/>
          <p:cNvSpPr/>
          <p:nvPr/>
        </p:nvSpPr>
        <p:spPr>
          <a:xfrm>
            <a:off x="769920" y="4811135"/>
            <a:ext cx="3312368" cy="400110"/>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0000"/>
                </a:solidFill>
                <a:effectLst/>
                <a:uLnTx/>
                <a:uFillTx/>
                <a:latin typeface="Verdana" pitchFamily="34" charset="0"/>
                <a:ea typeface="+mn-ea"/>
                <a:cs typeface="+mn-cs"/>
              </a:rPr>
              <a:t>С 1 июля 2019 года</a:t>
            </a:r>
            <a:endParaRPr kumimoji="0" lang="ru-RU" sz="2000" b="1" i="0" u="none" strike="noStrike" kern="1200" cap="none" spc="0" normalizeH="0" baseline="0" noProof="0" dirty="0">
              <a:ln>
                <a:noFill/>
              </a:ln>
              <a:solidFill>
                <a:srgbClr val="FF0000"/>
              </a:solidFill>
              <a:effectLst/>
              <a:uLnTx/>
              <a:uFillTx/>
              <a:latin typeface="Century"/>
              <a:ea typeface="+mn-ea"/>
              <a:cs typeface="+mn-cs"/>
            </a:endParaRPr>
          </a:p>
        </p:txBody>
      </p:sp>
    </p:spTree>
    <p:extLst>
      <p:ext uri="{BB962C8B-B14F-4D97-AF65-F5344CB8AC3E}">
        <p14:creationId xmlns:p14="http://schemas.microsoft.com/office/powerpoint/2010/main" val="36005263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ÑÑÐ¸Ð½ÐºÐ¸ Ð¿Ð¾ Ð·Ð°Ð¿ÑÐ¾ÑÑ Ð¿Ð°ÑÐ¿Ð¾ÑÑ Ð Ð¤ Ð¸ ÑÐ²Ð¸Ð´ÐµÑÐµÐ»ÑÑÑÐ²Ð¾ Ð¾ Ð±ÑÐ°Ðº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406" y="1670256"/>
            <a:ext cx="4281055" cy="3816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01252" y="188640"/>
            <a:ext cx="4250732"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Закон №44-ФЗ п.п.55, ч.1 ст. 93</a:t>
            </a:r>
          </a:p>
        </p:txBody>
      </p:sp>
      <p:sp>
        <p:nvSpPr>
          <p:cNvPr id="2" name="Прямоугольник 1"/>
          <p:cNvSpPr/>
          <p:nvPr/>
        </p:nvSpPr>
        <p:spPr>
          <a:xfrm>
            <a:off x="6096000" y="1196753"/>
            <a:ext cx="4104456"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услуги по изготовлению бланков документов, удостоверяющих личность гражданина РФ, бланков свидетельств о государственной регистрации актов гражданского состояния, бланков временных документов, удостоверяющих личность гражданина РФ, виз и пр</a:t>
            </a: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С 1 января 2019 года</a:t>
            </a:r>
            <a:endParaRPr kumimoji="0" lang="ru-RU"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1642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35560" y="692696"/>
            <a:ext cx="8064896" cy="5832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cap="none" spc="0" normalizeH="0" baseline="0" noProof="0" dirty="0">
                <a:ln>
                  <a:noFill/>
                </a:ln>
                <a:solidFill>
                  <a:srgbClr val="FF0000"/>
                </a:solidFill>
                <a:effectLst/>
                <a:uLnTx/>
                <a:uFillTx/>
                <a:latin typeface="Century"/>
                <a:ea typeface="+mn-ea"/>
                <a:cs typeface="+mn-cs"/>
              </a:rPr>
              <a:t>Дополнительные обязанности </a:t>
            </a:r>
            <a:r>
              <a:rPr kumimoji="0" lang="ru-RU" sz="4400" b="1" i="0" u="none" strike="noStrike" kern="1200" cap="none" spc="0" normalizeH="0" baseline="0" noProof="0" dirty="0" smtClean="0">
                <a:ln>
                  <a:noFill/>
                </a:ln>
                <a:solidFill>
                  <a:srgbClr val="FF0000"/>
                </a:solidFill>
                <a:effectLst/>
                <a:uLnTx/>
                <a:uFillTx/>
                <a:latin typeface="Century"/>
                <a:ea typeface="+mn-ea"/>
                <a:cs typeface="+mn-cs"/>
              </a:rPr>
              <a:t>и возможности заказчиков </a:t>
            </a:r>
            <a:endParaRPr kumimoji="0" lang="ru-RU" sz="4400" b="1" i="0" u="none" strike="noStrike" kern="1200" cap="none" spc="0" normalizeH="0" baseline="0" noProof="0" dirty="0">
              <a:ln>
                <a:noFill/>
              </a:ln>
              <a:solidFill>
                <a:srgbClr val="FF0000"/>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prstClr val="black"/>
                </a:solidFill>
                <a:effectLst/>
                <a:uLnTx/>
                <a:uFillTx/>
                <a:latin typeface="Century"/>
                <a:ea typeface="+mn-ea"/>
                <a:cs typeface="+mn-cs"/>
              </a:rPr>
              <a:t>при осуществлении закупки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prstClr val="black"/>
                </a:solidFill>
                <a:effectLst/>
                <a:uLnTx/>
                <a:uFillTx/>
                <a:latin typeface="Century"/>
                <a:ea typeface="+mn-ea"/>
                <a:cs typeface="+mn-cs"/>
              </a:rPr>
              <a:t>у единственного поставщика (подрядчика, исполнителя) </a:t>
            </a:r>
          </a:p>
        </p:txBody>
      </p:sp>
    </p:spTree>
    <p:extLst>
      <p:ext uri="{BB962C8B-B14F-4D97-AF65-F5344CB8AC3E}">
        <p14:creationId xmlns:p14="http://schemas.microsoft.com/office/powerpoint/2010/main" val="17419865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38742" y="548680"/>
            <a:ext cx="1415772"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ч. 3 ст. 93</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4" name="Прямоугольник 3"/>
          <p:cNvSpPr/>
          <p:nvPr/>
        </p:nvSpPr>
        <p:spPr>
          <a:xfrm>
            <a:off x="1704109" y="2052535"/>
            <a:ext cx="9484821" cy="387798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Закон №71-ФЗ от 1.05.2019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black"/>
                </a:solidFill>
                <a:effectLst/>
                <a:uLnTx/>
                <a:uFillTx/>
                <a:latin typeface="Century"/>
                <a:ea typeface="+mn-ea"/>
                <a:cs typeface="+mn-cs"/>
              </a:rPr>
              <a:t>ВАЖНО!!!! </a:t>
            </a:r>
            <a:r>
              <a:rPr kumimoji="0" lang="ru-RU" sz="4000" b="0" i="0" u="none" strike="noStrike" kern="1200" cap="none" spc="0" normalizeH="0" baseline="0" noProof="0" dirty="0">
                <a:ln>
                  <a:noFill/>
                </a:ln>
                <a:solidFill>
                  <a:srgbClr val="FF0000"/>
                </a:solidFill>
                <a:effectLst/>
                <a:uLnTx/>
                <a:uFillTx/>
                <a:latin typeface="Century"/>
                <a:ea typeface="+mn-ea"/>
                <a:cs typeface="+mn-cs"/>
              </a:rPr>
              <a:t>С 31 июля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srgbClr val="FF0000"/>
                </a:solidFill>
                <a:effectLst/>
                <a:uLnTx/>
                <a:uFillTx/>
                <a:latin typeface="Century"/>
                <a:ea typeface="+mn-ea"/>
                <a:cs typeface="+mn-cs"/>
              </a:rPr>
              <a:t>Извещение</a:t>
            </a:r>
            <a:r>
              <a:rPr kumimoji="0" lang="ru-RU" sz="4000" b="0" i="0" u="none" strike="noStrike" kern="1200" cap="none" spc="0" normalizeH="0" baseline="0" noProof="0" dirty="0">
                <a:ln>
                  <a:noFill/>
                </a:ln>
                <a:solidFill>
                  <a:prstClr val="black"/>
                </a:solidFill>
                <a:effectLst/>
                <a:uLnTx/>
                <a:uFillTx/>
                <a:latin typeface="Century"/>
                <a:ea typeface="+mn-ea"/>
                <a:cs typeface="+mn-cs"/>
              </a:rPr>
              <a:t> об осуществлении закупки у единственного поставщика (подрядчика, исполнителя) </a:t>
            </a:r>
            <a:endParaRPr kumimoji="0" lang="ru-RU" sz="4000" b="0"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FF0000"/>
                </a:solidFill>
                <a:effectLst/>
                <a:uLnTx/>
                <a:uFillTx/>
                <a:latin typeface="Century"/>
                <a:ea typeface="+mn-ea"/>
                <a:cs typeface="+mn-cs"/>
              </a:rPr>
              <a:t>не </a:t>
            </a:r>
            <a:r>
              <a:rPr kumimoji="0" lang="ru-RU" sz="4000" b="0" i="0" u="none" strike="noStrike" kern="1200" cap="none" spc="0" normalizeH="0" baseline="0" noProof="0" dirty="0">
                <a:ln>
                  <a:noFill/>
                </a:ln>
                <a:solidFill>
                  <a:srgbClr val="FF0000"/>
                </a:solidFill>
                <a:effectLst/>
                <a:uLnTx/>
                <a:uFillTx/>
                <a:latin typeface="Century"/>
                <a:ea typeface="+mn-ea"/>
                <a:cs typeface="+mn-cs"/>
              </a:rPr>
              <a:t>требуется!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3" name="Скругленный прямоугольник 2"/>
          <p:cNvSpPr/>
          <p:nvPr/>
        </p:nvSpPr>
        <p:spPr>
          <a:xfrm>
            <a:off x="3287688" y="548680"/>
            <a:ext cx="6192688" cy="9361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srgbClr val="002060"/>
                </a:solidFill>
                <a:effectLst/>
                <a:uLnTx/>
                <a:uFillTx/>
                <a:latin typeface="Century"/>
                <a:ea typeface="+mn-ea"/>
                <a:cs typeface="+mn-cs"/>
              </a:rPr>
              <a:t>Извещение о закупке</a:t>
            </a:r>
          </a:p>
        </p:txBody>
      </p:sp>
      <p:cxnSp>
        <p:nvCxnSpPr>
          <p:cNvPr id="6" name="Прямая соединительная линия 5"/>
          <p:cNvCxnSpPr/>
          <p:nvPr/>
        </p:nvCxnSpPr>
        <p:spPr>
          <a:xfrm>
            <a:off x="4580313" y="282633"/>
            <a:ext cx="3773978" cy="14713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5162204" y="182880"/>
            <a:ext cx="2718261" cy="16209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902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69521"/>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343947"/>
            <a:ext cx="10117845" cy="716384"/>
          </a:xfrm>
        </p:spPr>
        <p:txBody>
          <a:bodyPr>
            <a:noAutofit/>
          </a:bodyPr>
          <a:lstStyle/>
          <a:p>
            <a:pPr algn="l"/>
            <a:r>
              <a:rPr lang="ru-RU" sz="3600" dirty="0">
                <a:solidFill>
                  <a:srgbClr val="154676"/>
                </a:solidFill>
                <a:latin typeface="Century" panose="02040604050505020304" pitchFamily="18" charset="0"/>
                <a:ea typeface="Yu Gothic UI Semibold" panose="020B0700000000000000" pitchFamily="34" charset="-128"/>
              </a:rPr>
              <a:t>Новый порядок формирования ИКЗ (ст. 23?)</a:t>
            </a:r>
            <a:endParaRPr lang="ru-RU" sz="3600" dirty="0">
              <a:solidFill>
                <a:srgbClr val="C00000"/>
              </a:solidFill>
              <a:latin typeface="Century" panose="02040604050505020304" pitchFamily="18" charset="0"/>
              <a:ea typeface="Yu Gothic UI Semibold" panose="020B0700000000000000" pitchFamily="34" charset="-128"/>
            </a:endParaRPr>
          </a:p>
        </p:txBody>
      </p:sp>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Прямоугольник 14"/>
          <p:cNvSpPr/>
          <p:nvPr/>
        </p:nvSpPr>
        <p:spPr>
          <a:xfrm>
            <a:off x="3869663" y="4853706"/>
            <a:ext cx="6206634" cy="62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Таблица 2"/>
          <p:cNvGraphicFramePr>
            <a:graphicFrameLocks noGrp="1"/>
          </p:cNvGraphicFramePr>
          <p:nvPr>
            <p:extLst/>
          </p:nvPr>
        </p:nvGraphicFramePr>
        <p:xfrm>
          <a:off x="565088" y="1431111"/>
          <a:ext cx="10946346" cy="5009432"/>
        </p:xfrm>
        <a:graphic>
          <a:graphicData uri="http://schemas.openxmlformats.org/drawingml/2006/table">
            <a:tbl>
              <a:tblPr firstRow="1" bandRow="1">
                <a:tableStyleId>{5C22544A-7EE6-4342-B048-85BDC9FD1C3A}</a:tableStyleId>
              </a:tblPr>
              <a:tblGrid>
                <a:gridCol w="4462420">
                  <a:extLst>
                    <a:ext uri="{9D8B030D-6E8A-4147-A177-3AD203B41FA5}">
                      <a16:colId xmlns:a16="http://schemas.microsoft.com/office/drawing/2014/main" val="3342208311"/>
                    </a:ext>
                  </a:extLst>
                </a:gridCol>
                <a:gridCol w="4181301">
                  <a:extLst>
                    <a:ext uri="{9D8B030D-6E8A-4147-A177-3AD203B41FA5}">
                      <a16:colId xmlns:a16="http://schemas.microsoft.com/office/drawing/2014/main" val="2393425265"/>
                    </a:ext>
                  </a:extLst>
                </a:gridCol>
                <a:gridCol w="2302625">
                  <a:extLst>
                    <a:ext uri="{9D8B030D-6E8A-4147-A177-3AD203B41FA5}">
                      <a16:colId xmlns:a16="http://schemas.microsoft.com/office/drawing/2014/main" val="3499424882"/>
                    </a:ext>
                  </a:extLst>
                </a:gridCol>
              </a:tblGrid>
              <a:tr h="458539">
                <a:tc>
                  <a:txBody>
                    <a:bodyPr/>
                    <a:lstStyle/>
                    <a:p>
                      <a:pPr algn="ctr"/>
                      <a:r>
                        <a:rPr lang="ru-RU" sz="1600" dirty="0" smtClean="0">
                          <a:latin typeface="Arial" panose="020B0604020202020204" pitchFamily="34" charset="0"/>
                          <a:cs typeface="Arial" panose="020B0604020202020204" pitchFamily="34" charset="0"/>
                        </a:rPr>
                        <a:t>План-график на 2020-2022 гг.</a:t>
                      </a:r>
                    </a:p>
                    <a:p>
                      <a:pPr algn="ctr"/>
                      <a:r>
                        <a:rPr lang="ru-RU" sz="1600" dirty="0" smtClean="0">
                          <a:latin typeface="Arial" panose="020B0604020202020204" pitchFamily="34" charset="0"/>
                          <a:cs typeface="Arial" panose="020B0604020202020204" pitchFamily="34" charset="0"/>
                        </a:rPr>
                        <a:t>(ч. 2 ст. 16 Закона № 44-ФЗ)</a:t>
                      </a:r>
                      <a:endParaRPr lang="ru-RU" sz="1600" dirty="0">
                        <a:latin typeface="Arial" panose="020B0604020202020204" pitchFamily="34" charset="0"/>
                        <a:cs typeface="Arial" panose="020B0604020202020204" pitchFamily="34" charset="0"/>
                      </a:endParaRPr>
                    </a:p>
                  </a:txBody>
                  <a:tcPr>
                    <a:solidFill>
                      <a:srgbClr val="154676"/>
                    </a:solidFill>
                  </a:tcPr>
                </a:tc>
                <a:tc>
                  <a:txBody>
                    <a:bodyPr/>
                    <a:lstStyle/>
                    <a:p>
                      <a:pPr algn="ctr"/>
                      <a:r>
                        <a:rPr lang="ru-RU" sz="1600" dirty="0" smtClean="0">
                          <a:latin typeface="Arial" panose="020B0604020202020204" pitchFamily="34" charset="0"/>
                          <a:cs typeface="Arial" panose="020B0604020202020204" pitchFamily="34" charset="0"/>
                        </a:rPr>
                        <a:t>План закупок на 2019-2021 гг.</a:t>
                      </a:r>
                    </a:p>
                    <a:p>
                      <a:pPr algn="ctr"/>
                      <a:r>
                        <a:rPr lang="ru-RU" sz="1600" dirty="0" smtClean="0">
                          <a:latin typeface="Arial" panose="020B0604020202020204" pitchFamily="34" charset="0"/>
                          <a:cs typeface="Arial" panose="020B0604020202020204" pitchFamily="34" charset="0"/>
                        </a:rPr>
                        <a:t>(ч. 2 ст. 17 Закона № 44-ФЗ)</a:t>
                      </a:r>
                      <a:endParaRPr lang="ru-RU" sz="1600" dirty="0">
                        <a:latin typeface="Arial" panose="020B0604020202020204" pitchFamily="34" charset="0"/>
                        <a:cs typeface="Arial" panose="020B0604020202020204" pitchFamily="34" charset="0"/>
                      </a:endParaRPr>
                    </a:p>
                  </a:txBody>
                  <a:tcPr>
                    <a:solidFill>
                      <a:srgbClr val="154676"/>
                    </a:solidFill>
                  </a:tcPr>
                </a:tc>
                <a:tc>
                  <a:txBody>
                    <a:bodyPr/>
                    <a:lstStyle/>
                    <a:p>
                      <a:pPr algn="ctr"/>
                      <a:r>
                        <a:rPr lang="ru-RU" dirty="0" smtClean="0">
                          <a:latin typeface="Arial" panose="020B0604020202020204" pitchFamily="34" charset="0"/>
                          <a:cs typeface="Arial" panose="020B0604020202020204" pitchFamily="34" charset="0"/>
                        </a:rPr>
                        <a:t>Примечание</a:t>
                      </a:r>
                      <a:endParaRPr lang="ru-RU" dirty="0">
                        <a:latin typeface="Arial" panose="020B0604020202020204" pitchFamily="34" charset="0"/>
                        <a:cs typeface="Arial" panose="020B0604020202020204" pitchFamily="34" charset="0"/>
                      </a:endParaRPr>
                    </a:p>
                  </a:txBody>
                  <a:tcPr>
                    <a:solidFill>
                      <a:srgbClr val="154676"/>
                    </a:solidFill>
                  </a:tcPr>
                </a:tc>
                <a:extLst>
                  <a:ext uri="{0D108BD9-81ED-4DB2-BD59-A6C34878D82A}">
                    <a16:rowId xmlns:a16="http://schemas.microsoft.com/office/drawing/2014/main" val="3676992007"/>
                  </a:ext>
                </a:extLst>
              </a:tr>
              <a:tr h="458539">
                <a:tc>
                  <a:txBody>
                    <a:bodyPr/>
                    <a:lstStyle/>
                    <a:p>
                      <a:pPr algn="ctr"/>
                      <a:r>
                        <a:rPr lang="ru-RU" sz="1100" b="1" dirty="0" smtClean="0">
                          <a:latin typeface="Arial" panose="020B0604020202020204" pitchFamily="34" charset="0"/>
                          <a:cs typeface="Arial" panose="020B0604020202020204" pitchFamily="34" charset="0"/>
                        </a:rPr>
                        <a:t>идентификационный код закупки </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идентификационный код закупки</a:t>
                      </a:r>
                      <a:endParaRPr lang="ru-RU" sz="1100" dirty="0">
                        <a:latin typeface="Arial" panose="020B0604020202020204" pitchFamily="34" charset="0"/>
                        <a:cs typeface="Arial" panose="020B0604020202020204" pitchFamily="34" charset="0"/>
                      </a:endParaRPr>
                    </a:p>
                  </a:txBody>
                  <a:tcPr/>
                </a:tc>
                <a:tc>
                  <a:txBody>
                    <a:bodyPr/>
                    <a:lstStyle/>
                    <a:p>
                      <a:pPr algn="ctr"/>
                      <a:endParaRPr lang="ru-RU" sz="11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6056826"/>
                  </a:ext>
                </a:extLst>
              </a:tr>
              <a:tr h="458539">
                <a:tc>
                  <a:txBody>
                    <a:bodyPr/>
                    <a:lstStyle/>
                    <a:p>
                      <a:pPr algn="ctr"/>
                      <a:r>
                        <a:rPr lang="ru-RU" sz="1100" b="1" dirty="0" smtClean="0">
                          <a:latin typeface="Arial" panose="020B0604020202020204" pitchFamily="34" charset="0"/>
                          <a:cs typeface="Arial" panose="020B0604020202020204" pitchFamily="34" charset="0"/>
                        </a:rPr>
                        <a:t>-</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цель осуществления закупки, в соответствии</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со ст. 13 Закона № 44-ФЗ</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Ст. 13 Закона № 44-ФЗ</a:t>
                      </a:r>
                    </a:p>
                    <a:p>
                      <a:pPr algn="ctr"/>
                      <a:r>
                        <a:rPr lang="ru-RU" sz="1100" dirty="0" smtClean="0">
                          <a:latin typeface="Arial" panose="020B0604020202020204" pitchFamily="34" charset="0"/>
                          <a:cs typeface="Arial" panose="020B0604020202020204" pitchFamily="34" charset="0"/>
                        </a:rPr>
                        <a:t>утратит силу 01.10.2019</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8268349"/>
                  </a:ext>
                </a:extLst>
              </a:tr>
              <a:tr h="458539">
                <a:tc>
                  <a:txBody>
                    <a:bodyPr/>
                    <a:lstStyle/>
                    <a:p>
                      <a:pPr algn="ctr"/>
                      <a:r>
                        <a:rPr lang="ru-RU" sz="1100" b="1" dirty="0" smtClean="0">
                          <a:latin typeface="Arial" panose="020B0604020202020204" pitchFamily="34" charset="0"/>
                          <a:cs typeface="Arial" panose="020B0604020202020204" pitchFamily="34" charset="0"/>
                        </a:rPr>
                        <a:t>наименование объекта и (или)</a:t>
                      </a:r>
                      <a:r>
                        <a:rPr lang="ru-RU" sz="1100" b="1" baseline="0" dirty="0" smtClean="0">
                          <a:latin typeface="Arial" panose="020B0604020202020204" pitchFamily="34" charset="0"/>
                          <a:cs typeface="Arial" panose="020B0604020202020204" pitchFamily="34" charset="0"/>
                        </a:rPr>
                        <a:t> </a:t>
                      </a:r>
                      <a:r>
                        <a:rPr lang="ru-RU" sz="1100" b="1" dirty="0" smtClean="0">
                          <a:latin typeface="Arial" panose="020B0604020202020204" pitchFamily="34" charset="0"/>
                          <a:cs typeface="Arial" panose="020B0604020202020204" pitchFamily="34" charset="0"/>
                        </a:rPr>
                        <a:t>наименования объектов закупок</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наименование объекта и (или) наименования</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объектов закупки</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7320926"/>
                  </a:ext>
                </a:extLst>
              </a:tr>
              <a:tr h="458539">
                <a:tc>
                  <a:txBody>
                    <a:bodyPr/>
                    <a:lstStyle/>
                    <a:p>
                      <a:pPr algn="ctr"/>
                      <a:r>
                        <a:rPr lang="ru-RU" sz="1100" b="1" dirty="0" smtClean="0">
                          <a:latin typeface="Arial" panose="020B0604020202020204" pitchFamily="34" charset="0"/>
                          <a:cs typeface="Arial" panose="020B0604020202020204" pitchFamily="34" charset="0"/>
                        </a:rPr>
                        <a:t>объем финансового обеспечения для</a:t>
                      </a:r>
                      <a:r>
                        <a:rPr lang="ru-RU" sz="1100" b="1" baseline="0" dirty="0" smtClean="0">
                          <a:latin typeface="Arial" panose="020B0604020202020204" pitchFamily="34" charset="0"/>
                          <a:cs typeface="Arial" panose="020B0604020202020204" pitchFamily="34" charset="0"/>
                        </a:rPr>
                        <a:t> </a:t>
                      </a:r>
                      <a:r>
                        <a:rPr lang="ru-RU" sz="1100" b="1" dirty="0" smtClean="0">
                          <a:latin typeface="Arial" panose="020B0604020202020204" pitchFamily="34" charset="0"/>
                          <a:cs typeface="Arial" panose="020B0604020202020204" pitchFamily="34" charset="0"/>
                        </a:rPr>
                        <a:t>осуществления закупок</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объем финансового обеспечения для</a:t>
                      </a:r>
                    </a:p>
                    <a:p>
                      <a:pPr algn="ctr"/>
                      <a:r>
                        <a:rPr lang="ru-RU" sz="1100" dirty="0" smtClean="0">
                          <a:latin typeface="Arial" panose="020B0604020202020204" pitchFamily="34" charset="0"/>
                          <a:cs typeface="Arial" panose="020B0604020202020204" pitchFamily="34" charset="0"/>
                        </a:rPr>
                        <a:t>осуществления закупки</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9595709"/>
                  </a:ext>
                </a:extLst>
              </a:tr>
              <a:tr h="458539">
                <a:tc>
                  <a:txBody>
                    <a:bodyPr/>
                    <a:lstStyle/>
                    <a:p>
                      <a:pPr algn="ctr"/>
                      <a:r>
                        <a:rPr lang="ru-RU" sz="1100" b="1" dirty="0" smtClean="0">
                          <a:latin typeface="Arial" panose="020B0604020202020204" pitchFamily="34" charset="0"/>
                          <a:cs typeface="Arial" panose="020B0604020202020204" pitchFamily="34" charset="0"/>
                        </a:rPr>
                        <a:t>сроки (периодичность) осуществления</a:t>
                      </a:r>
                      <a:r>
                        <a:rPr lang="ru-RU" sz="1100" b="1" baseline="0" dirty="0" smtClean="0">
                          <a:latin typeface="Arial" panose="020B0604020202020204" pitchFamily="34" charset="0"/>
                          <a:cs typeface="Arial" panose="020B0604020202020204" pitchFamily="34" charset="0"/>
                        </a:rPr>
                        <a:t> </a:t>
                      </a:r>
                      <a:r>
                        <a:rPr lang="ru-RU" sz="1100" b="1" dirty="0" smtClean="0">
                          <a:latin typeface="Arial" panose="020B0604020202020204" pitchFamily="34" charset="0"/>
                          <a:cs typeface="Arial" panose="020B0604020202020204" pitchFamily="34" charset="0"/>
                        </a:rPr>
                        <a:t>планируемых закупок</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сроки (периодичность) осуществления</a:t>
                      </a:r>
                    </a:p>
                    <a:p>
                      <a:pPr algn="ctr"/>
                      <a:r>
                        <a:rPr lang="ru-RU" sz="1100" dirty="0" smtClean="0">
                          <a:latin typeface="Arial" panose="020B0604020202020204" pitchFamily="34" charset="0"/>
                          <a:cs typeface="Arial" panose="020B0604020202020204" pitchFamily="34" charset="0"/>
                        </a:rPr>
                        <a:t>планируемых закупок</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0314415"/>
                  </a:ext>
                </a:extLst>
              </a:tr>
              <a:tr h="458539">
                <a:tc>
                  <a:txBody>
                    <a:bodyPr/>
                    <a:lstStyle/>
                    <a:p>
                      <a:pPr algn="ctr"/>
                      <a:r>
                        <a:rPr lang="ru-RU" sz="1100" b="1" dirty="0" smtClean="0">
                          <a:latin typeface="Arial" panose="020B0604020202020204" pitchFamily="34" charset="0"/>
                          <a:cs typeface="Arial" panose="020B0604020202020204" pitchFamily="34" charset="0"/>
                        </a:rPr>
                        <a:t>-</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обоснование закупки в соответствии со ст. 18</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Закона № 44-ФЗ</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ч. 3 ст. 18 Закона № 44-</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ФЗ утратит силу</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01.10.2019</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37509473"/>
                  </a:ext>
                </a:extLst>
              </a:tr>
              <a:tr h="458539">
                <a:tc>
                  <a:txBody>
                    <a:bodyPr/>
                    <a:lstStyle/>
                    <a:p>
                      <a:pPr algn="ctr"/>
                      <a:r>
                        <a:rPr lang="ru-RU" sz="1100" b="1" dirty="0" smtClean="0">
                          <a:latin typeface="Arial" panose="020B0604020202020204" pitchFamily="34" charset="0"/>
                          <a:cs typeface="Arial" panose="020B0604020202020204" pitchFamily="34" charset="0"/>
                        </a:rPr>
                        <a:t>-</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информация о закупках товаров, работ, услуг,</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которые по причине их технической и (или)</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технологической сложности,</a:t>
                      </a:r>
                    </a:p>
                    <a:p>
                      <a:pPr algn="ctr"/>
                      <a:r>
                        <a:rPr lang="ru-RU" sz="1100" dirty="0" smtClean="0">
                          <a:latin typeface="Arial" panose="020B0604020202020204" pitchFamily="34" charset="0"/>
                          <a:cs typeface="Arial" panose="020B0604020202020204" pitchFamily="34" charset="0"/>
                        </a:rPr>
                        <a:t>инновационного, высокотехнологичного или</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специализированного характера…..</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Условие</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предусматривало</a:t>
                      </a:r>
                    </a:p>
                    <a:p>
                      <a:pPr algn="ctr"/>
                      <a:r>
                        <a:rPr lang="ru-RU" sz="1100" dirty="0" smtClean="0">
                          <a:latin typeface="Arial" panose="020B0604020202020204" pitchFamily="34" charset="0"/>
                          <a:cs typeface="Arial" panose="020B0604020202020204" pitchFamily="34" charset="0"/>
                        </a:rPr>
                        <a:t>Указание</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формулировки</a:t>
                      </a:r>
                    </a:p>
                    <a:p>
                      <a:pPr algn="ctr"/>
                      <a:r>
                        <a:rPr lang="ru-RU" sz="1100" dirty="0" smtClean="0">
                          <a:latin typeface="Arial" panose="020B0604020202020204" pitchFamily="34" charset="0"/>
                          <a:cs typeface="Arial" panose="020B0604020202020204" pitchFamily="34" charset="0"/>
                        </a:rPr>
                        <a:t>«да/нет»</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5432630"/>
                  </a:ext>
                </a:extLst>
              </a:tr>
              <a:tr h="458539">
                <a:tc>
                  <a:txBody>
                    <a:bodyPr/>
                    <a:lstStyle/>
                    <a:p>
                      <a:pPr algn="ctr"/>
                      <a:r>
                        <a:rPr lang="ru-RU" sz="1100" b="1" dirty="0" smtClean="0">
                          <a:latin typeface="Arial" panose="020B0604020202020204" pitchFamily="34" charset="0"/>
                          <a:cs typeface="Arial" panose="020B0604020202020204" pitchFamily="34" charset="0"/>
                        </a:rPr>
                        <a:t>информация об обязательном</a:t>
                      </a:r>
                      <a:r>
                        <a:rPr lang="ru-RU" sz="1100" b="1" baseline="0" dirty="0" smtClean="0">
                          <a:latin typeface="Arial" panose="020B0604020202020204" pitchFamily="34" charset="0"/>
                          <a:cs typeface="Arial" panose="020B0604020202020204" pitchFamily="34" charset="0"/>
                        </a:rPr>
                        <a:t> </a:t>
                      </a:r>
                      <a:r>
                        <a:rPr lang="ru-RU" sz="1100" b="1" dirty="0" smtClean="0">
                          <a:latin typeface="Arial" panose="020B0604020202020204" pitchFamily="34" charset="0"/>
                          <a:cs typeface="Arial" panose="020B0604020202020204" pitchFamily="34" charset="0"/>
                        </a:rPr>
                        <a:t>общественном обсуждении закупок</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информация об обязательном общественном</a:t>
                      </a:r>
                      <a:r>
                        <a:rPr lang="ru-RU" sz="1100" baseline="0" dirty="0" smtClean="0">
                          <a:latin typeface="Arial" panose="020B0604020202020204" pitchFamily="34" charset="0"/>
                          <a:cs typeface="Arial" panose="020B0604020202020204" pitchFamily="34" charset="0"/>
                        </a:rPr>
                        <a:t> </a:t>
                      </a:r>
                      <a:r>
                        <a:rPr lang="ru-RU" sz="1100" dirty="0" smtClean="0">
                          <a:latin typeface="Arial" panose="020B0604020202020204" pitchFamily="34" charset="0"/>
                          <a:cs typeface="Arial" panose="020B0604020202020204" pitchFamily="34" charset="0"/>
                        </a:rPr>
                        <a:t>обсуждении закупки</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08666840"/>
                  </a:ext>
                </a:extLst>
              </a:tr>
              <a:tr h="458539">
                <a:tc>
                  <a:txBody>
                    <a:bodyPr/>
                    <a:lstStyle/>
                    <a:p>
                      <a:pPr algn="ctr"/>
                      <a:r>
                        <a:rPr lang="ru-RU" sz="1100" b="1" dirty="0" smtClean="0">
                          <a:latin typeface="Arial" panose="020B0604020202020204" pitchFamily="34" charset="0"/>
                          <a:cs typeface="Arial" panose="020B0604020202020204" pitchFamily="34" charset="0"/>
                        </a:rPr>
                        <a:t>иная информация, определенная порядком</a:t>
                      </a:r>
                      <a:r>
                        <a:rPr lang="ru-RU" sz="1100" b="1" baseline="0" dirty="0" smtClean="0">
                          <a:latin typeface="Arial" panose="020B0604020202020204" pitchFamily="34" charset="0"/>
                          <a:cs typeface="Arial" panose="020B0604020202020204" pitchFamily="34" charset="0"/>
                        </a:rPr>
                        <a:t> </a:t>
                      </a:r>
                      <a:r>
                        <a:rPr lang="ru-RU" sz="1100" b="1" dirty="0" smtClean="0">
                          <a:latin typeface="Arial" panose="020B0604020202020204" pitchFamily="34" charset="0"/>
                          <a:cs typeface="Arial" panose="020B0604020202020204" pitchFamily="34" charset="0"/>
                        </a:rPr>
                        <a:t>планирования, утвержденным</a:t>
                      </a:r>
                      <a:r>
                        <a:rPr lang="ru-RU" sz="1100" b="1" baseline="0" dirty="0" smtClean="0">
                          <a:latin typeface="Arial" panose="020B0604020202020204" pitchFamily="34" charset="0"/>
                          <a:cs typeface="Arial" panose="020B0604020202020204" pitchFamily="34" charset="0"/>
                        </a:rPr>
                        <a:t> </a:t>
                      </a:r>
                      <a:r>
                        <a:rPr lang="ru-RU" sz="1100" b="1" dirty="0" smtClean="0">
                          <a:latin typeface="Arial" panose="020B0604020202020204" pitchFamily="34" charset="0"/>
                          <a:cs typeface="Arial" panose="020B0604020202020204" pitchFamily="34" charset="0"/>
                        </a:rPr>
                        <a:t>Правительством Российской Федерации</a:t>
                      </a:r>
                      <a:endParaRPr lang="ru-RU" sz="1100" b="1"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a:t>
                      </a:r>
                      <a:endParaRPr lang="ru-RU" sz="1100" dirty="0">
                        <a:latin typeface="Arial" panose="020B0604020202020204" pitchFamily="34" charset="0"/>
                        <a:cs typeface="Arial" panose="020B0604020202020204" pitchFamily="34" charset="0"/>
                      </a:endParaRPr>
                    </a:p>
                  </a:txBody>
                  <a:tcPr/>
                </a:tc>
                <a:tc>
                  <a:txBody>
                    <a:bodyPr/>
                    <a:lstStyle/>
                    <a:p>
                      <a:pPr algn="ctr"/>
                      <a:r>
                        <a:rPr lang="ru-RU" sz="1100" dirty="0" smtClean="0">
                          <a:latin typeface="Arial" panose="020B0604020202020204" pitchFamily="34" charset="0"/>
                          <a:cs typeface="Arial" panose="020B0604020202020204" pitchFamily="34" charset="0"/>
                        </a:rPr>
                        <a:t>-</a:t>
                      </a:r>
                      <a:endParaRPr lang="ru-RU"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94969622"/>
                  </a:ext>
                </a:extLst>
              </a:tr>
            </a:tbl>
          </a:graphicData>
        </a:graphic>
      </p:graphicFrame>
    </p:spTree>
    <p:extLst>
      <p:ext uri="{BB962C8B-B14F-4D97-AF65-F5344CB8AC3E}">
        <p14:creationId xmlns:p14="http://schemas.microsoft.com/office/powerpoint/2010/main" val="23740595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39642" y="194770"/>
            <a:ext cx="1415772"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ч. 2 ст. 93</a:t>
            </a:r>
            <a:endParaRPr kumimoji="0" lang="ru-RU" sz="1800" b="0" i="0" u="none" strike="noStrike" kern="1200" cap="none" spc="0" normalizeH="0" baseline="0" noProof="0" dirty="0">
              <a:ln>
                <a:noFill/>
              </a:ln>
              <a:solidFill>
                <a:prstClr val="black"/>
              </a:solidFill>
              <a:effectLst/>
              <a:uLnTx/>
              <a:uFillTx/>
              <a:latin typeface="Century"/>
              <a:ea typeface="+mn-ea"/>
              <a:cs typeface="+mn-cs"/>
            </a:endParaRPr>
          </a:p>
        </p:txBody>
      </p:sp>
      <p:sp>
        <p:nvSpPr>
          <p:cNvPr id="4" name="Прямоугольник 3"/>
          <p:cNvSpPr/>
          <p:nvPr/>
        </p:nvSpPr>
        <p:spPr>
          <a:xfrm>
            <a:off x="606829" y="1579244"/>
            <a:ext cx="11238807" cy="5016758"/>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entury"/>
                <a:ea typeface="+mn-ea"/>
                <a:cs typeface="+mn-cs"/>
              </a:rPr>
              <a:t>При осуществлении закупки у единственного поставщика (подрядчика, исполнителя) в случаях, предусмотренных пунктами: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6) </a:t>
            </a:r>
            <a:r>
              <a:rPr kumimoji="0" lang="ru-RU" sz="1600" b="0" i="0" u="none" strike="noStrike" kern="1200" cap="none" spc="0" normalizeH="0" baseline="0" noProof="0" dirty="0">
                <a:ln>
                  <a:noFill/>
                </a:ln>
                <a:solidFill>
                  <a:prstClr val="black"/>
                </a:solidFill>
                <a:effectLst/>
                <a:uLnTx/>
                <a:uFillTx/>
                <a:latin typeface="Century"/>
                <a:ea typeface="+mn-ea"/>
                <a:cs typeface="+mn-cs"/>
              </a:rPr>
              <a:t>закупка работы или услуги, выполнение или оказание которых может осуществляться только ОИВ в соответствии с его полномочиями либо подведомственными ему ГУ, ГУП с  соответствующими полномочиями; </a:t>
            </a:r>
            <a:endParaRPr kumimoji="0" lang="ru-RU" sz="1600" b="0" i="0" u="none" strike="noStrike" kern="1200" cap="none" spc="0" normalizeH="0" baseline="0" noProof="0" dirty="0">
              <a:ln>
                <a:noFill/>
              </a:ln>
              <a:solidFill>
                <a:srgbClr val="C00000"/>
              </a:solidFill>
              <a:effectLst/>
              <a:uLnTx/>
              <a:uFillTx/>
              <a:latin typeface="Centur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9)</a:t>
            </a:r>
            <a:r>
              <a:rPr kumimoji="0" lang="ru-RU" sz="1600" b="0" i="0" u="none" strike="noStrike" kern="1200" cap="none" spc="0" normalizeH="0" baseline="0" noProof="0" dirty="0">
                <a:ln>
                  <a:noFill/>
                </a:ln>
                <a:solidFill>
                  <a:prstClr val="black"/>
                </a:solidFill>
                <a:effectLst/>
                <a:uLnTx/>
                <a:uFillTx/>
                <a:latin typeface="Century"/>
                <a:ea typeface="+mn-ea"/>
                <a:cs typeface="+mn-cs"/>
              </a:rPr>
              <a:t> закупки определенных ТРУ вследствие аварии, иных ЧС природного или техногенного характера, непреодолимой силы, в случае возникновения необходимости в оказании экстренной медицинской помощи, в том числе при заключении ФОИВ контракта с иностранной организацией на лечение гражданина РФ за пределами территории РФ;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34) </a:t>
            </a:r>
            <a:r>
              <a:rPr kumimoji="0" lang="ru-RU" sz="1600" b="0" i="0" u="none" strike="noStrike" kern="1200" cap="none" spc="0" normalizeH="0" baseline="0" noProof="0" dirty="0">
                <a:ln>
                  <a:noFill/>
                </a:ln>
                <a:solidFill>
                  <a:prstClr val="black"/>
                </a:solidFill>
                <a:effectLst/>
                <a:uLnTx/>
                <a:uFillTx/>
                <a:latin typeface="Century"/>
                <a:ea typeface="+mn-ea"/>
                <a:cs typeface="+mn-cs"/>
              </a:rPr>
              <a:t>заключение ФОИВ контракта с иностранной организацией на лечение гражданина РФ за пределами территории РФ.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50) </a:t>
            </a:r>
            <a:r>
              <a:rPr kumimoji="0" lang="ru-RU" sz="1600" b="0" i="0" u="none" strike="noStrike" kern="1200" cap="none" spc="0" normalizeH="0" baseline="0" noProof="0" dirty="0">
                <a:ln>
                  <a:noFill/>
                </a:ln>
                <a:solidFill>
                  <a:prstClr val="black"/>
                </a:solidFill>
                <a:effectLst/>
                <a:uLnTx/>
                <a:uFillTx/>
                <a:latin typeface="Century"/>
                <a:ea typeface="+mn-ea"/>
                <a:cs typeface="+mn-cs"/>
              </a:rPr>
              <a:t>осуществление закупки транспортных услуг и связанных с их обеспечением дополнительных услуг в случае необходимости выполнения воинских перевозок (железнодорожных, морских, речных, воздушных и автомобильных) при возникновении угрозы военной безопасности РФ и (или) для обеспечения участия Вооруженных Сил РФ, других войск в операциях по поддержанию или восстановлению международного мира и безопасности за пределами РФ </a:t>
            </a:r>
            <a:br>
              <a:rPr kumimoji="0" lang="ru-RU" sz="1600" b="0" i="0" u="none" strike="noStrike" kern="1200" cap="none" spc="0" normalizeH="0" baseline="0" noProof="0" dirty="0">
                <a:ln>
                  <a:noFill/>
                </a:ln>
                <a:solidFill>
                  <a:prstClr val="black"/>
                </a:solidFill>
                <a:effectLst/>
                <a:uLnTx/>
                <a:uFillTx/>
                <a:latin typeface="Century"/>
                <a:ea typeface="+mn-ea"/>
                <a:cs typeface="+mn-cs"/>
              </a:rPr>
            </a:br>
            <a:r>
              <a:rPr kumimoji="0" lang="ru-RU" sz="1600" b="0" i="0" u="none" strike="noStrike" kern="1200" cap="none" spc="0" normalizeH="0" baseline="0" noProof="0" dirty="0">
                <a:ln>
                  <a:noFill/>
                </a:ln>
                <a:solidFill>
                  <a:prstClr val="black"/>
                </a:solidFill>
                <a:effectLst/>
                <a:uLnTx/>
                <a:uFillTx/>
                <a:latin typeface="Century"/>
                <a:ea typeface="+mn-ea"/>
                <a:cs typeface="+mn-cs"/>
              </a:rPr>
              <a:t>заказчик </a:t>
            </a:r>
            <a:r>
              <a:rPr kumimoji="0" lang="ru-RU" sz="1600" b="0" i="0" u="none" strike="noStrike" kern="1200" cap="none" spc="0" normalizeH="0" baseline="0" noProof="0" dirty="0">
                <a:ln>
                  <a:noFill/>
                </a:ln>
                <a:solidFill>
                  <a:srgbClr val="FF0000"/>
                </a:solidFill>
                <a:effectLst/>
                <a:uLnTx/>
                <a:uFillTx/>
                <a:latin typeface="Century"/>
                <a:ea typeface="+mn-ea"/>
                <a:cs typeface="+mn-cs"/>
              </a:rPr>
              <a:t>обязан</a:t>
            </a:r>
            <a:r>
              <a:rPr kumimoji="0" lang="ru-RU" sz="1600" b="0" i="0" u="none" strike="noStrike" kern="1200" cap="none" spc="0" normalizeH="0" baseline="0" noProof="0" dirty="0">
                <a:ln>
                  <a:noFill/>
                </a:ln>
                <a:solidFill>
                  <a:prstClr val="black"/>
                </a:solidFill>
                <a:effectLst/>
                <a:uLnTx/>
                <a:uFillTx/>
                <a:latin typeface="Century"/>
                <a:ea typeface="+mn-ea"/>
                <a:cs typeface="+mn-cs"/>
              </a:rPr>
              <a:t> уведомить в срок </a:t>
            </a:r>
            <a:r>
              <a:rPr kumimoji="0" lang="ru-RU" sz="1600" b="0" i="0" u="none" strike="noStrike" kern="1200" cap="none" spc="0" normalizeH="0" baseline="0" noProof="0" dirty="0">
                <a:ln>
                  <a:noFill/>
                </a:ln>
                <a:solidFill>
                  <a:srgbClr val="C00000"/>
                </a:solidFill>
                <a:effectLst/>
                <a:uLnTx/>
                <a:uFillTx/>
                <a:latin typeface="Century"/>
                <a:ea typeface="+mn-ea"/>
                <a:cs typeface="+mn-cs"/>
              </a:rPr>
              <a:t>не позднее 1 рабочего дня</a:t>
            </a:r>
            <a:r>
              <a:rPr kumimoji="0" lang="ru-RU" sz="1600" b="0" i="0" u="none" strike="noStrike" kern="1200" cap="none" spc="0" normalizeH="0" baseline="0" noProof="0" dirty="0">
                <a:ln>
                  <a:noFill/>
                </a:ln>
                <a:solidFill>
                  <a:prstClr val="black"/>
                </a:solidFill>
                <a:effectLst/>
                <a:uLnTx/>
                <a:uFillTx/>
                <a:latin typeface="Century"/>
                <a:ea typeface="+mn-ea"/>
                <a:cs typeface="+mn-cs"/>
              </a:rPr>
              <a:t> с даты заключения контракта контрольный орган в сфере закупок о такой закупке.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entury"/>
                <a:ea typeface="+mn-ea"/>
                <a:cs typeface="+mn-cs"/>
              </a:rPr>
              <a:t>К этому уведомлению прилагается копия заключенного в соответствии с настоящим пунктом контракта с обоснованием его заключения</a:t>
            </a:r>
            <a:r>
              <a:rPr kumimoji="0" lang="ru-RU" sz="1600" b="0" i="0" u="none" strike="noStrike" kern="1200" cap="none" spc="0" normalizeH="0" baseline="0" noProof="0" dirty="0">
                <a:ln>
                  <a:noFill/>
                </a:ln>
                <a:solidFill>
                  <a:prstClr val="black"/>
                </a:solidFill>
                <a:effectLst/>
                <a:uLnTx/>
                <a:uFillTx/>
                <a:latin typeface="Century"/>
                <a:ea typeface="+mn-ea"/>
                <a:cs typeface="+mn-cs"/>
              </a:rPr>
              <a:t>. (копия акта обследования аварии или копия документа, составленного заказчиком и подтверждающего обстоятельство, на основании которого заключен контракт)</a:t>
            </a:r>
          </a:p>
        </p:txBody>
      </p:sp>
      <p:sp>
        <p:nvSpPr>
          <p:cNvPr id="3" name="Скругленный прямоугольник 2"/>
          <p:cNvSpPr/>
          <p:nvPr/>
        </p:nvSpPr>
        <p:spPr>
          <a:xfrm>
            <a:off x="3249756" y="291490"/>
            <a:ext cx="8595879" cy="10551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Century"/>
                <a:ea typeface="+mn-ea"/>
                <a:cs typeface="+mn-cs"/>
              </a:rPr>
              <a:t>Уведомление  органа, уполномоченного на осуществление контроля в сфере закупок</a:t>
            </a:r>
          </a:p>
        </p:txBody>
      </p:sp>
    </p:spTree>
    <p:extLst>
      <p:ext uri="{BB962C8B-B14F-4D97-AF65-F5344CB8AC3E}">
        <p14:creationId xmlns:p14="http://schemas.microsoft.com/office/powerpoint/2010/main" val="21088903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229600" cy="663352"/>
          </a:xfrm>
        </p:spPr>
        <p:txBody>
          <a:bodyPr>
            <a:normAutofit/>
          </a:bodyPr>
          <a:lstStyle/>
          <a:p>
            <a:r>
              <a:rPr lang="ru-RU" sz="3200" dirty="0"/>
              <a:t>Заказчик обязан         </a:t>
            </a:r>
            <a:r>
              <a:rPr lang="ru-RU" sz="3200" dirty="0">
                <a:solidFill>
                  <a:srgbClr val="FF0000"/>
                </a:solidFill>
              </a:rPr>
              <a:t>с 31 июля 2019 г.</a:t>
            </a:r>
          </a:p>
        </p:txBody>
      </p:sp>
      <p:sp>
        <p:nvSpPr>
          <p:cNvPr id="4" name="TextBox 3"/>
          <p:cNvSpPr txBox="1"/>
          <p:nvPr/>
        </p:nvSpPr>
        <p:spPr>
          <a:xfrm>
            <a:off x="1701253" y="188640"/>
            <a:ext cx="20184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Часть 4 ст. 93</a:t>
            </a:r>
          </a:p>
        </p:txBody>
      </p:sp>
      <p:pic>
        <p:nvPicPr>
          <p:cNvPr id="1026" name="Picture 2" descr="Картинки по запросу обоснование нмцк по 44 фз, картинки"/>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63839" y="4806571"/>
            <a:ext cx="349849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отчет- обоснование закупки у ед. поставщика по 44 фз, карти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253" y="1395108"/>
            <a:ext cx="3192289" cy="226481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212079" y="1261172"/>
            <a:ext cx="6001789" cy="276617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ct val="20000"/>
              </a:spcBef>
              <a:spcAft>
                <a:spcPts val="0"/>
              </a:spcAft>
              <a:buClr>
                <a:srgbClr val="4F81BD"/>
              </a:buClr>
              <a:buSzPct val="85000"/>
              <a:buFont typeface="Wingdings" panose="05000000000000000000" pitchFamily="2" charset="2"/>
              <a:buChar char="§"/>
              <a:tabLst/>
              <a:defRPr/>
            </a:pPr>
            <a:r>
              <a:rPr kumimoji="0" lang="ru-R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определить и обосновать цену контракта в порядке, установленном настоящим Федеральным </a:t>
            </a:r>
            <a:r>
              <a:rPr kumimoji="0" lang="ru-RU"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законом</a:t>
            </a:r>
          </a:p>
          <a:p>
            <a:pPr marL="457200" marR="0" lvl="0" indent="-457200" algn="l" defTabSz="914400" rtl="0" eaLnBrk="1" fontAlgn="auto" latinLnBrk="0" hangingPunct="1">
              <a:lnSpc>
                <a:spcPct val="100000"/>
              </a:lnSpc>
              <a:spcBef>
                <a:spcPct val="20000"/>
              </a:spcBef>
              <a:spcAft>
                <a:spcPts val="0"/>
              </a:spcAft>
              <a:buClr>
                <a:srgbClr val="4F81BD"/>
              </a:buClr>
              <a:buSzPct val="85000"/>
              <a:buFont typeface="Wingdings" panose="05000000000000000000" pitchFamily="2" charset="2"/>
              <a:buChar char="§"/>
              <a:tabLst/>
              <a:defRPr/>
            </a:pPr>
            <a:r>
              <a:rPr kumimoji="0" lang="ru-R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Контракт должен содержать обоснование </a:t>
            </a:r>
            <a:r>
              <a:rPr kumimoji="0" lang="ru-RU"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цены </a:t>
            </a:r>
            <a:r>
              <a:rPr kumimoji="0" lang="ru-RU"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контракта</a:t>
            </a:r>
            <a:endParaRPr kumimoji="0" lang="ru-RU" sz="2800" b="0" i="0" u="none" strike="noStrike" kern="1200" cap="none" spc="0" normalizeH="0" baseline="0" noProof="0" dirty="0">
              <a:ln>
                <a:noFill/>
              </a:ln>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Прямоугольник 5"/>
          <p:cNvSpPr/>
          <p:nvPr/>
        </p:nvSpPr>
        <p:spPr>
          <a:xfrm>
            <a:off x="1886961" y="5251721"/>
            <a:ext cx="2820871" cy="7019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20000"/>
              </a:spcBef>
              <a:spcAft>
                <a:spcPts val="0"/>
              </a:spcAft>
              <a:buClr>
                <a:srgbClr val="4F81BD"/>
              </a:buClr>
              <a:buSzPct val="85000"/>
              <a:buFontTx/>
              <a:buNone/>
              <a:tabLst/>
              <a:defRPr/>
            </a:pPr>
            <a:r>
              <a:rPr kumimoji="0" lang="ru-RU"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ВАЖНО! ОТЧЕТ!</a:t>
            </a:r>
            <a:endParaRPr kumimoji="0" lang="ru-RU"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Прямоугольник 6"/>
          <p:cNvSpPr/>
          <p:nvPr/>
        </p:nvSpPr>
        <p:spPr>
          <a:xfrm>
            <a:off x="1689409" y="4167791"/>
            <a:ext cx="8813181" cy="5760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
                <a:srgbClr val="4F81BD"/>
              </a:buClr>
              <a:buSzPct val="85000"/>
              <a:buFontTx/>
              <a:buNone/>
              <a:tabLst/>
              <a:defRPr/>
            </a:pPr>
            <a:r>
              <a:rPr kumimoji="0" lang="ru-RU"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п.п.3,6,9,11,12,18,22,23,30-32,34,35,37 – 41, 46, 49.</a:t>
            </a:r>
          </a:p>
        </p:txBody>
      </p:sp>
      <p:sp>
        <p:nvSpPr>
          <p:cNvPr id="9" name="Прямоугольник 8"/>
          <p:cNvSpPr/>
          <p:nvPr/>
        </p:nvSpPr>
        <p:spPr>
          <a:xfrm>
            <a:off x="5375920" y="181382"/>
            <a:ext cx="5148064"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№71-ФЗ от 1.05.2019</a:t>
            </a:r>
          </a:p>
        </p:txBody>
      </p:sp>
      <p:cxnSp>
        <p:nvCxnSpPr>
          <p:cNvPr id="8" name="Прямая соединительная линия 7"/>
          <p:cNvCxnSpPr/>
          <p:nvPr/>
        </p:nvCxnSpPr>
        <p:spPr>
          <a:xfrm>
            <a:off x="3491345" y="5162204"/>
            <a:ext cx="889462" cy="9725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3491345" y="5162205"/>
            <a:ext cx="964277" cy="972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7709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3033" y="3625577"/>
            <a:ext cx="4680520" cy="309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260025" y="834013"/>
            <a:ext cx="6984776" cy="2677656"/>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a:ln>
                  <a:noFill/>
                </a:ln>
                <a:solidFill>
                  <a:srgbClr val="FF0000"/>
                </a:solidFill>
                <a:effectLst/>
                <a:uLnTx/>
                <a:uFillTx/>
                <a:latin typeface="Century"/>
                <a:ea typeface="+mn-ea"/>
                <a:cs typeface="+mn-cs"/>
              </a:rPr>
              <a:t>С 1 июля 2019г.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a:ln>
                  <a:noFill/>
                </a:ln>
                <a:solidFill>
                  <a:prstClr val="black"/>
                </a:solidFill>
                <a:effectLst/>
                <a:uLnTx/>
                <a:uFillTx/>
                <a:latin typeface="Century"/>
                <a:ea typeface="+mn-ea"/>
                <a:cs typeface="+mn-cs"/>
              </a:rPr>
              <a:t>ИСКЛЮЧИТЬ!!!</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black"/>
                </a:solidFill>
                <a:effectLst/>
                <a:uLnTx/>
                <a:uFillTx/>
                <a:latin typeface="Century"/>
                <a:ea typeface="+mn-ea"/>
                <a:cs typeface="+mn-cs"/>
              </a:rPr>
              <a:t>«Внешнюю» экспертизу при исполнении контракта  </a:t>
            </a:r>
          </a:p>
        </p:txBody>
      </p:sp>
      <p:sp>
        <p:nvSpPr>
          <p:cNvPr id="4" name="TextBox 3"/>
          <p:cNvSpPr txBox="1"/>
          <p:nvPr/>
        </p:nvSpPr>
        <p:spPr>
          <a:xfrm>
            <a:off x="1701253" y="188640"/>
            <a:ext cx="1442420"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ч.</a:t>
            </a:r>
            <a:r>
              <a:rPr kumimoji="0" lang="en-US"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4</a:t>
            </a: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 ст. 9</a:t>
            </a:r>
            <a:r>
              <a:rPr kumimoji="0" lang="en-US"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4</a:t>
            </a:r>
            <a:endPar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endParaRPr>
          </a:p>
        </p:txBody>
      </p:sp>
      <p:sp>
        <p:nvSpPr>
          <p:cNvPr id="6" name="Прямоугольник 5"/>
          <p:cNvSpPr/>
          <p:nvPr/>
        </p:nvSpPr>
        <p:spPr>
          <a:xfrm>
            <a:off x="5375920" y="181382"/>
            <a:ext cx="5148064"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№71-ФЗ от 1.05.2019</a:t>
            </a:r>
          </a:p>
        </p:txBody>
      </p:sp>
      <p:cxnSp>
        <p:nvCxnSpPr>
          <p:cNvPr id="5" name="Прямая соединительная линия 4"/>
          <p:cNvCxnSpPr/>
          <p:nvPr/>
        </p:nvCxnSpPr>
        <p:spPr>
          <a:xfrm flipH="1">
            <a:off x="6874625" y="3225338"/>
            <a:ext cx="4181302" cy="34995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3458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229600" cy="663352"/>
          </a:xfrm>
        </p:spPr>
        <p:txBody>
          <a:bodyPr>
            <a:normAutofit/>
          </a:bodyPr>
          <a:lstStyle/>
          <a:p>
            <a:r>
              <a:rPr lang="ru-RU" sz="3200" dirty="0"/>
              <a:t>Заказчик обязан</a:t>
            </a:r>
          </a:p>
        </p:txBody>
      </p:sp>
      <p:sp>
        <p:nvSpPr>
          <p:cNvPr id="4" name="TextBox 3"/>
          <p:cNvSpPr txBox="1"/>
          <p:nvPr/>
        </p:nvSpPr>
        <p:spPr>
          <a:xfrm>
            <a:off x="1701253" y="188640"/>
            <a:ext cx="20184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Часть 2, ст. 96</a:t>
            </a:r>
          </a:p>
        </p:txBody>
      </p:sp>
      <p:pic>
        <p:nvPicPr>
          <p:cNvPr id="12" name="Объект 11"/>
          <p:cNvPicPr>
            <a:picLocks noGrp="1" noChangeAspect="1"/>
          </p:cNvPicPr>
          <p:nvPr>
            <p:ph idx="1"/>
          </p:nvPr>
        </p:nvPicPr>
        <p:blipFill>
          <a:blip r:embed="rId2"/>
          <a:stretch>
            <a:fillRect/>
          </a:stretch>
        </p:blipFill>
        <p:spPr>
          <a:xfrm>
            <a:off x="6960096" y="3573017"/>
            <a:ext cx="3456384" cy="2448273"/>
          </a:xfrm>
          <a:prstGeom prst="rect">
            <a:avLst/>
          </a:prstGeom>
        </p:spPr>
      </p:pic>
      <p:sp>
        <p:nvSpPr>
          <p:cNvPr id="13" name="Прямоугольник 12"/>
          <p:cNvSpPr/>
          <p:nvPr/>
        </p:nvSpPr>
        <p:spPr>
          <a:xfrm>
            <a:off x="1729140" y="1268761"/>
            <a:ext cx="8687340"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По отдельным основаниям требуется обеспечение исполнения контракта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rPr>
              <a:t> для случаев:</a:t>
            </a:r>
            <a:r>
              <a:rPr kumimoji="0" lang="en-US" sz="2800" b="0" i="0" u="none" strike="noStrike" kern="1200" cap="none" spc="0" normalizeH="0" baseline="0" noProof="0" dirty="0">
                <a:ln>
                  <a:noFill/>
                </a:ln>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ru-RU" sz="28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п.п</a:t>
            </a:r>
            <a:r>
              <a:rPr kumimoji="0" lang="ru-RU"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3,12,16,18,19,24,25,35, 37 </a:t>
            </a:r>
            <a:r>
              <a:rPr kumimoji="0" lang="ru-RU"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39, </a:t>
            </a:r>
            <a:endParaRPr kumimoji="0" lang="ru-RU"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47-48 (если предусмотрен аванс по п.п.47,48), 49,50,53,54</a:t>
            </a:r>
          </a:p>
        </p:txBody>
      </p:sp>
      <p:sp>
        <p:nvSpPr>
          <p:cNvPr id="14" name="Прямоугольник 13"/>
          <p:cNvSpPr/>
          <p:nvPr/>
        </p:nvSpPr>
        <p:spPr>
          <a:xfrm>
            <a:off x="1775520" y="3573017"/>
            <a:ext cx="5040560" cy="24482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CC"/>
                </a:solidFill>
                <a:effectLst/>
                <a:uLnTx/>
                <a:uFillTx/>
                <a:latin typeface="Century"/>
                <a:ea typeface="+mn-ea"/>
                <a:cs typeface="+mn-cs"/>
              </a:rPr>
              <a:t>При цене контракта не более 50 млн. рублей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CC"/>
                </a:solidFill>
                <a:effectLst/>
                <a:uLnTx/>
                <a:uFillTx/>
                <a:latin typeface="Century"/>
                <a:ea typeface="+mn-ea"/>
                <a:cs typeface="+mn-cs"/>
              </a:rPr>
              <a:t>5 – 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CC"/>
                </a:solidFill>
                <a:effectLst/>
                <a:uLnTx/>
                <a:uFillTx/>
                <a:latin typeface="Century"/>
                <a:ea typeface="+mn-ea"/>
                <a:cs typeface="+mn-cs"/>
              </a:rPr>
              <a:t>При цене контракта более 50 млн. рублей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CC"/>
                </a:solidFill>
                <a:effectLst/>
                <a:uLnTx/>
                <a:uFillTx/>
                <a:latin typeface="Century"/>
                <a:ea typeface="+mn-ea"/>
                <a:cs typeface="+mn-cs"/>
              </a:rPr>
              <a:t>10 – 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CC"/>
                </a:solidFill>
                <a:effectLst/>
                <a:uLnTx/>
                <a:uFillTx/>
                <a:latin typeface="Century"/>
                <a:ea typeface="+mn-ea"/>
                <a:cs typeface="+mn-cs"/>
              </a:rPr>
              <a:t>Но не менее размера аванса, предусмотренного контрактом.</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entury"/>
              <a:ea typeface="+mn-ea"/>
              <a:cs typeface="+mn-cs"/>
            </a:endParaRPr>
          </a:p>
        </p:txBody>
      </p:sp>
    </p:spTree>
    <p:extLst>
      <p:ext uri="{BB962C8B-B14F-4D97-AF65-F5344CB8AC3E}">
        <p14:creationId xmlns:p14="http://schemas.microsoft.com/office/powerpoint/2010/main" val="4053932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692696"/>
            <a:ext cx="8229600" cy="504056"/>
          </a:xfrm>
        </p:spPr>
        <p:txBody>
          <a:bodyPr>
            <a:normAutofit/>
          </a:bodyPr>
          <a:lstStyle/>
          <a:p>
            <a:r>
              <a:rPr lang="ru-RU" dirty="0"/>
              <a:t>Заказчик обязан</a:t>
            </a:r>
          </a:p>
        </p:txBody>
      </p:sp>
      <p:sp>
        <p:nvSpPr>
          <p:cNvPr id="5" name="Прямоугольник 4"/>
          <p:cNvSpPr/>
          <p:nvPr/>
        </p:nvSpPr>
        <p:spPr>
          <a:xfrm>
            <a:off x="6025743" y="1509335"/>
            <a:ext cx="4464496" cy="304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CC"/>
                </a:solidFill>
                <a:effectLst/>
                <a:uLnTx/>
                <a:uFillTx/>
                <a:latin typeface="Century"/>
                <a:ea typeface="+mn-ea"/>
                <a:cs typeface="+mn-cs"/>
              </a:rPr>
              <a:t>В реестр контрактов </a:t>
            </a:r>
            <a:r>
              <a:rPr kumimoji="0" lang="ru-RU" sz="2400" b="0" i="0" u="none" strike="noStrike" kern="1200" cap="none" spc="0" normalizeH="0" baseline="0" noProof="0" dirty="0">
                <a:ln>
                  <a:noFill/>
                </a:ln>
                <a:solidFill>
                  <a:srgbClr val="FF0000"/>
                </a:solidFill>
                <a:effectLst/>
                <a:uLnTx/>
                <a:uFillTx/>
                <a:latin typeface="Century"/>
                <a:ea typeface="+mn-ea"/>
                <a:cs typeface="+mn-cs"/>
              </a:rPr>
              <a:t>не включается</a:t>
            </a:r>
            <a:r>
              <a:rPr kumimoji="0" lang="ru-RU" sz="2400" b="0" i="0" u="none" strike="noStrike" kern="1200" cap="none" spc="0" normalizeH="0" baseline="0" noProof="0" dirty="0">
                <a:ln>
                  <a:noFill/>
                </a:ln>
                <a:solidFill>
                  <a:prstClr val="white"/>
                </a:solidFill>
                <a:effectLst/>
                <a:uLnTx/>
                <a:uFillTx/>
                <a:latin typeface="Century"/>
                <a:ea typeface="+mn-ea"/>
                <a:cs typeface="+mn-cs"/>
              </a:rPr>
              <a:t> </a:t>
            </a:r>
            <a:r>
              <a:rPr kumimoji="0" lang="ru-RU" sz="2400" b="0" i="0" u="none" strike="noStrike" kern="1200" cap="none" spc="0" normalizeH="0" baseline="0" noProof="0" dirty="0">
                <a:ln>
                  <a:noFill/>
                </a:ln>
                <a:solidFill>
                  <a:srgbClr val="0000CC"/>
                </a:solidFill>
                <a:effectLst/>
                <a:uLnTx/>
                <a:uFillTx/>
                <a:latin typeface="Century"/>
                <a:ea typeface="+mn-ea"/>
                <a:cs typeface="+mn-cs"/>
              </a:rPr>
              <a:t>информация о контрактах, заключенных в соответствии с пунктами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CC"/>
              </a:solidFill>
              <a:effectLst/>
              <a:uLnTx/>
              <a:uFillTx/>
              <a:latin typeface="Centur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FF0000"/>
                </a:solidFill>
                <a:effectLst/>
                <a:uLnTx/>
                <a:uFillTx/>
                <a:latin typeface="Century"/>
                <a:ea typeface="+mn-ea"/>
                <a:cs typeface="+mn-cs"/>
              </a:rPr>
              <a:t>4, 5, 23, 42, 44, 45,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FF0000"/>
                </a:solidFill>
                <a:effectLst/>
                <a:uLnTx/>
                <a:uFillTx/>
                <a:latin typeface="Century"/>
                <a:ea typeface="+mn-ea"/>
                <a:cs typeface="+mn-cs"/>
              </a:rPr>
              <a:t>46(с физ. Лицами), 52</a:t>
            </a:r>
            <a:endParaRPr kumimoji="0" lang="ru-RU" sz="2400" b="0" i="0" u="none" strike="noStrike" kern="1200" cap="none" spc="0" normalizeH="0" baseline="0" noProof="0" dirty="0">
              <a:ln>
                <a:noFill/>
              </a:ln>
              <a:solidFill>
                <a:prstClr val="white"/>
              </a:solidFill>
              <a:effectLst/>
              <a:uLnTx/>
              <a:uFillTx/>
              <a:latin typeface="Century"/>
              <a:ea typeface="+mn-ea"/>
              <a:cs typeface="+mn-cs"/>
            </a:endParaRPr>
          </a:p>
        </p:txBody>
      </p:sp>
      <p:sp>
        <p:nvSpPr>
          <p:cNvPr id="6" name="TextBox 5"/>
          <p:cNvSpPr txBox="1"/>
          <p:nvPr/>
        </p:nvSpPr>
        <p:spPr>
          <a:xfrm>
            <a:off x="1701253" y="188640"/>
            <a:ext cx="20184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Часть 1, ст. 103</a:t>
            </a:r>
          </a:p>
        </p:txBody>
      </p:sp>
      <p:sp>
        <p:nvSpPr>
          <p:cNvPr id="7" name="Прямоугольник 6"/>
          <p:cNvSpPr/>
          <p:nvPr/>
        </p:nvSpPr>
        <p:spPr>
          <a:xfrm>
            <a:off x="1821868" y="4632082"/>
            <a:ext cx="8568952"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Отчет о результатах отдельного этапа исполнения контракта,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 информация о поставленном товаре, выполненной работе или об оказанной услуге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a:ea typeface="+mn-ea"/>
                <a:cs typeface="+mn-cs"/>
              </a:rPr>
              <a:t>заключенного в соответствии с пунктами </a:t>
            </a:r>
            <a:r>
              <a:rPr kumimoji="0" lang="ru-RU" sz="2400" b="0" i="0" u="none" strike="noStrike" kern="1200" cap="none" spc="0" normalizeH="0" baseline="0" noProof="0" dirty="0">
                <a:ln>
                  <a:noFill/>
                </a:ln>
                <a:solidFill>
                  <a:srgbClr val="FF0000"/>
                </a:solidFill>
                <a:effectLst/>
                <a:uLnTx/>
                <a:uFillTx/>
                <a:latin typeface="Century"/>
                <a:ea typeface="+mn-ea"/>
                <a:cs typeface="+mn-cs"/>
              </a:rPr>
              <a:t>4</a:t>
            </a:r>
            <a:r>
              <a:rPr kumimoji="0" lang="ru-RU" sz="2400" b="0" i="0" u="none" strike="noStrike" kern="1200" cap="none" spc="0" normalizeH="0" baseline="0" noProof="0" dirty="0">
                <a:ln>
                  <a:noFill/>
                </a:ln>
                <a:solidFill>
                  <a:prstClr val="black"/>
                </a:solidFill>
                <a:effectLst/>
                <a:uLnTx/>
                <a:uFillTx/>
                <a:latin typeface="Century"/>
                <a:ea typeface="+mn-ea"/>
                <a:cs typeface="+mn-cs"/>
              </a:rPr>
              <a:t>, </a:t>
            </a:r>
            <a:r>
              <a:rPr kumimoji="0" lang="ru-RU" sz="2400" b="0" i="0" u="none" strike="noStrike" kern="1200" cap="none" spc="0" normalizeH="0" baseline="0" noProof="0" dirty="0">
                <a:ln>
                  <a:noFill/>
                </a:ln>
                <a:solidFill>
                  <a:srgbClr val="FF0000"/>
                </a:solidFill>
                <a:effectLst/>
                <a:uLnTx/>
                <a:uFillTx/>
                <a:latin typeface="Century"/>
                <a:ea typeface="+mn-ea"/>
                <a:cs typeface="+mn-cs"/>
              </a:rPr>
              <a:t>5</a:t>
            </a:r>
            <a:r>
              <a:rPr kumimoji="0" lang="ru-RU" sz="2400" b="0" i="0" u="none" strike="noStrike" kern="1200" cap="none" spc="0" normalizeH="0" baseline="0" noProof="0" dirty="0">
                <a:ln>
                  <a:noFill/>
                </a:ln>
                <a:solidFill>
                  <a:prstClr val="black"/>
                </a:solidFill>
                <a:effectLst/>
                <a:uLnTx/>
                <a:uFillTx/>
                <a:latin typeface="Century"/>
                <a:ea typeface="+mn-ea"/>
                <a:cs typeface="+mn-cs"/>
              </a:rPr>
              <a:t>, </a:t>
            </a:r>
            <a:r>
              <a:rPr kumimoji="0" lang="ru-RU" sz="2400" b="0" i="0" u="none" strike="noStrike" kern="1200" cap="none" spc="0" normalizeH="0" baseline="0" noProof="0" dirty="0">
                <a:ln>
                  <a:noFill/>
                </a:ln>
                <a:solidFill>
                  <a:srgbClr val="FF0000"/>
                </a:solidFill>
                <a:effectLst/>
                <a:uLnTx/>
                <a:uFillTx/>
                <a:latin typeface="Century"/>
                <a:ea typeface="+mn-ea"/>
                <a:cs typeface="+mn-cs"/>
              </a:rPr>
              <a:t>23, 42,44,46,52  </a:t>
            </a:r>
            <a:r>
              <a:rPr kumimoji="0" lang="ru-RU" sz="1800" b="0" i="0" u="none" strike="noStrike" kern="1200" cap="none" spc="0" normalizeH="0" baseline="0" noProof="0" dirty="0">
                <a:ln>
                  <a:noFill/>
                </a:ln>
                <a:solidFill>
                  <a:prstClr val="black"/>
                </a:solidFill>
                <a:effectLst/>
                <a:uLnTx/>
                <a:uFillTx/>
                <a:latin typeface="Century"/>
                <a:ea typeface="+mn-ea"/>
                <a:cs typeface="+mn-cs"/>
              </a:rPr>
              <a:t>ч. 1 ст. 93, в ЕИС </a:t>
            </a:r>
            <a:r>
              <a:rPr kumimoji="0" lang="ru-RU" sz="2400" b="0" i="0" u="none" strike="noStrike" kern="1200" cap="none" spc="0" normalizeH="0" baseline="0" noProof="0" dirty="0">
                <a:ln>
                  <a:noFill/>
                </a:ln>
                <a:solidFill>
                  <a:srgbClr val="FF0000"/>
                </a:solidFill>
                <a:effectLst/>
                <a:uLnTx/>
                <a:uFillTx/>
                <a:latin typeface="Century"/>
                <a:ea typeface="+mn-ea"/>
                <a:cs typeface="+mn-cs"/>
              </a:rPr>
              <a:t>не размещается.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(ч.9,ст.94, №44-ФЗ)</a:t>
            </a:r>
          </a:p>
        </p:txBody>
      </p:sp>
      <p:sp>
        <p:nvSpPr>
          <p:cNvPr id="3" name="Объект 2"/>
          <p:cNvSpPr>
            <a:spLocks noGrp="1"/>
          </p:cNvSpPr>
          <p:nvPr>
            <p:ph idx="1"/>
          </p:nvPr>
        </p:nvSpPr>
        <p:spPr/>
        <p:txBody>
          <a:bodyPr/>
          <a:lstStyle/>
          <a:p>
            <a:endParaRPr lang="ru-RU" dirty="0"/>
          </a:p>
        </p:txBody>
      </p:sp>
      <p:pic>
        <p:nvPicPr>
          <p:cNvPr id="8" name="Рисунок 7"/>
          <p:cNvPicPr>
            <a:picLocks noChangeAspect="1"/>
          </p:cNvPicPr>
          <p:nvPr/>
        </p:nvPicPr>
        <p:blipFill>
          <a:blip r:embed="rId2"/>
          <a:stretch>
            <a:fillRect/>
          </a:stretch>
        </p:blipFill>
        <p:spPr>
          <a:xfrm>
            <a:off x="586448" y="1356523"/>
            <a:ext cx="5439295" cy="3292824"/>
          </a:xfrm>
          <a:prstGeom prst="rect">
            <a:avLst/>
          </a:prstGeom>
        </p:spPr>
      </p:pic>
    </p:spTree>
    <p:extLst>
      <p:ext uri="{BB962C8B-B14F-4D97-AF65-F5344CB8AC3E}">
        <p14:creationId xmlns:p14="http://schemas.microsoft.com/office/powerpoint/2010/main" val="37981939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692696"/>
            <a:ext cx="8229600" cy="504056"/>
          </a:xfrm>
        </p:spPr>
        <p:txBody>
          <a:bodyPr>
            <a:normAutofit/>
          </a:bodyPr>
          <a:lstStyle/>
          <a:p>
            <a:r>
              <a:rPr lang="ru-RU" dirty="0"/>
              <a:t>Заказчик </a:t>
            </a:r>
            <a:r>
              <a:rPr lang="ru-RU" dirty="0" smtClean="0"/>
              <a:t>вправе</a:t>
            </a:r>
            <a:endParaRPr lang="ru-RU" dirty="0"/>
          </a:p>
        </p:txBody>
      </p:sp>
      <p:sp>
        <p:nvSpPr>
          <p:cNvPr id="6" name="TextBox 5"/>
          <p:cNvSpPr txBox="1"/>
          <p:nvPr/>
        </p:nvSpPr>
        <p:spPr>
          <a:xfrm>
            <a:off x="1701253" y="188640"/>
            <a:ext cx="20184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Часть 15, ст. 34</a:t>
            </a:r>
          </a:p>
        </p:txBody>
      </p:sp>
      <p:sp>
        <p:nvSpPr>
          <p:cNvPr id="3" name="Объект 2"/>
          <p:cNvSpPr>
            <a:spLocks noGrp="1"/>
          </p:cNvSpPr>
          <p:nvPr>
            <p:ph idx="1"/>
          </p:nvPr>
        </p:nvSpPr>
        <p:spPr>
          <a:xfrm>
            <a:off x="1981200" y="1484784"/>
            <a:ext cx="8229600" cy="4968552"/>
          </a:xfrm>
        </p:spPr>
        <p:txBody>
          <a:bodyPr/>
          <a:lstStyle/>
          <a:p>
            <a:pPr>
              <a:buClr>
                <a:srgbClr val="4F81BD"/>
              </a:buClr>
            </a:pPr>
            <a:r>
              <a:rPr lang="ru-RU" sz="1800" dirty="0">
                <a:solidFill>
                  <a:prstClr val="black"/>
                </a:solidFill>
                <a:latin typeface="Calibri" panose="020F0502020204030204" pitchFamily="34" charset="0"/>
                <a:ea typeface="Calibri" panose="020F0502020204030204" pitchFamily="34" charset="0"/>
                <a:cs typeface="Calibri" panose="020F0502020204030204" pitchFamily="34" charset="0"/>
              </a:rPr>
              <a:t>П</a:t>
            </a:r>
            <a:r>
              <a:rPr lang="ru-RU" sz="2200" dirty="0">
                <a:solidFill>
                  <a:prstClr val="black"/>
                </a:solidFill>
              </a:rPr>
              <a:t>ри заключении контракта в случаях, предусмотренных </a:t>
            </a:r>
            <a:r>
              <a:rPr lang="ru-RU" sz="2200" dirty="0">
                <a:solidFill>
                  <a:srgbClr val="FF0000"/>
                </a:solidFill>
              </a:rPr>
              <a:t>пунктами 1, 4, 5, 8, 15, 20, 21,23, 26, 28, 29, 40, 41, 44, 45,46</a:t>
            </a:r>
            <a:r>
              <a:rPr lang="en-US" sz="2200" dirty="0">
                <a:solidFill>
                  <a:srgbClr val="FF0000"/>
                </a:solidFill>
              </a:rPr>
              <a:t>,51,52</a:t>
            </a:r>
            <a:r>
              <a:rPr lang="ru-RU" sz="2200" dirty="0">
                <a:solidFill>
                  <a:srgbClr val="FF0000"/>
                </a:solidFill>
              </a:rPr>
              <a:t>,53</a:t>
            </a:r>
          </a:p>
          <a:p>
            <a:pPr>
              <a:buClr>
                <a:srgbClr val="4F81BD"/>
              </a:buClr>
            </a:pPr>
            <a:r>
              <a:rPr lang="ru-RU" sz="2200" dirty="0">
                <a:solidFill>
                  <a:prstClr val="black"/>
                </a:solidFill>
              </a:rPr>
              <a:t> ч.1, ст.93  требования: - об ответственности заказчика и поставщика (подрядчика, исполнителя) за неисполнение или ненадлежащее исполнение обязательств, предусмотренных контрактом; </a:t>
            </a:r>
          </a:p>
          <a:p>
            <a:pPr algn="just">
              <a:buClr>
                <a:srgbClr val="4F81BD"/>
              </a:buClr>
            </a:pPr>
            <a:r>
              <a:rPr lang="ru-RU" sz="2200" dirty="0">
                <a:solidFill>
                  <a:prstClr val="black"/>
                </a:solidFill>
              </a:rPr>
              <a:t>- о порядке и сроке оплаты</a:t>
            </a:r>
          </a:p>
          <a:p>
            <a:pPr algn="just">
              <a:buClr>
                <a:srgbClr val="4F81BD"/>
              </a:buClr>
            </a:pPr>
            <a:r>
              <a:rPr lang="ru-RU" sz="2200" dirty="0">
                <a:solidFill>
                  <a:prstClr val="black"/>
                </a:solidFill>
              </a:rPr>
              <a:t>заказчиком </a:t>
            </a:r>
            <a:r>
              <a:rPr lang="ru-RU" sz="2200" dirty="0">
                <a:solidFill>
                  <a:srgbClr val="FF0000"/>
                </a:solidFill>
              </a:rPr>
              <a:t>могут не применяться </a:t>
            </a:r>
            <a:r>
              <a:rPr lang="ru-RU" sz="2200" dirty="0">
                <a:solidFill>
                  <a:prstClr val="black"/>
                </a:solidFill>
              </a:rPr>
              <a:t>к указанному контракту.</a:t>
            </a:r>
          </a:p>
          <a:p>
            <a:pPr algn="just">
              <a:buClr>
                <a:srgbClr val="4F81BD"/>
              </a:buClr>
            </a:pPr>
            <a:r>
              <a:rPr lang="ru-RU" sz="2200" dirty="0">
                <a:solidFill>
                  <a:prstClr val="black"/>
                </a:solidFill>
              </a:rPr>
              <a:t> </a:t>
            </a:r>
          </a:p>
          <a:p>
            <a:pPr algn="just">
              <a:buClr>
                <a:srgbClr val="4F81BD"/>
              </a:buClr>
            </a:pPr>
            <a:r>
              <a:rPr lang="ru-RU" sz="2200" dirty="0">
                <a:solidFill>
                  <a:prstClr val="black"/>
                </a:solidFill>
              </a:rPr>
              <a:t>В этих случаях контракт может быть заключен </a:t>
            </a:r>
            <a:r>
              <a:rPr lang="ru-RU" sz="2200" dirty="0">
                <a:solidFill>
                  <a:srgbClr val="FF0000"/>
                </a:solidFill>
              </a:rPr>
              <a:t>в любой форме</a:t>
            </a:r>
            <a:r>
              <a:rPr lang="ru-RU" sz="2200" dirty="0">
                <a:solidFill>
                  <a:prstClr val="black"/>
                </a:solidFill>
              </a:rPr>
              <a:t>, предусмотренной Гражданским кодексом Российской Федерации для совершения сделок.</a:t>
            </a:r>
          </a:p>
          <a:p>
            <a:endParaRPr lang="ru-RU" dirty="0"/>
          </a:p>
        </p:txBody>
      </p:sp>
    </p:spTree>
    <p:extLst>
      <p:ext uri="{BB962C8B-B14F-4D97-AF65-F5344CB8AC3E}">
        <p14:creationId xmlns:p14="http://schemas.microsoft.com/office/powerpoint/2010/main" val="35799556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46909" y="1484784"/>
            <a:ext cx="9676015" cy="4093428"/>
          </a:xfrm>
          <a:prstGeom prst="rect">
            <a:avLst/>
          </a:prstGeom>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a:ln>
                  <a:noFill/>
                </a:ln>
                <a:solidFill>
                  <a:srgbClr val="FF0000"/>
                </a:solidFill>
                <a:effectLst/>
                <a:uLnTx/>
                <a:uFillTx/>
                <a:latin typeface="Century"/>
                <a:ea typeface="+mn-ea"/>
                <a:cs typeface="+mn-cs"/>
              </a:rPr>
              <a:t>С 1 июля 2019 года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Допускается изменения существенных условий контракта по </a:t>
            </a: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ru-RU" sz="2800" b="0" i="0" u="none" strike="noStrike" kern="1200" cap="none" spc="0" normalizeH="0" baseline="0" noProof="0" dirty="0">
                <a:ln>
                  <a:noFill/>
                </a:ln>
                <a:solidFill>
                  <a:prstClr val="black"/>
                </a:solidFill>
                <a:effectLst/>
                <a:uLnTx/>
                <a:uFillTx/>
                <a:latin typeface="Century"/>
                <a:ea typeface="+mn-ea"/>
                <a:cs typeface="+mn-cs"/>
              </a:rPr>
              <a:t>соглашению сторон в случае заключения контракта с единственным поставщиком (подрядчиком, исполнителем) в соответствии с пунктами </a:t>
            </a:r>
            <a:endParaRPr kumimoji="0" lang="ru-RU" sz="2800" b="0" i="0" u="none" strike="noStrike" kern="1200" cap="none" spc="0" normalizeH="0" baseline="0" noProof="0" dirty="0" smtClean="0">
              <a:ln>
                <a:noFill/>
              </a:ln>
              <a:solidFill>
                <a:prstClr val="black"/>
              </a:solidFill>
              <a:effectLst/>
              <a:uLnTx/>
              <a:uFillTx/>
              <a:latin typeface="Century"/>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srgbClr val="FF0000"/>
                </a:solidFill>
                <a:effectLst/>
                <a:uLnTx/>
                <a:uFillTx/>
                <a:latin typeface="Century"/>
                <a:ea typeface="+mn-ea"/>
                <a:cs typeface="+mn-cs"/>
              </a:rPr>
              <a:t>1</a:t>
            </a:r>
            <a:r>
              <a:rPr kumimoji="0" lang="ru-RU" sz="3600" b="0" i="0" u="none" strike="noStrike" kern="1200" cap="none" spc="0" normalizeH="0" baseline="0" noProof="0" dirty="0">
                <a:ln>
                  <a:noFill/>
                </a:ln>
                <a:solidFill>
                  <a:srgbClr val="FF0000"/>
                </a:solidFill>
                <a:effectLst/>
                <a:uLnTx/>
                <a:uFillTx/>
                <a:latin typeface="Century"/>
                <a:ea typeface="+mn-ea"/>
                <a:cs typeface="+mn-cs"/>
              </a:rPr>
              <a:t>, 8, 22, 23, 29, 32, 34, 51 части 1 статьи 93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entury"/>
                <a:ea typeface="+mn-ea"/>
                <a:cs typeface="+mn-cs"/>
              </a:rPr>
              <a:t> </a:t>
            </a:r>
          </a:p>
        </p:txBody>
      </p:sp>
      <p:sp>
        <p:nvSpPr>
          <p:cNvPr id="4" name="TextBox 3"/>
          <p:cNvSpPr txBox="1"/>
          <p:nvPr/>
        </p:nvSpPr>
        <p:spPr>
          <a:xfrm>
            <a:off x="1659689" y="462253"/>
            <a:ext cx="2018484" cy="369332"/>
          </a:xfrm>
          <a:prstGeom prst="rect">
            <a:avLst/>
          </a:prstGeom>
          <a:solidFill>
            <a:schemeClr val="bg1">
              <a:lumMod val="95000"/>
            </a:schemeClr>
          </a:solid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lumMod val="75000"/>
                    <a:lumOff val="25000"/>
                  </a:prstClr>
                </a:solidFill>
                <a:effectLst/>
                <a:uLnTx/>
                <a:uFillTx/>
                <a:latin typeface="Century"/>
                <a:ea typeface="+mn-ea"/>
                <a:cs typeface="+mn-cs"/>
              </a:rPr>
              <a:t>п. 10, ч.1 ст. 95</a:t>
            </a:r>
          </a:p>
        </p:txBody>
      </p:sp>
      <p:sp>
        <p:nvSpPr>
          <p:cNvPr id="6" name="Прямоугольник 5"/>
          <p:cNvSpPr/>
          <p:nvPr/>
        </p:nvSpPr>
        <p:spPr>
          <a:xfrm>
            <a:off x="5716742" y="462253"/>
            <a:ext cx="4248472" cy="369332"/>
          </a:xfrm>
          <a:prstGeom prst="rect">
            <a:avLst/>
          </a:prstGeom>
          <a:ln cap="rnd"/>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Verdana" pitchFamily="34" charset="0"/>
                <a:ea typeface="+mn-ea"/>
                <a:cs typeface="+mn-cs"/>
              </a:rPr>
              <a:t>Закон №71-ФЗ от 1.05.2019</a:t>
            </a:r>
          </a:p>
        </p:txBody>
      </p:sp>
    </p:spTree>
    <p:extLst>
      <p:ext uri="{BB962C8B-B14F-4D97-AF65-F5344CB8AC3E}">
        <p14:creationId xmlns:p14="http://schemas.microsoft.com/office/powerpoint/2010/main" val="6882044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3751" y="1399531"/>
            <a:ext cx="10964488" cy="1702502"/>
          </a:xfrm>
        </p:spPr>
        <p:txBody>
          <a:bodyPr>
            <a:noAutofit/>
          </a:bodyPr>
          <a:lstStyle/>
          <a:p>
            <a:pPr fontAlgn="base">
              <a:lnSpc>
                <a:spcPct val="100000"/>
              </a:lnSpc>
              <a:spcAft>
                <a:spcPct val="0"/>
              </a:spcAft>
            </a:pPr>
            <a:r>
              <a:rPr lang="ru-RU" sz="3600" b="1" dirty="0">
                <a:solidFill>
                  <a:srgbClr val="154676"/>
                </a:solidFill>
                <a:latin typeface="Century" panose="02040604050505020304" pitchFamily="18" charset="0"/>
                <a:ea typeface="Yu Gothic UI Semibold" panose="020B0700000000000000" pitchFamily="34" charset="-128"/>
              </a:rPr>
              <a:t>«Подводные камни» при </a:t>
            </a:r>
            <a:r>
              <a:rPr lang="ru-RU" sz="3600" b="1" dirty="0" smtClean="0">
                <a:solidFill>
                  <a:srgbClr val="154676"/>
                </a:solidFill>
                <a:latin typeface="Century" panose="02040604050505020304" pitchFamily="18" charset="0"/>
                <a:ea typeface="Yu Gothic UI Semibold" panose="020B0700000000000000" pitchFamily="34" charset="-128"/>
              </a:rPr>
              <a:t>проведении электронных аукционов</a:t>
            </a:r>
            <a:br>
              <a:rPr lang="ru-RU" sz="3600" b="1" dirty="0" smtClean="0">
                <a:solidFill>
                  <a:srgbClr val="154676"/>
                </a:solidFill>
                <a:latin typeface="Century" panose="02040604050505020304" pitchFamily="18" charset="0"/>
                <a:ea typeface="Yu Gothic UI Semibold" panose="020B0700000000000000" pitchFamily="34" charset="-128"/>
              </a:rPr>
            </a:br>
            <a:endParaRPr lang="ru-RU" sz="3600" b="1" dirty="0">
              <a:solidFill>
                <a:srgbClr val="154676"/>
              </a:solidFill>
              <a:latin typeface="Century" panose="02040604050505020304" pitchFamily="18" charset="0"/>
              <a:ea typeface="Yu Gothic UI Semibold" panose="020B0700000000000000" pitchFamily="34" charset="-128"/>
            </a:endParaRPr>
          </a:p>
        </p:txBody>
      </p:sp>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48" y="3102033"/>
            <a:ext cx="10030694" cy="777777"/>
          </a:xfrm>
          <a:prstGeom prst="rect">
            <a:avLst/>
          </a:prstGeom>
        </p:spPr>
        <p:txBody>
          <a:bodyPr wrap="square">
            <a:spAutoFit/>
          </a:bodyPr>
          <a:lstStyle/>
          <a:p>
            <a:pPr algn="ctr">
              <a:lnSpc>
                <a:spcPct val="115000"/>
              </a:lnSpc>
              <a:spcAft>
                <a:spcPts val="0"/>
              </a:spcAft>
            </a:pPr>
            <a:r>
              <a:rPr lang="ru-RU" sz="2000"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Особенности проведения электронного аукциона в порядке, предусмотренном контрактной системой. Несостоявшийся электронный аукцион</a:t>
            </a:r>
            <a:endParaRPr lang="ru-RU" sz="2000" i="1" dirty="0">
              <a:solidFill>
                <a:srgbClr val="15467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68880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ru-RU" dirty="0"/>
              <a:t>Статистика за </a:t>
            </a:r>
            <a:r>
              <a:rPr lang="ru-RU" altLang="ru-RU" dirty="0" smtClean="0"/>
              <a:t>2018 </a:t>
            </a:r>
            <a:r>
              <a:rPr lang="ru-RU" altLang="ru-RU" dirty="0"/>
              <a:t>года </a:t>
            </a:r>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Содержимое 2"/>
          <p:cNvSpPr txBox="1">
            <a:spLocks/>
          </p:cNvSpPr>
          <p:nvPr/>
        </p:nvSpPr>
        <p:spPr>
          <a:xfrm>
            <a:off x="1814600" y="1215548"/>
            <a:ext cx="8207375" cy="10064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ru-RU" altLang="ru-RU" sz="2400" b="0" i="0" u="none" strike="noStrike" kern="1200" cap="none" spc="0" normalizeH="0" baseline="0" noProof="0" dirty="0" smtClean="0">
                <a:ln>
                  <a:noFill/>
                </a:ln>
                <a:solidFill>
                  <a:prstClr val="black"/>
                </a:solidFill>
                <a:effectLst/>
                <a:uLnTx/>
                <a:uFillTx/>
                <a:latin typeface="Calibri"/>
                <a:ea typeface="+mn-ea"/>
                <a:cs typeface="+mn-cs"/>
              </a:rPr>
              <a:t>По данным </a:t>
            </a:r>
            <a:r>
              <a:rPr kumimoji="0" lang="ru-RU" altLang="ru-RU" sz="2400" b="0" i="0" u="none" strike="noStrike" kern="1200" cap="none" spc="0" normalizeH="0" baseline="0" noProof="0" dirty="0" err="1" smtClean="0">
                <a:ln>
                  <a:noFill/>
                </a:ln>
                <a:solidFill>
                  <a:prstClr val="black"/>
                </a:solidFill>
                <a:effectLst/>
                <a:uLnTx/>
                <a:uFillTx/>
                <a:latin typeface="Calibri"/>
                <a:ea typeface="+mn-ea"/>
                <a:cs typeface="+mn-cs"/>
              </a:rPr>
              <a:t>статотчетности</a:t>
            </a:r>
            <a:r>
              <a:rPr kumimoji="0" lang="ru-RU" altLang="ru-RU" sz="2400" b="0" i="0" u="none" strike="noStrike" kern="1200" cap="none" spc="0" normalizeH="0" baseline="0" noProof="0" dirty="0" smtClean="0">
                <a:ln>
                  <a:noFill/>
                </a:ln>
                <a:solidFill>
                  <a:prstClr val="black"/>
                </a:solidFill>
                <a:effectLst/>
                <a:uLnTx/>
                <a:uFillTx/>
                <a:latin typeface="Calibri"/>
                <a:ea typeface="+mn-ea"/>
                <a:cs typeface="+mn-cs"/>
              </a:rPr>
              <a:t> Минфина для обеспечения государственных и муниципальных нужд</a:t>
            </a:r>
            <a:br>
              <a:rPr kumimoji="0" lang="ru-RU" altLang="ru-RU" sz="2400" b="0" i="0" u="none" strike="noStrike" kern="1200" cap="none" spc="0" normalizeH="0" baseline="0" noProof="0" dirty="0" smtClean="0">
                <a:ln>
                  <a:noFill/>
                </a:ln>
                <a:solidFill>
                  <a:prstClr val="black"/>
                </a:solidFill>
                <a:effectLst/>
                <a:uLnTx/>
                <a:uFillTx/>
                <a:latin typeface="Calibri"/>
                <a:ea typeface="+mn-ea"/>
                <a:cs typeface="+mn-cs"/>
              </a:rPr>
            </a:br>
            <a:r>
              <a:rPr kumimoji="0" lang="ru-RU" altLang="ru-RU" sz="2400" b="0" i="0" u="none" strike="noStrike" kern="1200" cap="none" spc="0" normalizeH="0" baseline="0" noProof="0" dirty="0" smtClean="0">
                <a:ln>
                  <a:noFill/>
                </a:ln>
                <a:solidFill>
                  <a:prstClr val="black"/>
                </a:solidFill>
                <a:effectLst/>
                <a:uLnTx/>
                <a:uFillTx/>
                <a:latin typeface="Calibri"/>
                <a:ea typeface="+mn-ea"/>
                <a:cs typeface="+mn-cs"/>
              </a:rPr>
              <a:t>по итогам 201</a:t>
            </a:r>
            <a:r>
              <a:rPr kumimoji="0" lang="en-US" altLang="ru-RU" sz="2400" b="0" i="0" u="none" strike="noStrike" kern="1200" cap="none" spc="0" normalizeH="0" baseline="0" noProof="0" dirty="0" smtClean="0">
                <a:ln>
                  <a:noFill/>
                </a:ln>
                <a:solidFill>
                  <a:prstClr val="black"/>
                </a:solidFill>
                <a:effectLst/>
                <a:uLnTx/>
                <a:uFillTx/>
                <a:latin typeface="Calibri"/>
                <a:ea typeface="+mn-ea"/>
                <a:cs typeface="+mn-cs"/>
              </a:rPr>
              <a:t>8</a:t>
            </a:r>
            <a:r>
              <a:rPr kumimoji="0" lang="ru-RU" altLang="ru-RU" sz="2400" b="0" i="0" u="none" strike="noStrike" kern="1200" cap="none" spc="0" normalizeH="0" baseline="0" noProof="0" dirty="0" smtClean="0">
                <a:ln>
                  <a:noFill/>
                </a:ln>
                <a:solidFill>
                  <a:prstClr val="black"/>
                </a:solidFill>
                <a:effectLst/>
                <a:uLnTx/>
                <a:uFillTx/>
                <a:latin typeface="Calibri"/>
                <a:ea typeface="+mn-ea"/>
                <a:cs typeface="+mn-cs"/>
              </a:rPr>
              <a:t> г. (стоимость)</a:t>
            </a:r>
            <a:endParaRPr kumimoji="0" lang="ru-RU" altLang="ru-RU"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Рисунок 2"/>
          <p:cNvPicPr>
            <a:picLocks noChangeAspect="1"/>
          </p:cNvPicPr>
          <p:nvPr/>
        </p:nvPicPr>
        <p:blipFill>
          <a:blip r:embed="rId2"/>
          <a:stretch>
            <a:fillRect/>
          </a:stretch>
        </p:blipFill>
        <p:spPr>
          <a:xfrm>
            <a:off x="2191110" y="2188409"/>
            <a:ext cx="6846678" cy="4533066"/>
          </a:xfrm>
          <a:prstGeom prst="rect">
            <a:avLst/>
          </a:prstGeom>
        </p:spPr>
      </p:pic>
    </p:spTree>
    <p:extLst>
      <p:ext uri="{BB962C8B-B14F-4D97-AF65-F5344CB8AC3E}">
        <p14:creationId xmlns:p14="http://schemas.microsoft.com/office/powerpoint/2010/main" val="832744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Выбор способа закупки</a:t>
            </a:r>
            <a:endParaRPr lang="ru-RU" dirty="0"/>
          </a:p>
        </p:txBody>
      </p:sp>
      <p:sp>
        <p:nvSpPr>
          <p:cNvPr id="3" name="Объект 2"/>
          <p:cNvSpPr>
            <a:spLocks noGrp="1"/>
          </p:cNvSpPr>
          <p:nvPr>
            <p:ph idx="1"/>
          </p:nvPr>
        </p:nvSpPr>
        <p:spPr>
          <a:xfrm>
            <a:off x="838200" y="1242204"/>
            <a:ext cx="10515600" cy="4934759"/>
          </a:xfrm>
        </p:spPr>
        <p:txBody>
          <a:bodyPr>
            <a:normAutofit fontScale="92500"/>
          </a:bodyPr>
          <a:lstStyle/>
          <a:p>
            <a:pPr marL="0" indent="0" algn="ctr">
              <a:buFont typeface="Wingdings" panose="05000000000000000000" pitchFamily="2" charset="2"/>
              <a:buNone/>
              <a:defRPr/>
            </a:pPr>
            <a:r>
              <a:rPr lang="ru-RU" dirty="0"/>
              <a:t>Распоряжение Правительства РФ от 21.03.2016 N 471-р</a:t>
            </a:r>
          </a:p>
          <a:p>
            <a:pPr marL="0" indent="0" algn="ctr">
              <a:buFont typeface="Wingdings" panose="05000000000000000000" pitchFamily="2" charset="2"/>
              <a:buNone/>
              <a:defRPr/>
            </a:pPr>
            <a:r>
              <a:rPr lang="ru-RU" dirty="0" smtClean="0"/>
              <a:t>&lt;</a:t>
            </a:r>
            <a:r>
              <a:rPr lang="ru-RU" dirty="0"/>
              <a:t>О перечне товаров, работ, услуг, в случае осуществления закупок которых заказчик обязан проводить аукцион в электронной форме (электронный аукцион)&gt;</a:t>
            </a:r>
          </a:p>
          <a:p>
            <a:r>
              <a:rPr lang="ru-RU" dirty="0" smtClean="0">
                <a:solidFill>
                  <a:srgbClr val="FF0000"/>
                </a:solidFill>
                <a:effectLst>
                  <a:outerShdw blurRad="38100" dist="38100" dir="2700000" algn="tl">
                    <a:srgbClr val="000000">
                      <a:alpha val="43137"/>
                    </a:srgbClr>
                  </a:outerShdw>
                </a:effectLst>
              </a:rPr>
              <a:t>ИЗМЕНЕНИЯ (с 03.06.19):</a:t>
            </a:r>
          </a:p>
          <a:p>
            <a:pPr marL="0" indent="0">
              <a:buNone/>
            </a:pPr>
            <a:r>
              <a:rPr lang="ru-RU" dirty="0"/>
              <a:t>а) позицию, определенную кодом 26, изложить в следующей редакции:</a:t>
            </a:r>
          </a:p>
          <a:p>
            <a:pPr marL="0" indent="0">
              <a:buNone/>
            </a:pPr>
            <a:r>
              <a:rPr lang="ru-RU" dirty="0" smtClean="0"/>
              <a:t>"26 Оборудование </a:t>
            </a:r>
            <a:r>
              <a:rPr lang="ru-RU" dirty="0"/>
              <a:t>компьютерное, электронное и оптическое";</a:t>
            </a:r>
          </a:p>
          <a:p>
            <a:pPr marL="0" indent="0">
              <a:buNone/>
            </a:pPr>
            <a:r>
              <a:rPr lang="ru-RU" dirty="0" smtClean="0"/>
              <a:t>б</a:t>
            </a:r>
            <a:r>
              <a:rPr lang="ru-RU" dirty="0"/>
              <a:t>) позицию, определенную кодом 32.5, изложить в следующей редакции:</a:t>
            </a:r>
          </a:p>
          <a:p>
            <a:pPr marL="0" indent="0">
              <a:buNone/>
            </a:pPr>
            <a:r>
              <a:rPr lang="ru-RU" dirty="0" smtClean="0"/>
              <a:t>"32.5 Инструменты </a:t>
            </a:r>
            <a:r>
              <a:rPr lang="ru-RU" dirty="0"/>
              <a:t>и оборудование медицинские (кроме кодов 32.50.22.120, 32.50.22.121, 32.50.22.190)".</a:t>
            </a:r>
          </a:p>
          <a:p>
            <a:endParaRPr lang="ru-RU" dirty="0"/>
          </a:p>
          <a:p>
            <a:endParaRPr lang="ru-RU" dirty="0"/>
          </a:p>
        </p:txBody>
      </p:sp>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71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69" y="0"/>
            <a:ext cx="12560060" cy="7065034"/>
          </a:xfrm>
          <a:prstGeom prst="rect">
            <a:avLst/>
          </a:prstGeom>
        </p:spPr>
      </p:pic>
      <p:sp>
        <p:nvSpPr>
          <p:cNvPr id="5" name="Подзаголовок 4"/>
          <p:cNvSpPr>
            <a:spLocks noGrp="1"/>
          </p:cNvSpPr>
          <p:nvPr>
            <p:ph type="subTitle" idx="1"/>
          </p:nvPr>
        </p:nvSpPr>
        <p:spPr/>
        <p:txBody>
          <a:bodyPr/>
          <a:lstStyle/>
          <a:p>
            <a:endParaRPr lang="en-US" dirty="0" smtClean="0"/>
          </a:p>
          <a:p>
            <a:endParaRPr lang="ru-RU" dirty="0"/>
          </a:p>
        </p:txBody>
      </p:sp>
      <p:sp>
        <p:nvSpPr>
          <p:cNvPr id="7" name="Заголовок 6"/>
          <p:cNvSpPr>
            <a:spLocks noGrp="1"/>
          </p:cNvSpPr>
          <p:nvPr>
            <p:ph type="ctrTitle"/>
          </p:nvPr>
        </p:nvSpPr>
        <p:spPr>
          <a:xfrm>
            <a:off x="550155" y="343947"/>
            <a:ext cx="10117845" cy="716384"/>
          </a:xfrm>
        </p:spPr>
        <p:txBody>
          <a:bodyPr>
            <a:noAutofit/>
          </a:bodyPr>
          <a:lstStyle/>
          <a:p>
            <a:pPr algn="l"/>
            <a:r>
              <a:rPr lang="ru-RU" sz="3200" dirty="0">
                <a:solidFill>
                  <a:srgbClr val="154676"/>
                </a:solidFill>
                <a:latin typeface="Century" panose="02040604050505020304" pitchFamily="18" charset="0"/>
                <a:ea typeface="Yu Gothic UI Semibold" panose="020B0700000000000000" pitchFamily="34" charset="-128"/>
              </a:rPr>
              <a:t>Планирование закупок</a:t>
            </a:r>
            <a:r>
              <a:rPr lang="ru-RU" sz="2000" dirty="0">
                <a:solidFill>
                  <a:srgbClr val="154676"/>
                </a:solidFill>
                <a:latin typeface="Century" panose="02040604050505020304" pitchFamily="18" charset="0"/>
                <a:ea typeface="Yu Gothic UI Semibold" panose="020B0700000000000000" pitchFamily="34" charset="-128"/>
              </a:rPr>
              <a:t/>
            </a:r>
            <a:br>
              <a:rPr lang="ru-RU" sz="2000" dirty="0">
                <a:solidFill>
                  <a:srgbClr val="154676"/>
                </a:solidFill>
                <a:latin typeface="Century" panose="02040604050505020304" pitchFamily="18" charset="0"/>
                <a:ea typeface="Yu Gothic UI Semibold" panose="020B0700000000000000" pitchFamily="34" charset="-128"/>
              </a:rPr>
            </a:br>
            <a:r>
              <a:rPr lang="ru-RU" sz="1400" dirty="0">
                <a:solidFill>
                  <a:srgbClr val="154676"/>
                </a:solidFill>
                <a:latin typeface="Century" panose="02040604050505020304" pitchFamily="18" charset="0"/>
                <a:ea typeface="Yu Gothic UI Semibold" panose="020B0700000000000000" pitchFamily="34" charset="-128"/>
              </a:rPr>
              <a:t>Концепция повышения эффективности бюджетных расходов в 2019 </a:t>
            </a:r>
            <a:r>
              <a:rPr lang="ru-RU" sz="1400" dirty="0" smtClean="0">
                <a:solidFill>
                  <a:srgbClr val="154676"/>
                </a:solidFill>
                <a:latin typeface="Century" panose="02040604050505020304" pitchFamily="18" charset="0"/>
                <a:ea typeface="Yu Gothic UI Semibold" panose="020B0700000000000000" pitchFamily="34" charset="-128"/>
              </a:rPr>
              <a:t>– 2024 годах </a:t>
            </a:r>
            <a:r>
              <a:rPr lang="ru-RU" sz="1400" dirty="0">
                <a:solidFill>
                  <a:srgbClr val="154676"/>
                </a:solidFill>
                <a:latin typeface="Century" panose="02040604050505020304" pitchFamily="18" charset="0"/>
                <a:ea typeface="Yu Gothic UI Semibold" panose="020B0700000000000000" pitchFamily="34" charset="-128"/>
              </a:rPr>
              <a:t>(распоряжение Правительства РФ от 31.01.2019 № 117-р)</a:t>
            </a:r>
            <a:endParaRPr lang="ru-RU" sz="1400" dirty="0">
              <a:solidFill>
                <a:srgbClr val="C00000"/>
              </a:solidFill>
              <a:latin typeface="Century" panose="02040604050505020304" pitchFamily="18" charset="0"/>
              <a:ea typeface="Yu Gothic UI Semibold" panose="020B0700000000000000" pitchFamily="34" charset="-128"/>
            </a:endParaRPr>
          </a:p>
        </p:txBody>
      </p:sp>
      <p:sp>
        <p:nvSpPr>
          <p:cNvPr id="13" name="Прямоугольник 12"/>
          <p:cNvSpPr/>
          <p:nvPr/>
        </p:nvSpPr>
        <p:spPr>
          <a:xfrm>
            <a:off x="454325" y="5621953"/>
            <a:ext cx="313944" cy="112776"/>
          </a:xfrm>
          <a:prstGeom prst="rect">
            <a:avLst/>
          </a:prstGeom>
        </p:spPr>
        <p:txBody>
          <a:bodyPr wrap="none" lIns="0" tIns="0" rIns="0" bIns="0">
            <a:noAutofit/>
          </a:bodyPr>
          <a:lstStyle/>
          <a:p>
            <a:pPr marL="0" marR="0" lvl="0" indent="0" algn="r" defTabSz="457200" rtl="0" eaLnBrk="1" fontAlgn="auto" latinLnBrk="0" hangingPunct="1">
              <a:lnSpc>
                <a:spcPts val="3576"/>
              </a:lnSpc>
              <a:spcBef>
                <a:spcPts val="0"/>
              </a:spcBef>
              <a:spcAft>
                <a:spcPts val="0"/>
              </a:spcAft>
              <a:buClrTx/>
              <a:buSzTx/>
              <a:buFontTx/>
              <a:buNone/>
              <a:tabLst/>
              <a:defRPr/>
            </a:pPr>
            <a:endParaRPr kumimoji="0" lang="ru"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Прямоугольник 14"/>
          <p:cNvSpPr/>
          <p:nvPr/>
        </p:nvSpPr>
        <p:spPr>
          <a:xfrm>
            <a:off x="3869663" y="4853706"/>
            <a:ext cx="6206634" cy="62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Прямоугольник 1"/>
          <p:cNvSpPr/>
          <p:nvPr/>
        </p:nvSpPr>
        <p:spPr>
          <a:xfrm>
            <a:off x="454325" y="1334757"/>
            <a:ext cx="11557566" cy="477053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интеграцию планирования закупочной деятельности с бюджетным планированием </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за счет </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увязки планируемых закупок (в укрупненном виде)</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ru-RU"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объединение плана закупок и плана-графика закупок в единый </a:t>
            </a:r>
            <a:r>
              <a:rPr kumimoji="0" lang="ru-RU"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электронный документ</a:t>
            </a:r>
            <a:r>
              <a:rPr kumimoji="0" lang="ru-RU"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предполагающий поэтапную (с момента доведения лимитов </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бюджетных обязательств </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 начала определения поставщика) детализацию содержащейся в </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нем информации </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 планируемых закупках, с </a:t>
            </a:r>
            <a:r>
              <a:rPr kumimoji="0" lang="ru-RU"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формированием полноценного описания </a:t>
            </a:r>
            <a:r>
              <a:rPr kumimoji="0" lang="ru-RU" sz="19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объекта закупки</a:t>
            </a:r>
            <a:r>
              <a:rPr kumimoji="0" lang="ru-RU"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проекта контракта, обоснованной НМЦК </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("контрактное планирование") </a:t>
            </a:r>
            <a:r>
              <a:rPr kumimoji="0" lang="ru-RU"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за 3 </a:t>
            </a:r>
            <a:r>
              <a:rPr kumimoji="0" lang="ru-RU" sz="19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месяца до </a:t>
            </a:r>
            <a:r>
              <a:rPr kumimoji="0" lang="ru-RU" sz="1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начала такой закупки;</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 установление возможности </a:t>
            </a:r>
            <a:r>
              <a:rPr kumimoji="0" lang="ru-RU" sz="19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начала процедур закупок</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детализированных непосредственно в обоснованиях бюджетных ассигнований, </a:t>
            </a:r>
            <a:r>
              <a:rPr kumimoji="0" lang="ru-RU" sz="19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до утверждения планов закупок </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(с заключением </a:t>
            </a:r>
            <a:r>
              <a:rPr kumimoji="0" lang="ru-RU" sz="19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контрактов</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предусматривающих </a:t>
            </a:r>
            <a:r>
              <a:rPr kumimoji="0" lang="ru-RU" sz="19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начало их исполнения после доведения лимитов бюджетных обязательств</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 завершение к 2020 году формирования не менее </a:t>
            </a:r>
            <a:r>
              <a:rPr kumimoji="0" lang="ru-RU" sz="19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28 разделов каталога</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товаров, работ, услуг, охватывающего основную часть закупок ТРУ</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обеспечение на основе применения КТРУ возможности формирования и </a:t>
            </a:r>
            <a:r>
              <a:rPr kumimoji="0" lang="ru-RU" sz="1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использования участниками </a:t>
            </a: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информации о </a:t>
            </a:r>
            <a:r>
              <a:rPr kumimoji="0" lang="ru-RU"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референтных</a:t>
            </a:r>
            <a:r>
              <a:rPr kumimoji="0" lang="ru-RU"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ценах закупок….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осуществление нормирования на основании каталога товаров, работ, услуг</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5" y="6121387"/>
            <a:ext cx="1069675" cy="482022"/>
          </a:xfrm>
          <a:prstGeom prst="rect">
            <a:avLst/>
          </a:prstGeom>
        </p:spPr>
      </p:pic>
    </p:spTree>
    <p:extLst>
      <p:ext uri="{BB962C8B-B14F-4D97-AF65-F5344CB8AC3E}">
        <p14:creationId xmlns:p14="http://schemas.microsoft.com/office/powerpoint/2010/main" val="37581206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3"/>
          <p:cNvSpPr>
            <a:spLocks noGrp="1" noChangeArrowheads="1"/>
          </p:cNvSpPr>
          <p:nvPr>
            <p:ph type="title"/>
          </p:nvPr>
        </p:nvSpPr>
        <p:spPr>
          <a:xfrm>
            <a:off x="1014152" y="109060"/>
            <a:ext cx="10339647" cy="1325563"/>
          </a:xfrm>
        </p:spPr>
        <p:txBody>
          <a:bodyPr>
            <a:normAutofit/>
          </a:bodyPr>
          <a:lstStyle/>
          <a:p>
            <a:pPr eaLnBrk="1" hangingPunct="1"/>
            <a:r>
              <a:rPr lang="ru-RU" altLang="ru-RU" dirty="0" smtClean="0"/>
              <a:t>Порядок проведения электронного аукциона</a:t>
            </a:r>
          </a:p>
        </p:txBody>
      </p:sp>
      <p:sp>
        <p:nvSpPr>
          <p:cNvPr id="5" name="Прямоугольник 4"/>
          <p:cNvSpPr>
            <a:spLocks noChangeArrowheads="1"/>
          </p:cNvSpPr>
          <p:nvPr/>
        </p:nvSpPr>
        <p:spPr bwMode="auto">
          <a:xfrm>
            <a:off x="2424114" y="2608264"/>
            <a:ext cx="7272337" cy="293687"/>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3. Извещение и документация ст. </a:t>
            </a:r>
            <a:r>
              <a:rPr kumimoji="0" lang="ru-RU" sz="1600" b="1"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charset="0"/>
                <a:ea typeface="+mn-ea"/>
                <a:cs typeface="Arial" charset="0"/>
              </a:rPr>
              <a:t>63, 64, 65</a:t>
            </a:r>
            <a:endPar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itchFamily="34" charset="0"/>
              <a:ea typeface="+mn-ea"/>
              <a:cs typeface="Arial" charset="0"/>
            </a:endParaRPr>
          </a:p>
        </p:txBody>
      </p:sp>
      <p:sp>
        <p:nvSpPr>
          <p:cNvPr id="7" name="Прямоугольник 6"/>
          <p:cNvSpPr>
            <a:spLocks noChangeArrowheads="1"/>
          </p:cNvSpPr>
          <p:nvPr/>
        </p:nvSpPr>
        <p:spPr bwMode="auto">
          <a:xfrm>
            <a:off x="2424114" y="3111501"/>
            <a:ext cx="7272337" cy="360363"/>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4. Подача заявок ст. </a:t>
            </a:r>
            <a:r>
              <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rPr>
              <a:t>66</a:t>
            </a:r>
            <a:endPar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itchFamily="34" charset="0"/>
              <a:ea typeface="+mn-ea"/>
              <a:cs typeface="Arial" charset="0"/>
            </a:endParaRPr>
          </a:p>
        </p:txBody>
      </p:sp>
      <p:sp>
        <p:nvSpPr>
          <p:cNvPr id="8" name="Прямоугольник 7"/>
          <p:cNvSpPr>
            <a:spLocks noChangeArrowheads="1"/>
          </p:cNvSpPr>
          <p:nvPr/>
        </p:nvSpPr>
        <p:spPr bwMode="auto">
          <a:xfrm>
            <a:off x="2424114" y="2176463"/>
            <a:ext cx="7272337" cy="285750"/>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sng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rPr>
              <a:t>2. Аккредитация участников закупки ст. 61-62</a:t>
            </a:r>
            <a:endParaRPr kumimoji="0" lang="ru-RU" sz="1600" b="1" i="0" u="none" strike="sngStrike" kern="1200" cap="none" spc="0" normalizeH="0" baseline="0" noProof="0" dirty="0">
              <a:ln>
                <a:noFill/>
              </a:ln>
              <a:solidFill>
                <a:srgbClr val="FF0000"/>
              </a:solidFill>
              <a:effectLst>
                <a:outerShdw blurRad="38100" dist="38100" dir="2700000" algn="tl">
                  <a:srgbClr val="000000"/>
                </a:outerShdw>
              </a:effectLst>
              <a:uLnTx/>
              <a:uFillTx/>
              <a:latin typeface="Calibri" pitchFamily="34" charset="0"/>
              <a:ea typeface="+mn-ea"/>
              <a:cs typeface="Arial" charset="0"/>
            </a:endParaRPr>
          </a:p>
        </p:txBody>
      </p:sp>
      <p:sp>
        <p:nvSpPr>
          <p:cNvPr id="11" name="Прямоугольник 10"/>
          <p:cNvSpPr>
            <a:spLocks noChangeArrowheads="1"/>
          </p:cNvSpPr>
          <p:nvPr/>
        </p:nvSpPr>
        <p:spPr bwMode="auto">
          <a:xfrm>
            <a:off x="2424114" y="3616325"/>
            <a:ext cx="7272337" cy="357188"/>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5. Рассмотрение первых частей заявок ст. </a:t>
            </a:r>
            <a:r>
              <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rPr>
              <a:t>67</a:t>
            </a:r>
            <a:endPar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itchFamily="34" charset="0"/>
              <a:ea typeface="+mn-ea"/>
              <a:cs typeface="Arial" charset="0"/>
            </a:endParaRPr>
          </a:p>
        </p:txBody>
      </p:sp>
      <p:sp>
        <p:nvSpPr>
          <p:cNvPr id="13" name="Прямоугольник 12"/>
          <p:cNvSpPr>
            <a:spLocks noChangeArrowheads="1"/>
          </p:cNvSpPr>
          <p:nvPr/>
        </p:nvSpPr>
        <p:spPr bwMode="auto">
          <a:xfrm>
            <a:off x="2424114" y="4192589"/>
            <a:ext cx="7272337" cy="357187"/>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6. Проведение электронного аукциона ст. </a:t>
            </a:r>
            <a:r>
              <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rPr>
              <a:t>68</a:t>
            </a:r>
          </a:p>
        </p:txBody>
      </p:sp>
      <p:sp>
        <p:nvSpPr>
          <p:cNvPr id="15" name="Прямоугольник 14"/>
          <p:cNvSpPr>
            <a:spLocks noChangeArrowheads="1"/>
          </p:cNvSpPr>
          <p:nvPr/>
        </p:nvSpPr>
        <p:spPr bwMode="auto">
          <a:xfrm>
            <a:off x="2424114" y="4768850"/>
            <a:ext cx="7272337" cy="285750"/>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7. Рассмотрение вторых частей заявок ст. </a:t>
            </a:r>
            <a:r>
              <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rPr>
              <a:t>69</a:t>
            </a:r>
            <a:endPar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itchFamily="34" charset="0"/>
              <a:ea typeface="+mn-ea"/>
              <a:cs typeface="Arial" charset="0"/>
            </a:endParaRPr>
          </a:p>
        </p:txBody>
      </p:sp>
      <p:sp>
        <p:nvSpPr>
          <p:cNvPr id="16" name="Прямоугольник 15"/>
          <p:cNvSpPr>
            <a:spLocks noChangeArrowheads="1"/>
          </p:cNvSpPr>
          <p:nvPr/>
        </p:nvSpPr>
        <p:spPr bwMode="auto">
          <a:xfrm>
            <a:off x="2424114" y="5272088"/>
            <a:ext cx="7272337" cy="285750"/>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sng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rPr>
              <a:t>8. Заключение контракта ст. 70</a:t>
            </a:r>
          </a:p>
        </p:txBody>
      </p:sp>
      <p:sp>
        <p:nvSpPr>
          <p:cNvPr id="4" name="Прямоугольник 4"/>
          <p:cNvSpPr>
            <a:spLocks noChangeArrowheads="1"/>
          </p:cNvSpPr>
          <p:nvPr/>
        </p:nvSpPr>
        <p:spPr bwMode="auto">
          <a:xfrm>
            <a:off x="2424114" y="1744664"/>
            <a:ext cx="7272337" cy="288925"/>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1. Регистрация заказчика Приказ Казначейства России </a:t>
            </a:r>
            <a:r>
              <a:rPr kumimoji="0" lang="ru-RU" sz="1400" b="1" i="0" u="none" strike="noStrike" kern="1200" cap="none" spc="0" normalizeH="0" baseline="0" noProof="0">
                <a:ln>
                  <a:noFill/>
                </a:ln>
                <a:solidFill>
                  <a:srgbClr val="000066"/>
                </a:solidFill>
                <a:effectLst>
                  <a:outerShdw blurRad="38100" dist="38100" dir="2700000" algn="tl">
                    <a:srgbClr val="000000"/>
                  </a:outerShdw>
                </a:effectLst>
                <a:uLnTx/>
                <a:uFillTx/>
                <a:latin typeface="Arial" charset="0"/>
                <a:ea typeface="+mn-ea"/>
                <a:cs typeface="Arial" charset="0"/>
              </a:rPr>
              <a:t>от 30.12.2015 № 27н</a:t>
            </a:r>
            <a:endParaRPr kumimoji="0" lang="ru-RU" sz="14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endParaRPr>
          </a:p>
        </p:txBody>
      </p:sp>
      <p:sp>
        <p:nvSpPr>
          <p:cNvPr id="14" name="Прямоугольник 13"/>
          <p:cNvSpPr>
            <a:spLocks noChangeArrowheads="1"/>
          </p:cNvSpPr>
          <p:nvPr/>
        </p:nvSpPr>
        <p:spPr bwMode="auto">
          <a:xfrm>
            <a:off x="2424113" y="5775325"/>
            <a:ext cx="7272337" cy="642099"/>
          </a:xfrm>
          <a:prstGeom prst="rect">
            <a:avLst/>
          </a:prstGeom>
          <a:solidFill>
            <a:srgbClr val="CCFFFF"/>
          </a:solidFill>
          <a:ln w="9525" algn="ctr">
            <a:solidFill>
              <a:srgbClr val="3366FF"/>
            </a:solidFill>
            <a:miter lim="800000"/>
            <a:headEnd/>
            <a:tailEnd/>
          </a:ln>
          <a:effectLst>
            <a:outerShdw dist="20000" dir="5400000" rotWithShape="0">
              <a:srgbClr val="00000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8. Последствия признания </a:t>
            </a:r>
            <a:endParaRPr kumimoji="0" lang="ru-RU" sz="1600" b="1" i="0" u="none" strike="noStrike" kern="1200" cap="none" spc="0" normalizeH="0" baseline="0" noProof="0" dirty="0" smtClean="0">
              <a:ln>
                <a:noFill/>
              </a:ln>
              <a:solidFill>
                <a:srgbClr val="000066"/>
              </a:solidFill>
              <a:effectLst>
                <a:outerShdw blurRad="38100" dist="38100" dir="2700000" algn="tl">
                  <a:srgbClr val="000000"/>
                </a:outerShdw>
              </a:effectLst>
              <a:uLnTx/>
              <a:uFillTx/>
              <a:latin typeface="Arial" charset="0"/>
              <a:ea typeface="+mn-ea"/>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000066"/>
                </a:solidFill>
                <a:effectLst>
                  <a:outerShdw blurRad="38100" dist="38100" dir="2700000" algn="tl">
                    <a:srgbClr val="000000"/>
                  </a:outerShdw>
                </a:effectLst>
                <a:uLnTx/>
                <a:uFillTx/>
                <a:latin typeface="Arial" charset="0"/>
                <a:ea typeface="+mn-ea"/>
                <a:cs typeface="Arial" charset="0"/>
              </a:rPr>
              <a:t>электронного </a:t>
            </a:r>
            <a:r>
              <a:rPr kumimoji="0" lang="ru-RU" sz="1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Arial" charset="0"/>
              </a:rPr>
              <a:t>аукциона </a:t>
            </a:r>
            <a:r>
              <a:rPr kumimoji="0" lang="ru-RU" sz="1600" b="1" i="0" u="none" strike="noStrike" kern="1200" cap="none" spc="0" normalizeH="0" baseline="0" noProof="0" dirty="0" smtClean="0">
                <a:ln>
                  <a:noFill/>
                </a:ln>
                <a:solidFill>
                  <a:srgbClr val="000066"/>
                </a:solidFill>
                <a:effectLst>
                  <a:outerShdw blurRad="38100" dist="38100" dir="2700000" algn="tl">
                    <a:srgbClr val="000000"/>
                  </a:outerShdw>
                </a:effectLst>
                <a:uLnTx/>
                <a:uFillTx/>
                <a:latin typeface="Arial" charset="0"/>
                <a:ea typeface="+mn-ea"/>
                <a:cs typeface="Arial" charset="0"/>
              </a:rPr>
              <a:t>несостоявшимся </a:t>
            </a:r>
            <a:r>
              <a:rPr kumimoji="0" lang="ru-RU" sz="1600" b="1"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charset="0"/>
                <a:ea typeface="+mn-ea"/>
                <a:cs typeface="Arial" charset="0"/>
              </a:rPr>
              <a:t>ст</a:t>
            </a:r>
            <a:r>
              <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rPr>
              <a:t>. </a:t>
            </a:r>
            <a:r>
              <a:rPr kumimoji="0" lang="ru-RU" sz="1600" b="1"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charset="0"/>
                <a:ea typeface="+mn-ea"/>
                <a:cs typeface="Arial" charset="0"/>
              </a:rPr>
              <a:t>71</a:t>
            </a:r>
            <a:endParaRPr kumimoji="0" lang="ru-RU"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Arial" charset="0"/>
            </a:endParaRPr>
          </a:p>
        </p:txBody>
      </p:sp>
    </p:spTree>
    <p:extLst>
      <p:ext uri="{BB962C8B-B14F-4D97-AF65-F5344CB8AC3E}">
        <p14:creationId xmlns:p14="http://schemas.microsoft.com/office/powerpoint/2010/main" val="241605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defRPr/>
            </a:pPr>
            <a:r>
              <a:rPr lang="ru-RU" sz="2400" dirty="0"/>
              <a:t>Временные параметры электронного аукциона (1) с </a:t>
            </a:r>
            <a:r>
              <a:rPr lang="ru-RU" sz="2400" dirty="0" smtClean="0"/>
              <a:t>01.07.18</a:t>
            </a:r>
            <a:br>
              <a:rPr lang="ru-RU" sz="2400" dirty="0" smtClean="0"/>
            </a:br>
            <a:r>
              <a:rPr lang="ru-RU" sz="2400" dirty="0" smtClean="0"/>
              <a:t>							        по 01.07.19</a:t>
            </a:r>
            <a:endParaRPr lang="ru-RU" sz="2400" dirty="0"/>
          </a:p>
        </p:txBody>
      </p:sp>
      <p:sp>
        <p:nvSpPr>
          <p:cNvPr id="193538" name="Text Box 2"/>
          <p:cNvSpPr txBox="1">
            <a:spLocks noChangeArrowheads="1"/>
          </p:cNvSpPr>
          <p:nvPr/>
        </p:nvSpPr>
        <p:spPr bwMode="auto">
          <a:xfrm>
            <a:off x="4511675" y="6165851"/>
            <a:ext cx="1371600" cy="360363"/>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2 дней</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39" name="AutoShape 3"/>
          <p:cNvSpPr>
            <a:spLocks/>
          </p:cNvSpPr>
          <p:nvPr/>
        </p:nvSpPr>
        <p:spPr bwMode="auto">
          <a:xfrm rot="16200000">
            <a:off x="8173244" y="2896394"/>
            <a:ext cx="990600" cy="2852738"/>
          </a:xfrm>
          <a:prstGeom prst="leftBrace">
            <a:avLst>
              <a:gd name="adj1" fmla="val 20732"/>
              <a:gd name="adj2" fmla="val 16667"/>
            </a:avLst>
          </a:prstGeom>
          <a:noFill/>
          <a:ln w="317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0" name="Text Box 4"/>
          <p:cNvSpPr txBox="1">
            <a:spLocks noChangeArrowheads="1"/>
          </p:cNvSpPr>
          <p:nvPr/>
        </p:nvSpPr>
        <p:spPr bwMode="auto">
          <a:xfrm>
            <a:off x="2855913" y="5516563"/>
            <a:ext cx="1511300" cy="792162"/>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часа</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ОЭП направляет запрос З/УО</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41" name="Text Box 5"/>
          <p:cNvSpPr txBox="1">
            <a:spLocks noChangeArrowheads="1"/>
          </p:cNvSpPr>
          <p:nvPr/>
        </p:nvSpPr>
        <p:spPr bwMode="auto">
          <a:xfrm>
            <a:off x="2495550" y="2565401"/>
            <a:ext cx="25209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З вправе отказаться от проведения ЭА не позднее чем за </a:t>
            </a:r>
            <a:r>
              <a:rPr kumimoji="0" lang="ru-RU" altLang="ru-R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5 дней</a:t>
            </a: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до даты окончания подачи заявок</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3" name="Line 7"/>
          <p:cNvSpPr>
            <a:spLocks noChangeShapeType="1"/>
          </p:cNvSpPr>
          <p:nvPr/>
        </p:nvSpPr>
        <p:spPr bwMode="auto">
          <a:xfrm flipH="1" flipV="1">
            <a:off x="2063751" y="3933825"/>
            <a:ext cx="144463" cy="8636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4" name="Line 8"/>
          <p:cNvSpPr>
            <a:spLocks noChangeShapeType="1"/>
          </p:cNvSpPr>
          <p:nvPr/>
        </p:nvSpPr>
        <p:spPr bwMode="auto">
          <a:xfrm flipV="1">
            <a:off x="9551988" y="4294188"/>
            <a:ext cx="514350" cy="10795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5" name="AutoShape 9"/>
          <p:cNvSpPr>
            <a:spLocks/>
          </p:cNvSpPr>
          <p:nvPr/>
        </p:nvSpPr>
        <p:spPr bwMode="auto">
          <a:xfrm rot="16200000">
            <a:off x="5647532" y="492918"/>
            <a:ext cx="1222374" cy="7815263"/>
          </a:xfrm>
          <a:prstGeom prst="leftBrace">
            <a:avLst>
              <a:gd name="adj1" fmla="val 72846"/>
              <a:gd name="adj2" fmla="val 50000"/>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6" name="AutoShape 10"/>
          <p:cNvSpPr>
            <a:spLocks/>
          </p:cNvSpPr>
          <p:nvPr/>
        </p:nvSpPr>
        <p:spPr bwMode="auto">
          <a:xfrm rot="5400000">
            <a:off x="8574088" y="2103438"/>
            <a:ext cx="914400" cy="2270125"/>
          </a:xfrm>
          <a:prstGeom prst="leftBrace">
            <a:avLst>
              <a:gd name="adj1" fmla="val 23976"/>
              <a:gd name="adj2" fmla="val 68519"/>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7" name="AutoShape 11"/>
          <p:cNvSpPr>
            <a:spLocks/>
          </p:cNvSpPr>
          <p:nvPr/>
        </p:nvSpPr>
        <p:spPr bwMode="auto">
          <a:xfrm rot="5400000">
            <a:off x="7147720" y="895350"/>
            <a:ext cx="1465263" cy="4251325"/>
          </a:xfrm>
          <a:prstGeom prst="leftBrace">
            <a:avLst>
              <a:gd name="adj1" fmla="val 24178"/>
              <a:gd name="adj2" fmla="val 83333"/>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8" name="Text Box 12"/>
          <p:cNvSpPr txBox="1">
            <a:spLocks noChangeArrowheads="1"/>
          </p:cNvSpPr>
          <p:nvPr/>
        </p:nvSpPr>
        <p:spPr bwMode="auto">
          <a:xfrm>
            <a:off x="4593433" y="1345681"/>
            <a:ext cx="2520950" cy="647700"/>
          </a:xfrm>
          <a:prstGeom prst="rect">
            <a:avLst/>
          </a:prstGeom>
          <a:noFill/>
          <a:ln w="9525">
            <a:solidFill>
              <a:srgbClr val="000000"/>
            </a:solid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дня</a:t>
            </a: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mn-cs"/>
              </a:rPr>
              <a:t> – в ЕИС</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49" name="Text Box 13"/>
          <p:cNvSpPr txBox="1">
            <a:spLocks noChangeArrowheads="1"/>
          </p:cNvSpPr>
          <p:nvPr/>
        </p:nvSpPr>
        <p:spPr bwMode="auto">
          <a:xfrm>
            <a:off x="1847850" y="1484313"/>
            <a:ext cx="2160588" cy="584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день принятия решения</a:t>
            </a: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 – в ЕИС</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50" name="Text Box 14"/>
          <p:cNvSpPr txBox="1">
            <a:spLocks noChangeArrowheads="1"/>
          </p:cNvSpPr>
          <p:nvPr/>
        </p:nvSpPr>
        <p:spPr bwMode="auto">
          <a:xfrm>
            <a:off x="6654801" y="1971675"/>
            <a:ext cx="3781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Не позднее чем </a:t>
            </a:r>
            <a:r>
              <a:rPr kumimoji="0" lang="ru-RU" alt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 2 дня</a:t>
            </a: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до ДОПЗ можно внести изменения в извещение и АД и продлить срок при необходимости </a:t>
            </a:r>
            <a:r>
              <a:rPr kumimoji="0" lang="ru-RU" alt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(должен составлять не менее 15 дней или, если Н(М)ЦК ≤ 3 </a:t>
            </a:r>
            <a:r>
              <a:rPr kumimoji="0" lang="ru-RU" altLang="ru-RU"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млн.руб</a:t>
            </a:r>
            <a:r>
              <a:rPr kumimoji="0" lang="ru-RU" alt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не менее чем 7 дней)</a:t>
            </a: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(ч. 6 ст. 65)</a:t>
            </a:r>
          </a:p>
        </p:txBody>
      </p:sp>
      <p:sp>
        <p:nvSpPr>
          <p:cNvPr id="193551" name="Line 15"/>
          <p:cNvSpPr>
            <a:spLocks noChangeShapeType="1"/>
          </p:cNvSpPr>
          <p:nvPr/>
        </p:nvSpPr>
        <p:spPr bwMode="auto">
          <a:xfrm flipH="1" flipV="1">
            <a:off x="2927350" y="2206625"/>
            <a:ext cx="228600" cy="3429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2" name="Line 16"/>
          <p:cNvSpPr>
            <a:spLocks noChangeShapeType="1"/>
          </p:cNvSpPr>
          <p:nvPr/>
        </p:nvSpPr>
        <p:spPr bwMode="auto">
          <a:xfrm flipH="1" flipV="1">
            <a:off x="7218363" y="1568146"/>
            <a:ext cx="1296988" cy="3143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3" name="Text Box 17"/>
          <p:cNvSpPr txBox="1">
            <a:spLocks noChangeArrowheads="1"/>
          </p:cNvSpPr>
          <p:nvPr/>
        </p:nvSpPr>
        <p:spPr bwMode="auto">
          <a:xfrm>
            <a:off x="5664200" y="4870450"/>
            <a:ext cx="2959100" cy="10795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Участник ЭА вправе направить запрос на разъяснение АД на адрес ЭП не позднее чем </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за 3 дня до</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ДОПЗ</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54" name="Line 18"/>
          <p:cNvSpPr>
            <a:spLocks noChangeShapeType="1"/>
          </p:cNvSpPr>
          <p:nvPr/>
        </p:nvSpPr>
        <p:spPr bwMode="auto">
          <a:xfrm flipH="1">
            <a:off x="4511675" y="5229225"/>
            <a:ext cx="1079500" cy="287338"/>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5" name="Line 19"/>
          <p:cNvSpPr>
            <a:spLocks noChangeShapeType="1"/>
          </p:cNvSpPr>
          <p:nvPr/>
        </p:nvSpPr>
        <p:spPr bwMode="auto">
          <a:xfrm>
            <a:off x="4511675" y="6021388"/>
            <a:ext cx="1296988" cy="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6" name="Text Box 20"/>
          <p:cNvSpPr txBox="1">
            <a:spLocks noChangeArrowheads="1"/>
          </p:cNvSpPr>
          <p:nvPr/>
        </p:nvSpPr>
        <p:spPr bwMode="auto">
          <a:xfrm>
            <a:off x="6096000" y="5876926"/>
            <a:ext cx="2287588" cy="536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Разъяснения – в ЕИС </a:t>
            </a:r>
            <a:endParaRPr kumimoji="0" lang="ru-RU" altLang="ru-RU"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57" name="Line 21"/>
          <p:cNvSpPr>
            <a:spLocks noChangeShapeType="1"/>
          </p:cNvSpPr>
          <p:nvPr/>
        </p:nvSpPr>
        <p:spPr bwMode="auto">
          <a:xfrm flipH="1">
            <a:off x="5016501" y="2392364"/>
            <a:ext cx="1452563" cy="388937"/>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8" name="Line 22"/>
          <p:cNvSpPr>
            <a:spLocks noChangeShapeType="1"/>
          </p:cNvSpPr>
          <p:nvPr/>
        </p:nvSpPr>
        <p:spPr bwMode="auto">
          <a:xfrm>
            <a:off x="1919288" y="3789363"/>
            <a:ext cx="82804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60" name="AutoShape 24"/>
          <p:cNvSpPr>
            <a:spLocks noChangeArrowheads="1"/>
          </p:cNvSpPr>
          <p:nvPr/>
        </p:nvSpPr>
        <p:spPr bwMode="auto">
          <a:xfrm>
            <a:off x="9840914" y="3430588"/>
            <a:ext cx="611187" cy="792162"/>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1" name="Text Box 25"/>
          <p:cNvSpPr txBox="1">
            <a:spLocks noChangeArrowheads="1"/>
          </p:cNvSpPr>
          <p:nvPr/>
        </p:nvSpPr>
        <p:spPr bwMode="auto">
          <a:xfrm>
            <a:off x="8394701" y="5467350"/>
            <a:ext cx="18272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Дата окончания подачи заявок (ДОПЗ)</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2" name="AutoShape 26"/>
          <p:cNvSpPr>
            <a:spLocks noChangeArrowheads="1"/>
          </p:cNvSpPr>
          <p:nvPr/>
        </p:nvSpPr>
        <p:spPr bwMode="auto">
          <a:xfrm>
            <a:off x="7562851" y="3378201"/>
            <a:ext cx="608013" cy="792163"/>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3" name="AutoShape 27"/>
          <p:cNvSpPr>
            <a:spLocks noChangeArrowheads="1"/>
          </p:cNvSpPr>
          <p:nvPr/>
        </p:nvSpPr>
        <p:spPr bwMode="auto">
          <a:xfrm>
            <a:off x="5499100" y="3357563"/>
            <a:ext cx="609600" cy="792162"/>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4" name="Text Box 28"/>
          <p:cNvSpPr txBox="1">
            <a:spLocks noChangeArrowheads="1"/>
          </p:cNvSpPr>
          <p:nvPr/>
        </p:nvSpPr>
        <p:spPr bwMode="auto">
          <a:xfrm>
            <a:off x="1524000" y="4797426"/>
            <a:ext cx="24828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Извещение ЭА и АД размещаются в ЕИС</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TextBox 30"/>
          <p:cNvSpPr txBox="1"/>
          <p:nvPr/>
        </p:nvSpPr>
        <p:spPr>
          <a:xfrm>
            <a:off x="8797926" y="1314163"/>
            <a:ext cx="2593974"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 Изменение объекта закупки и увеличение размера обеспечения данных заявок не допускаются</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2" name="AutoShape 27"/>
          <p:cNvSpPr>
            <a:spLocks noChangeArrowheads="1"/>
          </p:cNvSpPr>
          <p:nvPr/>
        </p:nvSpPr>
        <p:spPr bwMode="auto">
          <a:xfrm>
            <a:off x="2066925" y="3463926"/>
            <a:ext cx="471488" cy="61277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59" name="AutoShape 23"/>
          <p:cNvSpPr>
            <a:spLocks noChangeArrowheads="1"/>
          </p:cNvSpPr>
          <p:nvPr/>
        </p:nvSpPr>
        <p:spPr bwMode="auto">
          <a:xfrm>
            <a:off x="1776414" y="3502026"/>
            <a:ext cx="574675" cy="504825"/>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 name="AutoShape 23"/>
          <p:cNvSpPr>
            <a:spLocks noChangeArrowheads="1"/>
          </p:cNvSpPr>
          <p:nvPr/>
        </p:nvSpPr>
        <p:spPr bwMode="auto">
          <a:xfrm>
            <a:off x="10037764" y="3481389"/>
            <a:ext cx="573087" cy="585787"/>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AutoShape 26"/>
          <p:cNvSpPr>
            <a:spLocks noChangeArrowheads="1"/>
          </p:cNvSpPr>
          <p:nvPr/>
        </p:nvSpPr>
        <p:spPr bwMode="auto">
          <a:xfrm>
            <a:off x="6884988" y="3357563"/>
            <a:ext cx="723900" cy="811212"/>
          </a:xfrm>
          <a:prstGeom prst="star4">
            <a:avLst>
              <a:gd name="adj" fmla="val 90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2" name="Text Box 6"/>
          <p:cNvSpPr txBox="1">
            <a:spLocks noChangeArrowheads="1"/>
          </p:cNvSpPr>
          <p:nvPr/>
        </p:nvSpPr>
        <p:spPr bwMode="auto">
          <a:xfrm>
            <a:off x="2156967" y="3753990"/>
            <a:ext cx="4019390" cy="4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ru-RU"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min 15 дней (min 7 дней, если Н(М)ЦК ≤ 3 млн. руб.)</a:t>
            </a: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920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defRPr/>
            </a:pPr>
            <a:r>
              <a:rPr lang="ru-RU" sz="2400" dirty="0"/>
              <a:t>Временные параметры электронного аукциона (1) </a:t>
            </a:r>
            <a:r>
              <a:rPr lang="ru-RU" sz="2400" b="1" dirty="0">
                <a:solidFill>
                  <a:srgbClr val="FF0000"/>
                </a:solidFill>
              </a:rPr>
              <a:t>с </a:t>
            </a:r>
            <a:r>
              <a:rPr lang="ru-RU" sz="2400" b="1" dirty="0" smtClean="0">
                <a:solidFill>
                  <a:srgbClr val="FF0000"/>
                </a:solidFill>
              </a:rPr>
              <a:t>01.07.19</a:t>
            </a:r>
            <a:endParaRPr lang="ru-RU" sz="2400" b="1" dirty="0">
              <a:solidFill>
                <a:srgbClr val="FF0000"/>
              </a:solidFill>
            </a:endParaRPr>
          </a:p>
        </p:txBody>
      </p:sp>
      <p:sp>
        <p:nvSpPr>
          <p:cNvPr id="193538" name="Text Box 2"/>
          <p:cNvSpPr txBox="1">
            <a:spLocks noChangeArrowheads="1"/>
          </p:cNvSpPr>
          <p:nvPr/>
        </p:nvSpPr>
        <p:spPr bwMode="auto">
          <a:xfrm>
            <a:off x="4511675" y="6165851"/>
            <a:ext cx="1371600" cy="360363"/>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2 дней</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39" name="AutoShape 3"/>
          <p:cNvSpPr>
            <a:spLocks/>
          </p:cNvSpPr>
          <p:nvPr/>
        </p:nvSpPr>
        <p:spPr bwMode="auto">
          <a:xfrm rot="16200000">
            <a:off x="8173244" y="2896394"/>
            <a:ext cx="990600" cy="2852738"/>
          </a:xfrm>
          <a:prstGeom prst="leftBrace">
            <a:avLst>
              <a:gd name="adj1" fmla="val 20732"/>
              <a:gd name="adj2" fmla="val 16667"/>
            </a:avLst>
          </a:prstGeom>
          <a:noFill/>
          <a:ln w="317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0" name="Text Box 4"/>
          <p:cNvSpPr txBox="1">
            <a:spLocks noChangeArrowheads="1"/>
          </p:cNvSpPr>
          <p:nvPr/>
        </p:nvSpPr>
        <p:spPr bwMode="auto">
          <a:xfrm>
            <a:off x="2855913" y="5516563"/>
            <a:ext cx="1511300" cy="792162"/>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часа</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ОЭП направляет запрос З/УО</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41" name="Text Box 5"/>
          <p:cNvSpPr txBox="1">
            <a:spLocks noChangeArrowheads="1"/>
          </p:cNvSpPr>
          <p:nvPr/>
        </p:nvSpPr>
        <p:spPr bwMode="auto">
          <a:xfrm>
            <a:off x="2495550" y="2565401"/>
            <a:ext cx="25209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З вправе отказаться от проведения ЭА не позднее чем за </a:t>
            </a:r>
            <a:r>
              <a:rPr kumimoji="0" lang="ru-RU" altLang="ru-R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5 дней</a:t>
            </a: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до даты окончания подачи заявок</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3" name="Line 7"/>
          <p:cNvSpPr>
            <a:spLocks noChangeShapeType="1"/>
          </p:cNvSpPr>
          <p:nvPr/>
        </p:nvSpPr>
        <p:spPr bwMode="auto">
          <a:xfrm flipH="1" flipV="1">
            <a:off x="2063751" y="3933825"/>
            <a:ext cx="144463" cy="8636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4" name="Line 8"/>
          <p:cNvSpPr>
            <a:spLocks noChangeShapeType="1"/>
          </p:cNvSpPr>
          <p:nvPr/>
        </p:nvSpPr>
        <p:spPr bwMode="auto">
          <a:xfrm flipV="1">
            <a:off x="9551988" y="4294188"/>
            <a:ext cx="514350" cy="10795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5" name="AutoShape 9"/>
          <p:cNvSpPr>
            <a:spLocks/>
          </p:cNvSpPr>
          <p:nvPr/>
        </p:nvSpPr>
        <p:spPr bwMode="auto">
          <a:xfrm rot="16200000">
            <a:off x="5647532" y="492918"/>
            <a:ext cx="1222374" cy="7815263"/>
          </a:xfrm>
          <a:prstGeom prst="leftBrace">
            <a:avLst>
              <a:gd name="adj1" fmla="val 72846"/>
              <a:gd name="adj2" fmla="val 50000"/>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6" name="AutoShape 10"/>
          <p:cNvSpPr>
            <a:spLocks/>
          </p:cNvSpPr>
          <p:nvPr/>
        </p:nvSpPr>
        <p:spPr bwMode="auto">
          <a:xfrm rot="5400000">
            <a:off x="8574088" y="2103438"/>
            <a:ext cx="914400" cy="2270125"/>
          </a:xfrm>
          <a:prstGeom prst="leftBrace">
            <a:avLst>
              <a:gd name="adj1" fmla="val 23976"/>
              <a:gd name="adj2" fmla="val 68519"/>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7" name="AutoShape 11"/>
          <p:cNvSpPr>
            <a:spLocks/>
          </p:cNvSpPr>
          <p:nvPr/>
        </p:nvSpPr>
        <p:spPr bwMode="auto">
          <a:xfrm rot="5400000">
            <a:off x="7201695" y="956470"/>
            <a:ext cx="1465263" cy="4251325"/>
          </a:xfrm>
          <a:prstGeom prst="leftBrace">
            <a:avLst>
              <a:gd name="adj1" fmla="val 24178"/>
              <a:gd name="adj2" fmla="val 83333"/>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8" name="Text Box 12"/>
          <p:cNvSpPr txBox="1">
            <a:spLocks noChangeArrowheads="1"/>
          </p:cNvSpPr>
          <p:nvPr/>
        </p:nvSpPr>
        <p:spPr bwMode="auto">
          <a:xfrm>
            <a:off x="4593433" y="1345681"/>
            <a:ext cx="2520950" cy="647700"/>
          </a:xfrm>
          <a:prstGeom prst="rect">
            <a:avLst/>
          </a:prstGeom>
          <a:noFill/>
          <a:ln w="9525">
            <a:solidFill>
              <a:srgbClr val="000000"/>
            </a:solid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дня</a:t>
            </a: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mn-cs"/>
              </a:rPr>
              <a:t> – в ЕИС</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49" name="Text Box 13"/>
          <p:cNvSpPr txBox="1">
            <a:spLocks noChangeArrowheads="1"/>
          </p:cNvSpPr>
          <p:nvPr/>
        </p:nvSpPr>
        <p:spPr bwMode="auto">
          <a:xfrm>
            <a:off x="1847850" y="1484313"/>
            <a:ext cx="2160588" cy="584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день принятия решения</a:t>
            </a: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 – в ЕИС</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50" name="Text Box 14"/>
          <p:cNvSpPr txBox="1">
            <a:spLocks noChangeArrowheads="1"/>
          </p:cNvSpPr>
          <p:nvPr/>
        </p:nvSpPr>
        <p:spPr bwMode="auto">
          <a:xfrm>
            <a:off x="6654801" y="1971675"/>
            <a:ext cx="4603751"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Не позднее чем </a:t>
            </a:r>
            <a:r>
              <a:rPr kumimoji="0" lang="ru-RU" alt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 2 дня</a:t>
            </a: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до ДОПЗ можно внести изменения в извещение и АД и продлить срок при необходимости </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(должен составлять не менее 15 дней или, если Н(М)ЦК ≤ </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300 млн. руб., С/Р/КР/С ОКС – 2 </a:t>
            </a:r>
            <a:r>
              <a:rPr kumimoji="0" lang="ru-RU" altLang="ru-RU" sz="1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млрд.руб</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ru-RU" altLang="ru-RU" sz="1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ru-RU" altLang="ru-RU"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не менее чем 7 дней)</a:t>
            </a:r>
            <a:r>
              <a:rPr kumimoji="0" lang="ru-RU" alt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(ч. 6 ст. 65)</a:t>
            </a:r>
          </a:p>
        </p:txBody>
      </p:sp>
      <p:sp>
        <p:nvSpPr>
          <p:cNvPr id="193551" name="Line 15"/>
          <p:cNvSpPr>
            <a:spLocks noChangeShapeType="1"/>
          </p:cNvSpPr>
          <p:nvPr/>
        </p:nvSpPr>
        <p:spPr bwMode="auto">
          <a:xfrm flipH="1" flipV="1">
            <a:off x="2927350" y="2206625"/>
            <a:ext cx="228600" cy="3429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2" name="Line 16"/>
          <p:cNvSpPr>
            <a:spLocks noChangeShapeType="1"/>
          </p:cNvSpPr>
          <p:nvPr/>
        </p:nvSpPr>
        <p:spPr bwMode="auto">
          <a:xfrm flipH="1" flipV="1">
            <a:off x="7218363" y="1568146"/>
            <a:ext cx="1296988" cy="3143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3" name="Text Box 17"/>
          <p:cNvSpPr txBox="1">
            <a:spLocks noChangeArrowheads="1"/>
          </p:cNvSpPr>
          <p:nvPr/>
        </p:nvSpPr>
        <p:spPr bwMode="auto">
          <a:xfrm>
            <a:off x="5664200" y="4870450"/>
            <a:ext cx="2959100" cy="10795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Участник ЭА вправе направить запрос на разъяснение АД на адрес ЭП не позднее чем </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за 3 дня до</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ДОПЗ</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554" name="Line 18"/>
          <p:cNvSpPr>
            <a:spLocks noChangeShapeType="1"/>
          </p:cNvSpPr>
          <p:nvPr/>
        </p:nvSpPr>
        <p:spPr bwMode="auto">
          <a:xfrm flipH="1">
            <a:off x="4511675" y="5229225"/>
            <a:ext cx="1079500" cy="287338"/>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5" name="Line 19"/>
          <p:cNvSpPr>
            <a:spLocks noChangeShapeType="1"/>
          </p:cNvSpPr>
          <p:nvPr/>
        </p:nvSpPr>
        <p:spPr bwMode="auto">
          <a:xfrm>
            <a:off x="4511675" y="6021388"/>
            <a:ext cx="1296988" cy="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6" name="Text Box 20"/>
          <p:cNvSpPr txBox="1">
            <a:spLocks noChangeArrowheads="1"/>
          </p:cNvSpPr>
          <p:nvPr/>
        </p:nvSpPr>
        <p:spPr bwMode="auto">
          <a:xfrm>
            <a:off x="6096000" y="5876926"/>
            <a:ext cx="2287588" cy="536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Разъяснения – в ЕИС </a:t>
            </a:r>
            <a:endParaRPr kumimoji="0" lang="ru-RU" altLang="ru-RU"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57" name="Line 21"/>
          <p:cNvSpPr>
            <a:spLocks noChangeShapeType="1"/>
          </p:cNvSpPr>
          <p:nvPr/>
        </p:nvSpPr>
        <p:spPr bwMode="auto">
          <a:xfrm flipH="1">
            <a:off x="5016501" y="2392364"/>
            <a:ext cx="1452563" cy="388937"/>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8" name="Line 22"/>
          <p:cNvSpPr>
            <a:spLocks noChangeShapeType="1"/>
          </p:cNvSpPr>
          <p:nvPr/>
        </p:nvSpPr>
        <p:spPr bwMode="auto">
          <a:xfrm>
            <a:off x="1919288" y="3789363"/>
            <a:ext cx="82804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60" name="AutoShape 24"/>
          <p:cNvSpPr>
            <a:spLocks noChangeArrowheads="1"/>
          </p:cNvSpPr>
          <p:nvPr/>
        </p:nvSpPr>
        <p:spPr bwMode="auto">
          <a:xfrm>
            <a:off x="9840914" y="3430588"/>
            <a:ext cx="611187" cy="792162"/>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1" name="Text Box 25"/>
          <p:cNvSpPr txBox="1">
            <a:spLocks noChangeArrowheads="1"/>
          </p:cNvSpPr>
          <p:nvPr/>
        </p:nvSpPr>
        <p:spPr bwMode="auto">
          <a:xfrm>
            <a:off x="8394701" y="5467350"/>
            <a:ext cx="18272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Дата окончания подачи заявок (ДОПЗ)</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2" name="AutoShape 26"/>
          <p:cNvSpPr>
            <a:spLocks noChangeArrowheads="1"/>
          </p:cNvSpPr>
          <p:nvPr/>
        </p:nvSpPr>
        <p:spPr bwMode="auto">
          <a:xfrm>
            <a:off x="7562851" y="3378201"/>
            <a:ext cx="608013" cy="792163"/>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3" name="AutoShape 27"/>
          <p:cNvSpPr>
            <a:spLocks noChangeArrowheads="1"/>
          </p:cNvSpPr>
          <p:nvPr/>
        </p:nvSpPr>
        <p:spPr bwMode="auto">
          <a:xfrm>
            <a:off x="5499100" y="3357563"/>
            <a:ext cx="609600" cy="792162"/>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64" name="Text Box 28"/>
          <p:cNvSpPr txBox="1">
            <a:spLocks noChangeArrowheads="1"/>
          </p:cNvSpPr>
          <p:nvPr/>
        </p:nvSpPr>
        <p:spPr bwMode="auto">
          <a:xfrm>
            <a:off x="1524000" y="4797426"/>
            <a:ext cx="24828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Извещение ЭА и АД размещаются в ЕИС</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TextBox 30"/>
          <p:cNvSpPr txBox="1"/>
          <p:nvPr/>
        </p:nvSpPr>
        <p:spPr>
          <a:xfrm>
            <a:off x="8797926" y="1314163"/>
            <a:ext cx="2593974"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 Изменение объекта закупки и увеличение размера обеспечения данных заявок не допускаются</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2" name="AutoShape 27"/>
          <p:cNvSpPr>
            <a:spLocks noChangeArrowheads="1"/>
          </p:cNvSpPr>
          <p:nvPr/>
        </p:nvSpPr>
        <p:spPr bwMode="auto">
          <a:xfrm>
            <a:off x="2066925" y="3463926"/>
            <a:ext cx="471488" cy="61277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59" name="AutoShape 23"/>
          <p:cNvSpPr>
            <a:spLocks noChangeArrowheads="1"/>
          </p:cNvSpPr>
          <p:nvPr/>
        </p:nvSpPr>
        <p:spPr bwMode="auto">
          <a:xfrm>
            <a:off x="1776414" y="3502026"/>
            <a:ext cx="574675" cy="504825"/>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 name="AutoShape 23"/>
          <p:cNvSpPr>
            <a:spLocks noChangeArrowheads="1"/>
          </p:cNvSpPr>
          <p:nvPr/>
        </p:nvSpPr>
        <p:spPr bwMode="auto">
          <a:xfrm>
            <a:off x="10037764" y="3481389"/>
            <a:ext cx="573087" cy="585787"/>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AutoShape 26"/>
          <p:cNvSpPr>
            <a:spLocks noChangeArrowheads="1"/>
          </p:cNvSpPr>
          <p:nvPr/>
        </p:nvSpPr>
        <p:spPr bwMode="auto">
          <a:xfrm>
            <a:off x="6884988" y="3357563"/>
            <a:ext cx="723900" cy="811212"/>
          </a:xfrm>
          <a:prstGeom prst="star4">
            <a:avLst>
              <a:gd name="adj" fmla="val 90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542" name="Text Box 6"/>
          <p:cNvSpPr txBox="1">
            <a:spLocks noChangeArrowheads="1"/>
          </p:cNvSpPr>
          <p:nvPr/>
        </p:nvSpPr>
        <p:spPr bwMode="auto">
          <a:xfrm>
            <a:off x="2259916" y="3753768"/>
            <a:ext cx="5051872" cy="4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ru-RU"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min 15 дней (min 7 дней, если Н(М)ЦК ≤ </a:t>
            </a:r>
            <a:r>
              <a:rPr kumimoji="0" lang="ru-RU" altLang="ru-RU"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300 </a:t>
            </a:r>
            <a:r>
              <a:rPr kumimoji="0" lang="ru-RU" altLang="ru-RU"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млн. руб</a:t>
            </a:r>
            <a:r>
              <a:rPr kumimoji="0" lang="ru-RU" altLang="ru-RU"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С/Р/КР/С ОКС – 2 </a:t>
            </a:r>
            <a:r>
              <a:rPr kumimoji="0" lang="ru-RU" altLang="ru-RU"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млрд.руб</a:t>
            </a:r>
            <a:r>
              <a:rPr kumimoji="0" lang="ru-RU" altLang="ru-RU"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r>
              <a:rPr kumimoji="0" lang="ru-RU" altLang="ru-RU"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080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defRPr/>
            </a:pPr>
            <a:r>
              <a:rPr lang="ru-RU" sz="2400" dirty="0"/>
              <a:t>Временные параметры электронного аукциона (2) с 01.07.18</a:t>
            </a:r>
            <a:br>
              <a:rPr lang="ru-RU" sz="2400" dirty="0"/>
            </a:br>
            <a:r>
              <a:rPr lang="ru-RU" sz="2400" dirty="0" smtClean="0"/>
              <a:t>							        по </a:t>
            </a:r>
            <a:r>
              <a:rPr lang="ru-RU" sz="2400" dirty="0"/>
              <a:t>01.07.19</a:t>
            </a:r>
          </a:p>
        </p:txBody>
      </p:sp>
      <p:sp>
        <p:nvSpPr>
          <p:cNvPr id="194562" name="AutoShape 2"/>
          <p:cNvSpPr>
            <a:spLocks/>
          </p:cNvSpPr>
          <p:nvPr/>
        </p:nvSpPr>
        <p:spPr bwMode="auto">
          <a:xfrm rot="5400000">
            <a:off x="6030120" y="3069432"/>
            <a:ext cx="415925" cy="665163"/>
          </a:xfrm>
          <a:prstGeom prst="leftBrace">
            <a:avLst>
              <a:gd name="adj1" fmla="val 8848"/>
              <a:gd name="adj2" fmla="val 50000"/>
            </a:avLst>
          </a:prstGeom>
          <a:noFill/>
          <a:ln w="254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63" name="Text Box 3"/>
          <p:cNvSpPr txBox="1">
            <a:spLocks noChangeArrowheads="1"/>
          </p:cNvSpPr>
          <p:nvPr/>
        </p:nvSpPr>
        <p:spPr bwMode="auto">
          <a:xfrm>
            <a:off x="6210300" y="5080001"/>
            <a:ext cx="2205038" cy="1012825"/>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Протокол проведения</a:t>
            </a:r>
            <a:b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b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ЭА размещается ОЭП на ЭП </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30 мин.</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после окончания ЭА</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64" name="Text Box 4"/>
          <p:cNvSpPr txBox="1">
            <a:spLocks noChangeArrowheads="1"/>
          </p:cNvSpPr>
          <p:nvPr/>
        </p:nvSpPr>
        <p:spPr bwMode="auto">
          <a:xfrm>
            <a:off x="7175500" y="3860800"/>
            <a:ext cx="2952750" cy="9144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Рассмотрение 2-х частей заявок</a:t>
            </a:r>
            <a:b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br>
            <a:r>
              <a:rPr kumimoji="0" lang="ru-RU"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не более 3 р.д.</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65" name="Text Box 5"/>
          <p:cNvSpPr txBox="1">
            <a:spLocks noChangeArrowheads="1"/>
          </p:cNvSpPr>
          <p:nvPr/>
        </p:nvSpPr>
        <p:spPr bwMode="auto">
          <a:xfrm>
            <a:off x="3792538" y="2708276"/>
            <a:ext cx="23495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Подписание протокола рассмотрения заявок</a:t>
            </a:r>
            <a:endParaRPr kumimoji="0" lang="ru-RU" altLang="ru-RU"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66" name="Text Box 6"/>
          <p:cNvSpPr txBox="1">
            <a:spLocks noChangeArrowheads="1"/>
          </p:cNvSpPr>
          <p:nvPr/>
        </p:nvSpPr>
        <p:spPr bwMode="auto">
          <a:xfrm>
            <a:off x="2422525" y="3932239"/>
            <a:ext cx="2952750" cy="458787"/>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Рассмотрение 1-х частей заявок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max 7</a:t>
            </a:r>
            <a:r>
              <a:rPr kumimoji="0" lang="ru-RU"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1" i="0" u="none" strike="noStrike" kern="1200" cap="none" spc="0" normalizeH="0" baseline="0" noProof="0" dirty="0">
                <a:ln>
                  <a:noFill/>
                </a:ln>
                <a:solidFill>
                  <a:prstClr val="black"/>
                </a:solidFill>
                <a:effectLst/>
                <a:uLnTx/>
                <a:uFillTx/>
                <a:latin typeface="Calibri"/>
                <a:ea typeface="+mn-ea"/>
                <a:cs typeface="+mn-cs"/>
              </a:rPr>
              <a:t>дней </a:t>
            </a:r>
            <a:r>
              <a:rPr kumimoji="0" lang="ru-RU" sz="1800" b="1" i="0" u="none" strike="noStrike" kern="1200" cap="none" spc="0" normalizeH="0" baseline="0" noProof="0" dirty="0">
                <a:ln>
                  <a:noFill/>
                </a:ln>
                <a:solidFill>
                  <a:srgbClr val="FF0000"/>
                </a:solidFill>
                <a:effectLst/>
                <a:uLnTx/>
                <a:uFillTx/>
                <a:latin typeface="Calibri"/>
                <a:ea typeface="+mn-ea"/>
                <a:cs typeface="+mn-cs"/>
              </a:rPr>
              <a:t>(</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max</a:t>
            </a:r>
            <a:r>
              <a:rPr kumimoji="0" lang="ru-RU" sz="18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1</a:t>
            </a:r>
            <a:r>
              <a:rPr kumimoji="0" lang="ru-RU" sz="1800" b="1" i="0" u="none" strike="noStrike" kern="1200" cap="none" spc="0" normalizeH="0" baseline="0" noProof="0" dirty="0" smtClean="0">
                <a:ln>
                  <a:noFill/>
                </a:ln>
                <a:solidFill>
                  <a:srgbClr val="FF0000"/>
                </a:solidFill>
                <a:effectLst/>
                <a:uLnTx/>
                <a:uFillTx/>
                <a:latin typeface="Calibri"/>
                <a:ea typeface="+mn-ea"/>
                <a:cs typeface="+mn-cs"/>
              </a:rPr>
              <a:t> </a:t>
            </a:r>
            <a:r>
              <a:rPr kumimoji="0" lang="ru-RU" sz="1800" b="1" i="0" u="none" strike="noStrike" kern="1200" cap="none" spc="0" normalizeH="0" baseline="0" noProof="0" dirty="0" err="1" smtClean="0">
                <a:ln>
                  <a:noFill/>
                </a:ln>
                <a:solidFill>
                  <a:srgbClr val="FF0000"/>
                </a:solidFill>
                <a:effectLst/>
                <a:uLnTx/>
                <a:uFillTx/>
                <a:latin typeface="Calibri"/>
                <a:ea typeface="+mn-ea"/>
                <a:cs typeface="+mn-cs"/>
              </a:rPr>
              <a:t>р.д</a:t>
            </a:r>
            <a:r>
              <a:rPr kumimoji="0" lang="ru-RU" sz="1800" b="1" i="0" u="none" strike="noStrike" kern="1200" cap="none" spc="0" normalizeH="0" baseline="0" noProof="0" dirty="0" smtClean="0">
                <a:ln>
                  <a:noFill/>
                </a:ln>
                <a:solidFill>
                  <a:srgbClr val="FF0000"/>
                </a:solidFill>
                <a:effectLst/>
                <a:uLnTx/>
                <a:uFillTx/>
                <a:latin typeface="Calibri"/>
                <a:ea typeface="+mn-ea"/>
                <a:cs typeface="+mn-cs"/>
              </a:rPr>
              <a:t>., </a:t>
            </a:r>
            <a:r>
              <a:rPr kumimoji="0" lang="ru-RU" sz="1800" b="1" i="0" u="none" strike="noStrike" kern="1200" cap="none" spc="0" normalizeH="0" baseline="0" noProof="0" dirty="0">
                <a:ln>
                  <a:noFill/>
                </a:ln>
                <a:solidFill>
                  <a:srgbClr val="FF0000"/>
                </a:solidFill>
                <a:effectLst/>
                <a:uLnTx/>
                <a:uFillTx/>
                <a:latin typeface="Calibri"/>
                <a:ea typeface="+mn-ea"/>
                <a:cs typeface="+mn-cs"/>
              </a:rPr>
              <a:t>если Н(М)ЦК ≤ 3 млн. руб.)</a:t>
            </a:r>
            <a:endParaRPr kumimoji="0" lang="ru-RU"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94567" name="AutoShape 7"/>
          <p:cNvSpPr>
            <a:spLocks/>
          </p:cNvSpPr>
          <p:nvPr/>
        </p:nvSpPr>
        <p:spPr bwMode="auto">
          <a:xfrm rot="16200000">
            <a:off x="2782094" y="2851942"/>
            <a:ext cx="2089149" cy="3960815"/>
          </a:xfrm>
          <a:prstGeom prst="leftBrace">
            <a:avLst>
              <a:gd name="adj1" fmla="val 20458"/>
              <a:gd name="adj2" fmla="val 37604"/>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68" name="Line 8"/>
          <p:cNvSpPr>
            <a:spLocks noChangeShapeType="1"/>
          </p:cNvSpPr>
          <p:nvPr/>
        </p:nvSpPr>
        <p:spPr bwMode="auto">
          <a:xfrm flipV="1">
            <a:off x="1990726" y="2708276"/>
            <a:ext cx="288925" cy="8096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69" name="Text Box 9"/>
          <p:cNvSpPr txBox="1">
            <a:spLocks noChangeArrowheads="1"/>
          </p:cNvSpPr>
          <p:nvPr/>
        </p:nvSpPr>
        <p:spPr bwMode="auto">
          <a:xfrm>
            <a:off x="1773238" y="1627189"/>
            <a:ext cx="20510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1 р.д. после ДОПЗ ОЭП направляет З 1-е части заявок</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0" name="Line 10"/>
          <p:cNvSpPr>
            <a:spLocks noChangeShapeType="1"/>
          </p:cNvSpPr>
          <p:nvPr/>
        </p:nvSpPr>
        <p:spPr bwMode="auto">
          <a:xfrm flipH="1" flipV="1">
            <a:off x="5302250" y="3286126"/>
            <a:ext cx="457200" cy="227013"/>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1" name="Line 11"/>
          <p:cNvSpPr>
            <a:spLocks noChangeShapeType="1"/>
          </p:cNvSpPr>
          <p:nvPr/>
        </p:nvSpPr>
        <p:spPr bwMode="auto">
          <a:xfrm flipV="1">
            <a:off x="4367213" y="2349501"/>
            <a:ext cx="290512" cy="373063"/>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2" name="Text Box 12"/>
          <p:cNvSpPr txBox="1">
            <a:spLocks noChangeArrowheads="1"/>
          </p:cNvSpPr>
          <p:nvPr/>
        </p:nvSpPr>
        <p:spPr bwMode="auto">
          <a:xfrm>
            <a:off x="3863975" y="1700214"/>
            <a:ext cx="22034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Направление протокола рассмотрения ОЭП + ЕИС</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3" name="Line 13"/>
          <p:cNvSpPr>
            <a:spLocks noChangeShapeType="1"/>
          </p:cNvSpPr>
          <p:nvPr/>
        </p:nvSpPr>
        <p:spPr bwMode="auto">
          <a:xfrm flipV="1">
            <a:off x="4943475" y="1484314"/>
            <a:ext cx="1081088" cy="2889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4" name="Text Box 14"/>
          <p:cNvSpPr txBox="1">
            <a:spLocks noChangeArrowheads="1"/>
          </p:cNvSpPr>
          <p:nvPr/>
        </p:nvSpPr>
        <p:spPr bwMode="auto">
          <a:xfrm>
            <a:off x="6240464" y="1196976"/>
            <a:ext cx="17351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В теч. 1 часа ОЭП направляет участнику ЭА уведомления о решении АК</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5" name="Line 15"/>
          <p:cNvSpPr>
            <a:spLocks noChangeShapeType="1"/>
          </p:cNvSpPr>
          <p:nvPr/>
        </p:nvSpPr>
        <p:spPr bwMode="auto">
          <a:xfrm flipH="1">
            <a:off x="5591175" y="4076700"/>
            <a:ext cx="979488" cy="8636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6" name="Text Box 16"/>
          <p:cNvSpPr txBox="1">
            <a:spLocks noChangeArrowheads="1"/>
          </p:cNvSpPr>
          <p:nvPr/>
        </p:nvSpPr>
        <p:spPr bwMode="auto">
          <a:xfrm>
            <a:off x="3863975" y="5010151"/>
            <a:ext cx="2376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День проведения ЭА (р.д.) время начала проведения ЭА устанавливается ОЭП в соответствии со временем часовой зоны, в которой расположен заказчик</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7" name="Line 17"/>
          <p:cNvSpPr>
            <a:spLocks noChangeShapeType="1"/>
          </p:cNvSpPr>
          <p:nvPr/>
        </p:nvSpPr>
        <p:spPr bwMode="auto">
          <a:xfrm>
            <a:off x="6786563" y="3860800"/>
            <a:ext cx="101600" cy="114935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8" name="AutoShape 18"/>
          <p:cNvSpPr>
            <a:spLocks/>
          </p:cNvSpPr>
          <p:nvPr/>
        </p:nvSpPr>
        <p:spPr bwMode="auto">
          <a:xfrm rot="16200000">
            <a:off x="7816057" y="3147219"/>
            <a:ext cx="1600200" cy="2881313"/>
          </a:xfrm>
          <a:prstGeom prst="leftBrace">
            <a:avLst>
              <a:gd name="adj1" fmla="val 15005"/>
              <a:gd name="adj2" fmla="val 50000"/>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9" name="Text Box 19"/>
          <p:cNvSpPr txBox="1">
            <a:spLocks noChangeArrowheads="1"/>
          </p:cNvSpPr>
          <p:nvPr/>
        </p:nvSpPr>
        <p:spPr bwMode="auto">
          <a:xfrm>
            <a:off x="7967663" y="2636838"/>
            <a:ext cx="1935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Подписание протокола подведения итогов ЭА</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80" name="Line 20"/>
          <p:cNvSpPr>
            <a:spLocks noChangeShapeType="1"/>
          </p:cNvSpPr>
          <p:nvPr/>
        </p:nvSpPr>
        <p:spPr bwMode="auto">
          <a:xfrm flipH="1" flipV="1">
            <a:off x="9551989" y="3286125"/>
            <a:ext cx="350837" cy="32385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1" name="Line 21"/>
          <p:cNvSpPr>
            <a:spLocks noChangeShapeType="1"/>
          </p:cNvSpPr>
          <p:nvPr/>
        </p:nvSpPr>
        <p:spPr bwMode="auto">
          <a:xfrm flipV="1">
            <a:off x="8040689" y="5876925"/>
            <a:ext cx="573087" cy="1588"/>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2" name="Line 22"/>
          <p:cNvSpPr>
            <a:spLocks noChangeShapeType="1"/>
          </p:cNvSpPr>
          <p:nvPr/>
        </p:nvSpPr>
        <p:spPr bwMode="auto">
          <a:xfrm flipH="1" flipV="1">
            <a:off x="9696450" y="1844676"/>
            <a:ext cx="647700" cy="15843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3" name="Text Box 23"/>
          <p:cNvSpPr txBox="1">
            <a:spLocks noChangeArrowheads="1"/>
          </p:cNvSpPr>
          <p:nvPr/>
        </p:nvSpPr>
        <p:spPr bwMode="auto">
          <a:xfrm>
            <a:off x="8472489" y="1341438"/>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Протокол размещается на ЭП + ЕИС</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84" name="Line 24"/>
          <p:cNvSpPr>
            <a:spLocks noChangeShapeType="1"/>
          </p:cNvSpPr>
          <p:nvPr/>
        </p:nvSpPr>
        <p:spPr bwMode="auto">
          <a:xfrm flipH="1" flipV="1">
            <a:off x="7896225" y="1557339"/>
            <a:ext cx="647700" cy="71437"/>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5" name="Line 25"/>
          <p:cNvSpPr>
            <a:spLocks noChangeShapeType="1"/>
          </p:cNvSpPr>
          <p:nvPr/>
        </p:nvSpPr>
        <p:spPr bwMode="auto">
          <a:xfrm>
            <a:off x="1773239" y="3787775"/>
            <a:ext cx="864393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6" name="AutoShape 26"/>
          <p:cNvSpPr>
            <a:spLocks noChangeArrowheads="1"/>
          </p:cNvSpPr>
          <p:nvPr/>
        </p:nvSpPr>
        <p:spPr bwMode="auto">
          <a:xfrm>
            <a:off x="9983788" y="3502026"/>
            <a:ext cx="684212" cy="574675"/>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87" name="AutoShape 27"/>
          <p:cNvSpPr>
            <a:spLocks noChangeArrowheads="1"/>
          </p:cNvSpPr>
          <p:nvPr/>
        </p:nvSpPr>
        <p:spPr bwMode="auto">
          <a:xfrm>
            <a:off x="6096001" y="3502026"/>
            <a:ext cx="576263" cy="574675"/>
          </a:xfrm>
          <a:prstGeom prst="star4">
            <a:avLst>
              <a:gd name="adj" fmla="val 12500"/>
            </a:avLst>
          </a:prstGeom>
          <a:solidFill>
            <a:srgbClr val="00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88" name="AutoShape 28"/>
          <p:cNvSpPr>
            <a:spLocks noChangeArrowheads="1"/>
          </p:cNvSpPr>
          <p:nvPr/>
        </p:nvSpPr>
        <p:spPr bwMode="auto">
          <a:xfrm>
            <a:off x="5807076" y="3427413"/>
            <a:ext cx="576263" cy="576262"/>
          </a:xfrm>
          <a:prstGeom prst="star5">
            <a:avLst/>
          </a:prstGeom>
          <a:solidFill>
            <a:srgbClr val="00CC99"/>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89" name="AutoShape 29"/>
          <p:cNvSpPr>
            <a:spLocks noChangeArrowheads="1"/>
          </p:cNvSpPr>
          <p:nvPr/>
        </p:nvSpPr>
        <p:spPr bwMode="auto">
          <a:xfrm>
            <a:off x="5518151" y="3427414"/>
            <a:ext cx="722313" cy="72072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0" name="AutoShape 30"/>
          <p:cNvSpPr>
            <a:spLocks noChangeArrowheads="1"/>
          </p:cNvSpPr>
          <p:nvPr/>
        </p:nvSpPr>
        <p:spPr bwMode="auto">
          <a:xfrm>
            <a:off x="6165850" y="3286125"/>
            <a:ext cx="1079500" cy="863600"/>
          </a:xfrm>
          <a:prstGeom prst="star5">
            <a:avLst/>
          </a:prstGeom>
          <a:solidFill>
            <a:srgbClr val="FF0000"/>
          </a:solidFill>
          <a:ln w="25400">
            <a:solidFill>
              <a:srgbClr val="000000"/>
            </a:solidFill>
            <a:prstDash val="sysDot"/>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91" name="AutoShape 31"/>
          <p:cNvSpPr>
            <a:spLocks noChangeArrowheads="1"/>
          </p:cNvSpPr>
          <p:nvPr/>
        </p:nvSpPr>
        <p:spPr bwMode="auto">
          <a:xfrm>
            <a:off x="6888163" y="3502026"/>
            <a:ext cx="646112" cy="574675"/>
          </a:xfrm>
          <a:prstGeom prst="star4">
            <a:avLst>
              <a:gd name="adj" fmla="val 12500"/>
            </a:avLst>
          </a:prstGeom>
          <a:solidFill>
            <a:srgbClr val="CCFFCC"/>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2" name="AutoShape 32"/>
          <p:cNvSpPr>
            <a:spLocks noChangeArrowheads="1"/>
          </p:cNvSpPr>
          <p:nvPr/>
        </p:nvSpPr>
        <p:spPr bwMode="auto">
          <a:xfrm>
            <a:off x="9767888" y="3427414"/>
            <a:ext cx="576262" cy="72072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194593" name="AutoShape 33"/>
          <p:cNvCxnSpPr>
            <a:cxnSpLocks noChangeShapeType="1"/>
          </p:cNvCxnSpPr>
          <p:nvPr/>
        </p:nvCxnSpPr>
        <p:spPr bwMode="auto">
          <a:xfrm flipV="1">
            <a:off x="6238875" y="2952750"/>
            <a:ext cx="649288" cy="228600"/>
          </a:xfrm>
          <a:prstGeom prst="straightConnector1">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cxnSp>
      <p:sp>
        <p:nvSpPr>
          <p:cNvPr id="194594" name="Text Box 34"/>
          <p:cNvSpPr txBox="1">
            <a:spLocks noChangeArrowheads="1"/>
          </p:cNvSpPr>
          <p:nvPr/>
        </p:nvSpPr>
        <p:spPr bwMode="auto">
          <a:xfrm>
            <a:off x="6888163" y="2778125"/>
            <a:ext cx="79216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ru-RU" alt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дня</a:t>
            </a: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4595" name="AutoShape 35"/>
          <p:cNvSpPr>
            <a:spLocks noChangeArrowheads="1"/>
          </p:cNvSpPr>
          <p:nvPr/>
        </p:nvSpPr>
        <p:spPr bwMode="auto">
          <a:xfrm>
            <a:off x="1546225" y="3481388"/>
            <a:ext cx="719138" cy="647700"/>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96" name="Text Box 36"/>
          <p:cNvSpPr txBox="1">
            <a:spLocks noChangeArrowheads="1"/>
          </p:cNvSpPr>
          <p:nvPr/>
        </p:nvSpPr>
        <p:spPr bwMode="auto">
          <a:xfrm>
            <a:off x="8759825" y="4941888"/>
            <a:ext cx="1619250" cy="15621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часа</a:t>
            </a:r>
            <a:r>
              <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rPr>
              <a:t> ОЭП отравляет протокол и 2-е части первых 10 участников по результатам аукциона З/УО</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696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defRPr/>
            </a:pPr>
            <a:r>
              <a:rPr lang="ru-RU" sz="2400" dirty="0"/>
              <a:t>Временные параметры электронного аукциона (2) </a:t>
            </a:r>
            <a:r>
              <a:rPr lang="ru-RU" sz="2400" b="1" dirty="0">
                <a:solidFill>
                  <a:srgbClr val="FF0000"/>
                </a:solidFill>
              </a:rPr>
              <a:t>с </a:t>
            </a:r>
            <a:r>
              <a:rPr lang="ru-RU" sz="2400" b="1" dirty="0" smtClean="0">
                <a:solidFill>
                  <a:srgbClr val="FF0000"/>
                </a:solidFill>
              </a:rPr>
              <a:t>01.07.19</a:t>
            </a:r>
            <a:endParaRPr lang="ru-RU" sz="2400" b="1" dirty="0">
              <a:solidFill>
                <a:srgbClr val="FF0000"/>
              </a:solidFill>
            </a:endParaRPr>
          </a:p>
        </p:txBody>
      </p:sp>
      <p:sp>
        <p:nvSpPr>
          <p:cNvPr id="194563" name="Text Box 3"/>
          <p:cNvSpPr txBox="1">
            <a:spLocks noChangeArrowheads="1"/>
          </p:cNvSpPr>
          <p:nvPr/>
        </p:nvSpPr>
        <p:spPr bwMode="auto">
          <a:xfrm>
            <a:off x="6210300" y="5080001"/>
            <a:ext cx="2205038" cy="1012825"/>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Протокол проведения</a:t>
            </a:r>
            <a:b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b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ЭА размещается ОЭП на ЭП </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в </a:t>
            </a:r>
            <a:r>
              <a:rPr kumimoji="0" lang="ru-RU" sz="14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30 мин.</a:t>
            </a:r>
            <a:r>
              <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mn-cs"/>
              </a:rPr>
              <a:t> после окончания ЭА</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64" name="Text Box 4"/>
          <p:cNvSpPr txBox="1">
            <a:spLocks noChangeArrowheads="1"/>
          </p:cNvSpPr>
          <p:nvPr/>
        </p:nvSpPr>
        <p:spPr bwMode="auto">
          <a:xfrm>
            <a:off x="7175500" y="3860800"/>
            <a:ext cx="2952750" cy="9144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Рассмотрение 2-х частей заявок</a:t>
            </a:r>
            <a:b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br>
            <a:r>
              <a:rPr kumimoji="0" lang="ru-RU"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не более 3 р.д.</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65" name="Text Box 5"/>
          <p:cNvSpPr txBox="1">
            <a:spLocks noChangeArrowheads="1"/>
          </p:cNvSpPr>
          <p:nvPr/>
        </p:nvSpPr>
        <p:spPr bwMode="auto">
          <a:xfrm>
            <a:off x="3792538" y="2708276"/>
            <a:ext cx="23495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Подписание протокола рассмотрения заявок</a:t>
            </a:r>
            <a:endParaRPr kumimoji="0" lang="ru-RU" altLang="ru-RU"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66" name="Text Box 6"/>
          <p:cNvSpPr txBox="1">
            <a:spLocks noChangeArrowheads="1"/>
          </p:cNvSpPr>
          <p:nvPr/>
        </p:nvSpPr>
        <p:spPr bwMode="auto">
          <a:xfrm>
            <a:off x="2422525" y="3932239"/>
            <a:ext cx="2952750" cy="458787"/>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mn-cs"/>
              </a:rPr>
              <a:t>Рассмотрение 1-х частей заявок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max </a:t>
            </a:r>
            <a:r>
              <a:rPr kumimoji="0" lang="ru-RU" sz="1800" b="1" i="0" u="none" strike="noStrike" kern="1200" cap="none" spc="0" normalizeH="0" baseline="0" noProof="0" dirty="0" smtClean="0">
                <a:ln>
                  <a:noFill/>
                </a:ln>
                <a:solidFill>
                  <a:prstClr val="black"/>
                </a:solidFill>
                <a:effectLst/>
                <a:uLnTx/>
                <a:uFillTx/>
                <a:latin typeface="Calibri"/>
                <a:ea typeface="+mn-ea"/>
                <a:cs typeface="+mn-cs"/>
              </a:rPr>
              <a:t>3 </a:t>
            </a:r>
            <a:r>
              <a:rPr kumimoji="0" lang="ru-RU" sz="1800" b="1" i="0" u="none" strike="noStrike" kern="1200" cap="none" spc="0" normalizeH="0" baseline="0" noProof="0" dirty="0" err="1" smtClean="0">
                <a:ln>
                  <a:noFill/>
                </a:ln>
                <a:solidFill>
                  <a:prstClr val="black"/>
                </a:solidFill>
                <a:effectLst/>
                <a:uLnTx/>
                <a:uFillTx/>
                <a:latin typeface="Calibri"/>
                <a:ea typeface="+mn-ea"/>
                <a:cs typeface="+mn-cs"/>
              </a:rPr>
              <a:t>р.д</a:t>
            </a:r>
            <a:r>
              <a:rPr kumimoji="0" lang="ru-RU"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ru-RU" sz="1800" b="1" i="0" u="none" strike="noStrike" kern="1200" cap="none" spc="0" normalizeH="0" baseline="0" noProof="0" dirty="0">
                <a:ln>
                  <a:noFill/>
                </a:ln>
                <a:solidFill>
                  <a:srgbClr val="FF0000"/>
                </a:solidFill>
                <a:effectLst/>
                <a:uLnTx/>
                <a:uFillTx/>
                <a:latin typeface="Calibri"/>
                <a:ea typeface="+mn-ea"/>
                <a:cs typeface="+mn-cs"/>
              </a:rPr>
              <a:t>(</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max</a:t>
            </a:r>
            <a:r>
              <a:rPr kumimoji="0" lang="ru-RU" sz="18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1</a:t>
            </a:r>
            <a:r>
              <a:rPr kumimoji="0" lang="ru-RU" sz="1800" b="1" i="0" u="none" strike="noStrike" kern="1200" cap="none" spc="0" normalizeH="0" baseline="0" noProof="0" dirty="0" smtClean="0">
                <a:ln>
                  <a:noFill/>
                </a:ln>
                <a:solidFill>
                  <a:srgbClr val="FF0000"/>
                </a:solidFill>
                <a:effectLst/>
                <a:uLnTx/>
                <a:uFillTx/>
                <a:latin typeface="Calibri"/>
                <a:ea typeface="+mn-ea"/>
                <a:cs typeface="+mn-cs"/>
              </a:rPr>
              <a:t> </a:t>
            </a:r>
            <a:r>
              <a:rPr kumimoji="0" lang="ru-RU" sz="1800" b="1" i="0" u="none" strike="noStrike" kern="1200" cap="none" spc="0" normalizeH="0" baseline="0" noProof="0" dirty="0" err="1" smtClean="0">
                <a:ln>
                  <a:noFill/>
                </a:ln>
                <a:solidFill>
                  <a:srgbClr val="FF0000"/>
                </a:solidFill>
                <a:effectLst/>
                <a:uLnTx/>
                <a:uFillTx/>
                <a:latin typeface="Calibri"/>
                <a:ea typeface="+mn-ea"/>
                <a:cs typeface="+mn-cs"/>
              </a:rPr>
              <a:t>р.д</a:t>
            </a:r>
            <a:r>
              <a:rPr kumimoji="0" lang="ru-RU" sz="1800" b="1" i="0" u="none" strike="noStrike" kern="1200" cap="none" spc="0" normalizeH="0" baseline="0" noProof="0" dirty="0" smtClean="0">
                <a:ln>
                  <a:noFill/>
                </a:ln>
                <a:solidFill>
                  <a:srgbClr val="FF0000"/>
                </a:solidFill>
                <a:effectLst/>
                <a:uLnTx/>
                <a:uFillTx/>
                <a:latin typeface="Calibri"/>
                <a:ea typeface="+mn-ea"/>
                <a:cs typeface="+mn-cs"/>
              </a:rPr>
              <a:t>., </a:t>
            </a:r>
            <a:r>
              <a:rPr kumimoji="0" lang="ru-RU" sz="1800" b="1" i="0" u="none" strike="noStrike" kern="1200" cap="none" spc="0" normalizeH="0" baseline="0" noProof="0" dirty="0">
                <a:ln>
                  <a:noFill/>
                </a:ln>
                <a:solidFill>
                  <a:srgbClr val="FF0000"/>
                </a:solidFill>
                <a:effectLst/>
                <a:uLnTx/>
                <a:uFillTx/>
                <a:latin typeface="Calibri"/>
                <a:ea typeface="+mn-ea"/>
                <a:cs typeface="+mn-cs"/>
              </a:rPr>
              <a:t>если Н(М)ЦК ≤ </a:t>
            </a:r>
            <a:r>
              <a:rPr kumimoji="0" lang="ru-RU" sz="1800" b="1" i="0" u="none" strike="noStrike" kern="1200" cap="none" spc="0" normalizeH="0" baseline="0" noProof="0" dirty="0" smtClean="0">
                <a:ln>
                  <a:noFill/>
                </a:ln>
                <a:solidFill>
                  <a:srgbClr val="FF0000"/>
                </a:solidFill>
                <a:effectLst/>
                <a:uLnTx/>
                <a:uFillTx/>
                <a:latin typeface="Calibri"/>
                <a:ea typeface="+mn-ea"/>
                <a:cs typeface="+mn-cs"/>
              </a:rPr>
              <a:t>300</a:t>
            </a:r>
            <a:r>
              <a:rPr kumimoji="0" lang="ru-RU" sz="1800" b="1" i="0" u="none" strike="noStrike" kern="1200" cap="none" spc="0" normalizeH="0" baseline="0" noProof="0" dirty="0">
                <a:ln>
                  <a:noFill/>
                </a:ln>
                <a:solidFill>
                  <a:srgbClr val="FF0000"/>
                </a:solidFill>
                <a:effectLst/>
                <a:uLnTx/>
                <a:uFillTx/>
                <a:latin typeface="Calibri"/>
                <a:ea typeface="+mn-ea"/>
                <a:cs typeface="+mn-cs"/>
              </a:rPr>
              <a:t> млн. руб.)</a:t>
            </a:r>
            <a:endParaRPr kumimoji="0" lang="ru-RU"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94567" name="AutoShape 7"/>
          <p:cNvSpPr>
            <a:spLocks/>
          </p:cNvSpPr>
          <p:nvPr/>
        </p:nvSpPr>
        <p:spPr bwMode="auto">
          <a:xfrm rot="16200000">
            <a:off x="2782094" y="2851942"/>
            <a:ext cx="2089149" cy="3960815"/>
          </a:xfrm>
          <a:prstGeom prst="leftBrace">
            <a:avLst>
              <a:gd name="adj1" fmla="val 20458"/>
              <a:gd name="adj2" fmla="val 37604"/>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68" name="Line 8"/>
          <p:cNvSpPr>
            <a:spLocks noChangeShapeType="1"/>
          </p:cNvSpPr>
          <p:nvPr/>
        </p:nvSpPr>
        <p:spPr bwMode="auto">
          <a:xfrm flipV="1">
            <a:off x="1990726" y="2708276"/>
            <a:ext cx="288925" cy="8096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69" name="Text Box 9"/>
          <p:cNvSpPr txBox="1">
            <a:spLocks noChangeArrowheads="1"/>
          </p:cNvSpPr>
          <p:nvPr/>
        </p:nvSpPr>
        <p:spPr bwMode="auto">
          <a:xfrm>
            <a:off x="1773238" y="1627189"/>
            <a:ext cx="20510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1 р.д. после ДОПЗ ОЭП направляет З 1-е части заявок</a:t>
            </a: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0" name="Line 10"/>
          <p:cNvSpPr>
            <a:spLocks noChangeShapeType="1"/>
          </p:cNvSpPr>
          <p:nvPr/>
        </p:nvSpPr>
        <p:spPr bwMode="auto">
          <a:xfrm flipH="1" flipV="1">
            <a:off x="5302250" y="3286126"/>
            <a:ext cx="457200" cy="227013"/>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1" name="Line 11"/>
          <p:cNvSpPr>
            <a:spLocks noChangeShapeType="1"/>
          </p:cNvSpPr>
          <p:nvPr/>
        </p:nvSpPr>
        <p:spPr bwMode="auto">
          <a:xfrm flipV="1">
            <a:off x="4367213" y="2349501"/>
            <a:ext cx="290512" cy="373063"/>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2" name="Text Box 12"/>
          <p:cNvSpPr txBox="1">
            <a:spLocks noChangeArrowheads="1"/>
          </p:cNvSpPr>
          <p:nvPr/>
        </p:nvSpPr>
        <p:spPr bwMode="auto">
          <a:xfrm>
            <a:off x="3863975" y="1700214"/>
            <a:ext cx="22034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Направление протокола рассмотрения ОЭП + ЕИС</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3" name="Line 13"/>
          <p:cNvSpPr>
            <a:spLocks noChangeShapeType="1"/>
          </p:cNvSpPr>
          <p:nvPr/>
        </p:nvSpPr>
        <p:spPr bwMode="auto">
          <a:xfrm flipV="1">
            <a:off x="4943475" y="1484314"/>
            <a:ext cx="1081088" cy="2889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4" name="Text Box 14"/>
          <p:cNvSpPr txBox="1">
            <a:spLocks noChangeArrowheads="1"/>
          </p:cNvSpPr>
          <p:nvPr/>
        </p:nvSpPr>
        <p:spPr bwMode="auto">
          <a:xfrm>
            <a:off x="6240464" y="1196976"/>
            <a:ext cx="17351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В теч. 1 часа ОЭП направляет участнику ЭА уведомления о решении АК</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5" name="Line 15"/>
          <p:cNvSpPr>
            <a:spLocks noChangeShapeType="1"/>
          </p:cNvSpPr>
          <p:nvPr/>
        </p:nvSpPr>
        <p:spPr bwMode="auto">
          <a:xfrm flipH="1">
            <a:off x="5591175" y="4076700"/>
            <a:ext cx="979488" cy="86360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6" name="Text Box 16"/>
          <p:cNvSpPr txBox="1">
            <a:spLocks noChangeArrowheads="1"/>
          </p:cNvSpPr>
          <p:nvPr/>
        </p:nvSpPr>
        <p:spPr bwMode="auto">
          <a:xfrm>
            <a:off x="3863975" y="5010151"/>
            <a:ext cx="2376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День проведения ЭА (р.д.) время начала проведения ЭА устанавливается ОЭП в соответствии со временем часовой зоны, в которой расположен заказчик</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7" name="Line 17"/>
          <p:cNvSpPr>
            <a:spLocks noChangeShapeType="1"/>
          </p:cNvSpPr>
          <p:nvPr/>
        </p:nvSpPr>
        <p:spPr bwMode="auto">
          <a:xfrm>
            <a:off x="6786563" y="3860800"/>
            <a:ext cx="101600" cy="114935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78" name="AutoShape 18"/>
          <p:cNvSpPr>
            <a:spLocks/>
          </p:cNvSpPr>
          <p:nvPr/>
        </p:nvSpPr>
        <p:spPr bwMode="auto">
          <a:xfrm rot="16200000">
            <a:off x="7816057" y="3147219"/>
            <a:ext cx="1600200" cy="2881313"/>
          </a:xfrm>
          <a:prstGeom prst="leftBrace">
            <a:avLst>
              <a:gd name="adj1" fmla="val 15005"/>
              <a:gd name="adj2" fmla="val 50000"/>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79" name="Text Box 19"/>
          <p:cNvSpPr txBox="1">
            <a:spLocks noChangeArrowheads="1"/>
          </p:cNvSpPr>
          <p:nvPr/>
        </p:nvSpPr>
        <p:spPr bwMode="auto">
          <a:xfrm>
            <a:off x="7967663" y="2636838"/>
            <a:ext cx="1935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Подписание протокола подведения итогов ЭА</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80" name="Line 20"/>
          <p:cNvSpPr>
            <a:spLocks noChangeShapeType="1"/>
          </p:cNvSpPr>
          <p:nvPr/>
        </p:nvSpPr>
        <p:spPr bwMode="auto">
          <a:xfrm flipH="1" flipV="1">
            <a:off x="9551989" y="3286125"/>
            <a:ext cx="350837" cy="32385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1" name="Line 21"/>
          <p:cNvSpPr>
            <a:spLocks noChangeShapeType="1"/>
          </p:cNvSpPr>
          <p:nvPr/>
        </p:nvSpPr>
        <p:spPr bwMode="auto">
          <a:xfrm flipV="1">
            <a:off x="8040689" y="5876925"/>
            <a:ext cx="573087" cy="1588"/>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2" name="Line 22"/>
          <p:cNvSpPr>
            <a:spLocks noChangeShapeType="1"/>
          </p:cNvSpPr>
          <p:nvPr/>
        </p:nvSpPr>
        <p:spPr bwMode="auto">
          <a:xfrm flipH="1" flipV="1">
            <a:off x="9696450" y="1844676"/>
            <a:ext cx="647700" cy="1584325"/>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3" name="Text Box 23"/>
          <p:cNvSpPr txBox="1">
            <a:spLocks noChangeArrowheads="1"/>
          </p:cNvSpPr>
          <p:nvPr/>
        </p:nvSpPr>
        <p:spPr bwMode="auto">
          <a:xfrm>
            <a:off x="8472489" y="1341438"/>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Протокол размещается на ЭП + ЕИС</a:t>
            </a:r>
            <a:endParaRPr kumimoji="0" lang="ru-RU" altLang="ru-RU"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84" name="Line 24"/>
          <p:cNvSpPr>
            <a:spLocks noChangeShapeType="1"/>
          </p:cNvSpPr>
          <p:nvPr/>
        </p:nvSpPr>
        <p:spPr bwMode="auto">
          <a:xfrm flipH="1" flipV="1">
            <a:off x="7896225" y="1557339"/>
            <a:ext cx="647700" cy="71437"/>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5" name="Line 25"/>
          <p:cNvSpPr>
            <a:spLocks noChangeShapeType="1"/>
          </p:cNvSpPr>
          <p:nvPr/>
        </p:nvSpPr>
        <p:spPr bwMode="auto">
          <a:xfrm>
            <a:off x="1773239" y="3787775"/>
            <a:ext cx="864393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86" name="AutoShape 26"/>
          <p:cNvSpPr>
            <a:spLocks noChangeArrowheads="1"/>
          </p:cNvSpPr>
          <p:nvPr/>
        </p:nvSpPr>
        <p:spPr bwMode="auto">
          <a:xfrm>
            <a:off x="9983788" y="3502026"/>
            <a:ext cx="684212" cy="574675"/>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89" name="AutoShape 29"/>
          <p:cNvSpPr>
            <a:spLocks noChangeArrowheads="1"/>
          </p:cNvSpPr>
          <p:nvPr/>
        </p:nvSpPr>
        <p:spPr bwMode="auto">
          <a:xfrm>
            <a:off x="5518151" y="3427414"/>
            <a:ext cx="722313" cy="72072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0" name="AutoShape 30"/>
          <p:cNvSpPr>
            <a:spLocks noChangeArrowheads="1"/>
          </p:cNvSpPr>
          <p:nvPr/>
        </p:nvSpPr>
        <p:spPr bwMode="auto">
          <a:xfrm>
            <a:off x="5902326" y="3250323"/>
            <a:ext cx="1366836" cy="1093469"/>
          </a:xfrm>
          <a:prstGeom prst="star5">
            <a:avLst/>
          </a:prstGeom>
          <a:solidFill>
            <a:srgbClr val="FF0000"/>
          </a:solidFill>
          <a:ln w="25400">
            <a:solidFill>
              <a:srgbClr val="000000"/>
            </a:solidFill>
            <a:prstDash val="sysDot"/>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91" name="AutoShape 31"/>
          <p:cNvSpPr>
            <a:spLocks noChangeArrowheads="1"/>
          </p:cNvSpPr>
          <p:nvPr/>
        </p:nvSpPr>
        <p:spPr bwMode="auto">
          <a:xfrm>
            <a:off x="6888163" y="3502026"/>
            <a:ext cx="646112" cy="574675"/>
          </a:xfrm>
          <a:prstGeom prst="star4">
            <a:avLst>
              <a:gd name="adj" fmla="val 12500"/>
            </a:avLst>
          </a:prstGeom>
          <a:solidFill>
            <a:srgbClr val="CCFFCC"/>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2" name="AutoShape 32"/>
          <p:cNvSpPr>
            <a:spLocks noChangeArrowheads="1"/>
          </p:cNvSpPr>
          <p:nvPr/>
        </p:nvSpPr>
        <p:spPr bwMode="auto">
          <a:xfrm>
            <a:off x="9767888" y="3427414"/>
            <a:ext cx="576262" cy="720725"/>
          </a:xfrm>
          <a:prstGeom prst="star4">
            <a:avLst>
              <a:gd name="adj" fmla="val 12500"/>
            </a:avLst>
          </a:prstGeom>
          <a:solidFill>
            <a:srgbClr val="CCFFFF"/>
          </a:solidFill>
          <a:ln w="9525">
            <a:solidFill>
              <a:srgbClr val="000000"/>
            </a:solidFill>
            <a:miter lim="800000"/>
            <a:headEnd/>
            <a:tailEnd/>
          </a:ln>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4" name="Text Box 34"/>
          <p:cNvSpPr txBox="1">
            <a:spLocks noChangeArrowheads="1"/>
          </p:cNvSpPr>
          <p:nvPr/>
        </p:nvSpPr>
        <p:spPr bwMode="auto">
          <a:xfrm>
            <a:off x="5591175" y="6090250"/>
            <a:ext cx="1470025" cy="53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rgbClr val="000066"/>
                </a:solidFill>
                <a:latin typeface="Arial" panose="020B0604020202020204" pitchFamily="34" charset="0"/>
              </a:defRPr>
            </a:lvl1pPr>
            <a:lvl2pPr marL="742950" indent="-285750">
              <a:spcBef>
                <a:spcPct val="20000"/>
              </a:spcBef>
              <a:buClr>
                <a:schemeClr val="accent1"/>
              </a:buClr>
              <a:buSzPct val="150000"/>
              <a:buChar char="•"/>
              <a:defRPr sz="2600">
                <a:solidFill>
                  <a:srgbClr val="000066"/>
                </a:solidFill>
                <a:latin typeface="Arial" panose="020B0604020202020204" pitchFamily="34" charset="0"/>
              </a:defRPr>
            </a:lvl2pPr>
            <a:lvl3pPr marL="1143000" indent="-228600">
              <a:spcBef>
                <a:spcPct val="20000"/>
              </a:spcBef>
              <a:buClr>
                <a:schemeClr val="tx1"/>
              </a:buClr>
              <a:buSzPct val="150000"/>
              <a:buChar char="•"/>
              <a:defRPr sz="2200">
                <a:solidFill>
                  <a:srgbClr val="000066"/>
                </a:solidFill>
                <a:latin typeface="Arial" panose="020B0604020202020204" pitchFamily="34" charset="0"/>
              </a:defRPr>
            </a:lvl3pPr>
            <a:lvl4pPr marL="1600200" indent="-228600">
              <a:spcBef>
                <a:spcPct val="20000"/>
              </a:spcBef>
              <a:buClr>
                <a:schemeClr val="tx2"/>
              </a:buClr>
              <a:buSzPct val="150000"/>
              <a:buChar char="•"/>
              <a:defRPr sz="2000">
                <a:solidFill>
                  <a:srgbClr val="000066"/>
                </a:solidFill>
                <a:latin typeface="Arial" panose="020B0604020202020204" pitchFamily="34" charset="0"/>
              </a:defRPr>
            </a:lvl4pPr>
            <a:lvl5pPr marL="2057400" indent="-228600">
              <a:spcBef>
                <a:spcPct val="20000"/>
              </a:spcBef>
              <a:buClr>
                <a:schemeClr val="folHlink"/>
              </a:buClr>
              <a:buSzPct val="150000"/>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ru-RU"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Следующий рабочий день</a:t>
            </a:r>
            <a:endParaRPr kumimoji="0" lang="ru-RU" altLang="ru-RU"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94595" name="AutoShape 35"/>
          <p:cNvSpPr>
            <a:spLocks noChangeArrowheads="1"/>
          </p:cNvSpPr>
          <p:nvPr/>
        </p:nvSpPr>
        <p:spPr bwMode="auto">
          <a:xfrm>
            <a:off x="1546225" y="3481388"/>
            <a:ext cx="719138" cy="647700"/>
          </a:xfrm>
          <a:prstGeom prst="star5">
            <a:avLst/>
          </a:prstGeom>
          <a:solidFill>
            <a:srgbClr val="3366FF"/>
          </a:solidFill>
          <a:ln w="95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96" name="Text Box 36"/>
          <p:cNvSpPr txBox="1">
            <a:spLocks noChangeArrowheads="1"/>
          </p:cNvSpPr>
          <p:nvPr/>
        </p:nvSpPr>
        <p:spPr bwMode="auto">
          <a:xfrm>
            <a:off x="8759825" y="4941888"/>
            <a:ext cx="1619250" cy="15621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rPr>
              <a:t>В </a:t>
            </a:r>
            <a:r>
              <a:rPr kumimoji="0" lang="ru-RU" sz="1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ea typeface="+mn-ea"/>
                <a:cs typeface="+mn-cs"/>
              </a:rPr>
              <a:t>теч</a:t>
            </a:r>
            <a:r>
              <a:rPr kumimoji="0" lang="ru-RU" sz="1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часа</a:t>
            </a:r>
            <a:r>
              <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rPr>
              <a:t> ОЭП отравляет протокол и 2-е части первых 10 участников по результатам аукциона З/УО</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75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p:txBody>
          <a:bodyPr>
            <a:normAutofit/>
          </a:bodyPr>
          <a:lstStyle/>
          <a:p>
            <a:r>
              <a:rPr lang="ru-RU" altLang="ru-RU" dirty="0" smtClean="0"/>
              <a:t>Ст. 42 Закона № 44-ФЗ </a:t>
            </a:r>
            <a:r>
              <a:rPr lang="ru-RU" altLang="ru-RU" dirty="0" smtClean="0">
                <a:solidFill>
                  <a:srgbClr val="FF0000"/>
                </a:solidFill>
              </a:rPr>
              <a:t>с 01.07.2019</a:t>
            </a:r>
          </a:p>
        </p:txBody>
      </p:sp>
      <p:sp>
        <p:nvSpPr>
          <p:cNvPr id="35843" name="Содержимое 2"/>
          <p:cNvSpPr>
            <a:spLocks noGrp="1"/>
          </p:cNvSpPr>
          <p:nvPr>
            <p:ph idx="1"/>
          </p:nvPr>
        </p:nvSpPr>
        <p:spPr>
          <a:xfrm>
            <a:off x="277483" y="1192861"/>
            <a:ext cx="11463068" cy="5769864"/>
          </a:xfrm>
        </p:spPr>
        <p:txBody>
          <a:bodyPr>
            <a:normAutofit fontScale="85000" lnSpcReduction="10000"/>
          </a:bodyPr>
          <a:lstStyle/>
          <a:p>
            <a:pPr algn="just">
              <a:lnSpc>
                <a:spcPct val="100000"/>
              </a:lnSpc>
              <a:spcBef>
                <a:spcPts val="0"/>
              </a:spcBef>
            </a:pPr>
            <a:r>
              <a:rPr lang="ru-RU" altLang="ru-RU" sz="2400" dirty="0"/>
              <a:t>1) наименование, место нахождения, почтовый адрес, адрес электронной почты, номер контактного телефона, ответственное должностное лицо заказчика, специализированной организации;</a:t>
            </a:r>
          </a:p>
          <a:p>
            <a:pPr algn="just">
              <a:lnSpc>
                <a:spcPct val="100000"/>
              </a:lnSpc>
              <a:spcBef>
                <a:spcPts val="0"/>
              </a:spcBef>
            </a:pPr>
            <a:r>
              <a:rPr lang="ru-RU" altLang="ru-RU" sz="2400" dirty="0"/>
              <a:t>2) краткое изложение условий контракта, </a:t>
            </a:r>
            <a:r>
              <a:rPr lang="ru-RU" altLang="ru-RU" sz="2400" dirty="0" smtClean="0"/>
              <a:t>содержащее:</a:t>
            </a:r>
          </a:p>
          <a:p>
            <a:pPr lvl="1" algn="just">
              <a:lnSpc>
                <a:spcPct val="100000"/>
              </a:lnSpc>
              <a:spcBef>
                <a:spcPts val="0"/>
              </a:spcBef>
            </a:pPr>
            <a:r>
              <a:rPr lang="ru-RU" altLang="ru-RU" sz="2000" dirty="0" smtClean="0"/>
              <a:t> </a:t>
            </a:r>
            <a:r>
              <a:rPr lang="ru-RU" altLang="ru-RU" sz="2000" dirty="0"/>
              <a:t>наименование и описание объекта закупки с учетом требований, предусмотренных статьей 33 </a:t>
            </a:r>
            <a:r>
              <a:rPr lang="ru-RU" altLang="ru-RU" sz="2000" dirty="0" smtClean="0"/>
              <a:t>Закона №44-ФЗ,</a:t>
            </a:r>
          </a:p>
          <a:p>
            <a:pPr lvl="1" algn="just">
              <a:lnSpc>
                <a:spcPct val="100000"/>
              </a:lnSpc>
              <a:spcBef>
                <a:spcPts val="0"/>
              </a:spcBef>
            </a:pPr>
            <a:r>
              <a:rPr lang="ru-RU" altLang="ru-RU" sz="2000" dirty="0" smtClean="0"/>
              <a:t>информацию </a:t>
            </a:r>
            <a:r>
              <a:rPr lang="ru-RU" altLang="ru-RU" sz="2000" dirty="0"/>
              <a:t>о количестве и месте доставки товара, являющегося предметом контракта, месте выполнения работы или оказания услуги, являющихся предметом контракта, а также сроки поставки товара или завершения работы либо график оказания услуг, начальная (максимальная) цена контракта, источник финансирования. </a:t>
            </a:r>
            <a:endParaRPr lang="ru-RU" altLang="ru-RU" sz="2000" dirty="0" smtClean="0"/>
          </a:p>
          <a:p>
            <a:pPr lvl="1" algn="just">
              <a:lnSpc>
                <a:spcPct val="100000"/>
              </a:lnSpc>
              <a:spcBef>
                <a:spcPts val="0"/>
              </a:spcBef>
            </a:pPr>
            <a:r>
              <a:rPr lang="ru-RU" altLang="ru-RU" sz="2000" dirty="0" smtClean="0"/>
              <a:t>В </a:t>
            </a:r>
            <a:r>
              <a:rPr lang="ru-RU" altLang="ru-RU" sz="2000" dirty="0"/>
              <a:t>случаях, установленных Правительством Российской Федерации в соответствии с частью 2 статьи 34 настоящего Федерального закона, указываются </a:t>
            </a:r>
            <a:r>
              <a:rPr lang="ru-RU" altLang="ru-RU" sz="2000" b="1" dirty="0">
                <a:effectLst>
                  <a:outerShdw blurRad="38100" dist="38100" dir="2700000" algn="tl">
                    <a:srgbClr val="000000">
                      <a:alpha val="43137"/>
                    </a:srgbClr>
                  </a:outerShdw>
                </a:effectLst>
              </a:rPr>
              <a:t>ориентировочное значение цены контракта </a:t>
            </a:r>
            <a:r>
              <a:rPr lang="ru-RU" altLang="ru-RU" sz="2000" dirty="0"/>
              <a:t>либо </a:t>
            </a:r>
            <a:r>
              <a:rPr lang="ru-RU" altLang="ru-RU" sz="2000" b="1" dirty="0">
                <a:effectLst>
                  <a:outerShdw blurRad="38100" dist="38100" dir="2700000" algn="tl">
                    <a:srgbClr val="000000">
                      <a:alpha val="43137"/>
                    </a:srgbClr>
                  </a:outerShdw>
                </a:effectLst>
              </a:rPr>
              <a:t>формула цены и максимальное значение цены </a:t>
            </a:r>
            <a:r>
              <a:rPr lang="ru-RU" altLang="ru-RU" sz="2000" b="1" dirty="0" smtClean="0">
                <a:effectLst>
                  <a:outerShdw blurRad="38100" dist="38100" dir="2700000" algn="tl">
                    <a:srgbClr val="000000">
                      <a:alpha val="43137"/>
                    </a:srgbClr>
                  </a:outerShdw>
                </a:effectLst>
              </a:rPr>
              <a:t>контракта</a:t>
            </a:r>
            <a:r>
              <a:rPr lang="ru-RU" altLang="ru-RU" sz="2000" dirty="0" smtClean="0"/>
              <a:t>.</a:t>
            </a:r>
          </a:p>
          <a:p>
            <a:pPr lvl="1" algn="just">
              <a:lnSpc>
                <a:spcPct val="100000"/>
              </a:lnSpc>
              <a:spcBef>
                <a:spcPts val="0"/>
              </a:spcBef>
            </a:pPr>
            <a:r>
              <a:rPr lang="ru-RU" altLang="ru-RU" sz="2000" dirty="0" smtClean="0"/>
              <a:t>В </a:t>
            </a:r>
            <a:r>
              <a:rPr lang="ru-RU" altLang="ru-RU" sz="2000" dirty="0"/>
              <a:t>случае, предусмотренном частью 24 статьи 22 настоящего Федерального закона, указываются </a:t>
            </a:r>
            <a:r>
              <a:rPr lang="ru-RU" altLang="ru-RU" sz="2000" b="1" dirty="0">
                <a:effectLst>
                  <a:outerShdw blurRad="38100" dist="38100" dir="2700000" algn="tl">
                    <a:srgbClr val="000000">
                      <a:alpha val="43137"/>
                    </a:srgbClr>
                  </a:outerShdw>
                </a:effectLst>
              </a:rPr>
              <a:t>начальная цена единицы товара, работы, услуги, а также начальная сумма цен указанных единиц и максимальное значение цены </a:t>
            </a:r>
            <a:r>
              <a:rPr lang="ru-RU" altLang="ru-RU" sz="2000" b="1" dirty="0" smtClean="0">
                <a:effectLst>
                  <a:outerShdw blurRad="38100" dist="38100" dir="2700000" algn="tl">
                    <a:srgbClr val="000000">
                      <a:alpha val="43137"/>
                    </a:srgbClr>
                  </a:outerShdw>
                </a:effectLst>
              </a:rPr>
              <a:t>контракта</a:t>
            </a:r>
            <a:r>
              <a:rPr lang="ru-RU" altLang="ru-RU" sz="2000" dirty="0" smtClean="0"/>
              <a:t>.</a:t>
            </a:r>
          </a:p>
          <a:p>
            <a:pPr lvl="1" algn="just">
              <a:lnSpc>
                <a:spcPct val="100000"/>
              </a:lnSpc>
              <a:spcBef>
                <a:spcPts val="0"/>
              </a:spcBef>
            </a:pPr>
            <a:r>
              <a:rPr lang="ru-RU" altLang="ru-RU" sz="2000" dirty="0" smtClean="0"/>
              <a:t>В </a:t>
            </a:r>
            <a:r>
              <a:rPr lang="ru-RU" altLang="ru-RU" sz="2000" dirty="0"/>
              <a:t>случае, если контрактом предусматривается выполнение работ, связанных с осуществлением </a:t>
            </a:r>
            <a:r>
              <a:rPr lang="ru-RU" altLang="ru-RU" sz="2000" b="1" dirty="0">
                <a:effectLst>
                  <a:outerShdw blurRad="38100" dist="38100" dir="2700000" algn="tl">
                    <a:srgbClr val="000000">
                      <a:alpha val="43137"/>
                    </a:srgbClr>
                  </a:outerShdw>
                </a:effectLst>
              </a:rPr>
              <a:t>регулярных перевозок автомобильным транспортом и городским наземным электрическим транспортом</a:t>
            </a:r>
            <a:r>
              <a:rPr lang="ru-RU" altLang="ru-RU" sz="2000" dirty="0"/>
              <a:t>, допускается оплата такого контракта исходя из фактически выполненного объема данных работ, но не превышающего объема работ, подлежащих выполнению в соответствии с контрактом. При этом в извещении об осуществлении закупки и документации о закупке должно быть указано, что оплата поставки товара, выполнения работы или оказания услуги осуществляется по цене единицы товара, работы, услуги исходя из количества товара, поставка которого будет осуществлена в ходе исполнения контракта, объема фактически выполненной работы или оказанной услуги, но в размере, не превышающем максимального значения цены контракта, указанного в извещении об осуществлении закупки и документации о закупке</a:t>
            </a:r>
            <a:endParaRPr lang="ru-RU" altLang="ru-RU" sz="1400" dirty="0"/>
          </a:p>
        </p:txBody>
      </p:sp>
    </p:spTree>
    <p:extLst>
      <p:ext uri="{BB962C8B-B14F-4D97-AF65-F5344CB8AC3E}">
        <p14:creationId xmlns:p14="http://schemas.microsoft.com/office/powerpoint/2010/main" val="23210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r>
              <a:rPr lang="ru-RU" altLang="ru-RU" dirty="0" smtClean="0"/>
              <a:t>Инструкция по заполнению заявки</a:t>
            </a:r>
          </a:p>
        </p:txBody>
      </p:sp>
      <p:sp>
        <p:nvSpPr>
          <p:cNvPr id="48131" name="Объект 2"/>
          <p:cNvSpPr>
            <a:spLocks noGrp="1"/>
          </p:cNvSpPr>
          <p:nvPr>
            <p:ph idx="1"/>
          </p:nvPr>
        </p:nvSpPr>
        <p:spPr>
          <a:xfrm>
            <a:off x="4804756" y="1825625"/>
            <a:ext cx="6549044" cy="4351338"/>
          </a:xfrm>
        </p:spPr>
        <p:txBody>
          <a:bodyPr>
            <a:normAutofit fontScale="92500" lnSpcReduction="10000"/>
          </a:bodyPr>
          <a:lstStyle/>
          <a:p>
            <a:pPr marL="0" indent="0" algn="ctr">
              <a:buNone/>
            </a:pPr>
            <a:r>
              <a:rPr lang="ru-RU" altLang="ru-RU" b="1" dirty="0"/>
              <a:t>ФЕДЕРАЛЬНАЯ АНТИМОНОПОЛЬНАЯ СЛУЖБА</a:t>
            </a:r>
            <a:endParaRPr lang="ru-RU" altLang="ru-RU" dirty="0"/>
          </a:p>
          <a:p>
            <a:pPr marL="0" indent="0" algn="ctr">
              <a:buNone/>
            </a:pPr>
            <a:r>
              <a:rPr lang="ru-RU" altLang="ru-RU" b="1" dirty="0"/>
              <a:t> </a:t>
            </a:r>
            <a:endParaRPr lang="ru-RU" altLang="ru-RU" dirty="0"/>
          </a:p>
          <a:p>
            <a:pPr marL="0" indent="0" algn="ctr">
              <a:buNone/>
            </a:pPr>
            <a:r>
              <a:rPr lang="ru-RU" altLang="ru-RU" b="1" dirty="0"/>
              <a:t>ПИСЬМО</a:t>
            </a:r>
            <a:endParaRPr lang="ru-RU" altLang="ru-RU" dirty="0"/>
          </a:p>
          <a:p>
            <a:pPr marL="0" indent="0" algn="ctr">
              <a:buNone/>
            </a:pPr>
            <a:r>
              <a:rPr lang="ru-RU" altLang="ru-RU" b="1" dirty="0"/>
              <a:t>от 1 июля 2016 г. N ИА/44536/16</a:t>
            </a:r>
            <a:endParaRPr lang="ru-RU" altLang="ru-RU" dirty="0"/>
          </a:p>
          <a:p>
            <a:pPr marL="0" indent="0" algn="ctr">
              <a:buNone/>
            </a:pPr>
            <a:r>
              <a:rPr lang="ru-RU" altLang="ru-RU" b="1" dirty="0"/>
              <a:t> </a:t>
            </a:r>
            <a:endParaRPr lang="ru-RU" altLang="ru-RU" dirty="0"/>
          </a:p>
          <a:p>
            <a:pPr marL="0" indent="0" algn="ctr">
              <a:buNone/>
            </a:pPr>
            <a:r>
              <a:rPr lang="ru-RU" altLang="ru-RU" b="1" dirty="0"/>
              <a:t>ОБ УСТАНОВЛЕНИИ</a:t>
            </a:r>
            <a:endParaRPr lang="ru-RU" altLang="ru-RU" dirty="0"/>
          </a:p>
          <a:p>
            <a:pPr marL="0" indent="0" algn="ctr">
              <a:buNone/>
            </a:pPr>
            <a:r>
              <a:rPr lang="ru-RU" altLang="ru-RU" b="1" dirty="0"/>
              <a:t>ЗАКАЗЧИКОМ ТРЕБОВАНИЙ К СОСТАВУ, ИНСТРУКЦИИ ПО ЗАПОЛНЕНИЮ</a:t>
            </a:r>
            <a:endParaRPr lang="ru-RU" altLang="ru-RU" dirty="0"/>
          </a:p>
          <a:p>
            <a:pPr marL="0" indent="0" algn="ctr">
              <a:buNone/>
            </a:pPr>
            <a:r>
              <a:rPr lang="ru-RU" altLang="ru-RU" b="1" dirty="0"/>
              <a:t>ЗАЯВКИ НА УЧАСТИЕ В ЗАКУПКЕ</a:t>
            </a:r>
            <a:endParaRPr lang="ru-RU" altLang="ru-RU" dirty="0"/>
          </a:p>
          <a:p>
            <a:pPr marL="0" indent="0" algn="ctr">
              <a:buNone/>
            </a:pPr>
            <a:endParaRPr lang="ru-RU" altLang="ru-RU" dirty="0"/>
          </a:p>
        </p:txBody>
      </p:sp>
      <p:pic>
        <p:nvPicPr>
          <p:cNvPr id="5" name="Picture 2" descr="Фото Виктора До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4" y="2068769"/>
            <a:ext cx="4505516" cy="375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252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Заголовок 4"/>
          <p:cNvSpPr>
            <a:spLocks noGrp="1"/>
          </p:cNvSpPr>
          <p:nvPr>
            <p:ph type="title"/>
          </p:nvPr>
        </p:nvSpPr>
        <p:spPr/>
        <p:txBody>
          <a:bodyPr/>
          <a:lstStyle/>
          <a:p>
            <a:r>
              <a:rPr lang="ru-RU" dirty="0"/>
              <a:t>«правило ФАС»</a:t>
            </a:r>
          </a:p>
        </p:txBody>
      </p:sp>
      <p:sp>
        <p:nvSpPr>
          <p:cNvPr id="7" name="Прямоугольник 6"/>
          <p:cNvSpPr/>
          <p:nvPr/>
        </p:nvSpPr>
        <p:spPr>
          <a:xfrm>
            <a:off x="546100" y="1402005"/>
            <a:ext cx="11150599" cy="3208095"/>
          </a:xfrm>
          <a:prstGeom prst="rect">
            <a:avLst/>
          </a:prstGeom>
        </p:spPr>
        <p:txBody>
          <a:bodyPr lIns="0" tIns="0" rIns="0" bIns="0">
            <a:noAutofit/>
          </a:bodyPr>
          <a:lstStyle/>
          <a:p>
            <a:pPr marL="131450" marR="0" lvl="0" indent="0" algn="just" defTabSz="457200" rtl="0" eaLnBrk="1" fontAlgn="auto" latinLnBrk="0" hangingPunct="1">
              <a:lnSpc>
                <a:spcPts val="2891"/>
              </a:lnSpc>
              <a:spcBef>
                <a:spcPts val="210"/>
              </a:spcBef>
              <a:spcAft>
                <a:spcPts val="0"/>
              </a:spcAft>
              <a:buClrTx/>
              <a:buSzTx/>
              <a:buFontTx/>
              <a:buNone/>
              <a:tabLst/>
              <a:defRPr/>
            </a:pPr>
            <a:r>
              <a:rPr kumimoji="0" lang="ru" sz="2400" b="0" i="0" u="none" strike="noStrike" kern="1200" cap="none" spc="0" normalizeH="0" baseline="0" noProof="0" dirty="0">
                <a:ln>
                  <a:noFill/>
                </a:ln>
                <a:solidFill>
                  <a:prstClr val="black"/>
                </a:solidFill>
                <a:effectLst/>
                <a:uLnTx/>
                <a:uFillTx/>
                <a:latin typeface="Arial"/>
                <a:ea typeface="+mn-ea"/>
                <a:cs typeface="+mn-cs"/>
              </a:rPr>
              <a:t>Заказчик </a:t>
            </a:r>
            <a:r>
              <a:rPr kumimoji="0" lang="ru" sz="2400" b="1" i="0" u="none" strike="noStrike" kern="1200" cap="none" spc="0" normalizeH="0" baseline="0" noProof="0" dirty="0">
                <a:ln>
                  <a:noFill/>
                </a:ln>
                <a:solidFill>
                  <a:srgbClr val="D70B0E"/>
                </a:solidFill>
                <a:effectLst/>
                <a:uLnTx/>
                <a:uFillTx/>
                <a:latin typeface="Arial"/>
                <a:ea typeface="+mn-ea"/>
                <a:cs typeface="+mn-cs"/>
              </a:rPr>
              <a:t>НЕ ВПРАВЕ </a:t>
            </a:r>
            <a:r>
              <a:rPr kumimoji="0" lang="ru" sz="2400" b="0" i="0" u="none" strike="noStrike" kern="1200" cap="none" spc="0" normalizeH="0" baseline="0" noProof="0" dirty="0">
                <a:ln>
                  <a:noFill/>
                </a:ln>
                <a:solidFill>
                  <a:prstClr val="black"/>
                </a:solidFill>
                <a:effectLst/>
                <a:uLnTx/>
                <a:uFillTx/>
                <a:latin typeface="Arial"/>
                <a:ea typeface="+mn-ea"/>
                <a:cs typeface="+mn-cs"/>
              </a:rPr>
              <a:t>устанавливать требование об описании участниками помимо конкретных показателей товаров и материалов, используемых при выполнении работ:</a:t>
            </a:r>
          </a:p>
          <a:p>
            <a:pPr marL="131450" marR="0" lvl="0" indent="0" algn="just" defTabSz="457200" rtl="0" eaLnBrk="1" fontAlgn="auto" latinLnBrk="0" hangingPunct="1">
              <a:lnSpc>
                <a:spcPts val="2891"/>
              </a:lnSpc>
              <a:spcBef>
                <a:spcPts val="0"/>
              </a:spcBef>
              <a:spcAft>
                <a:spcPts val="0"/>
              </a:spcAft>
              <a:buClrTx/>
              <a:buSzTx/>
              <a:buFontTx/>
              <a:buNone/>
              <a:tabLst/>
              <a:defRPr/>
            </a:pPr>
            <a:r>
              <a:rPr kumimoji="0" lang="ru" sz="2400" b="1" i="0" u="none" strike="noStrike" kern="1200" cap="none" spc="0" normalizeH="0" baseline="0" noProof="0" dirty="0">
                <a:ln>
                  <a:noFill/>
                </a:ln>
                <a:solidFill>
                  <a:prstClr val="black"/>
                </a:solidFill>
                <a:effectLst/>
                <a:uLnTx/>
                <a:uFillTx/>
                <a:latin typeface="Arial"/>
                <a:ea typeface="+mn-ea"/>
                <a:cs typeface="+mn-cs"/>
              </a:rPr>
              <a:t>А) конкретные показатели химического и компонентного состава товаров (материалов);</a:t>
            </a:r>
          </a:p>
          <a:p>
            <a:pPr marL="131450" marR="0" lvl="0" indent="0" algn="just" defTabSz="457200" rtl="0" eaLnBrk="1" fontAlgn="auto" latinLnBrk="0" hangingPunct="1">
              <a:lnSpc>
                <a:spcPts val="2891"/>
              </a:lnSpc>
              <a:spcBef>
                <a:spcPts val="0"/>
              </a:spcBef>
              <a:spcAft>
                <a:spcPts val="1890"/>
              </a:spcAft>
              <a:buClrTx/>
              <a:buSzTx/>
              <a:buFontTx/>
              <a:buNone/>
              <a:tabLst/>
              <a:defRPr/>
            </a:pPr>
            <a:r>
              <a:rPr kumimoji="0" lang="ru" sz="2400" b="1" i="0" u="none" strike="noStrike" kern="1200" cap="none" spc="0" normalizeH="0" baseline="0" noProof="0" dirty="0">
                <a:ln>
                  <a:noFill/>
                </a:ln>
                <a:solidFill>
                  <a:prstClr val="black"/>
                </a:solidFill>
                <a:effectLst/>
                <a:uLnTx/>
                <a:uFillTx/>
                <a:latin typeface="Arial"/>
                <a:ea typeface="+mn-ea"/>
                <a:cs typeface="+mn-cs"/>
              </a:rPr>
              <a:t>Б) показатели результатов испытания (?) таких товаров (материалов).</a:t>
            </a:r>
          </a:p>
          <a:p>
            <a:pPr marL="131450" marR="0" lvl="0" indent="0" algn="just" defTabSz="457200" rtl="0" eaLnBrk="1" fontAlgn="auto" latinLnBrk="0" hangingPunct="1">
              <a:lnSpc>
                <a:spcPts val="2891"/>
              </a:lnSpc>
              <a:spcBef>
                <a:spcPts val="0"/>
              </a:spcBef>
              <a:spcAft>
                <a:spcPts val="1890"/>
              </a:spcAft>
              <a:buClrTx/>
              <a:buSzTx/>
              <a:buFontTx/>
              <a:buNone/>
              <a:tabLst/>
              <a:defRPr/>
            </a:pPr>
            <a:r>
              <a:rPr kumimoji="0" lang="ru" sz="2400" b="1" i="0" u="none" strike="noStrike" kern="1200" cap="none" spc="0" normalizeH="0" baseline="0" noProof="0" dirty="0">
                <a:ln>
                  <a:noFill/>
                </a:ln>
                <a:solidFill>
                  <a:srgbClr val="D70B0E"/>
                </a:solidFill>
                <a:effectLst/>
                <a:uLnTx/>
                <a:uFillTx/>
                <a:latin typeface="Arial"/>
                <a:ea typeface="+mn-ea"/>
                <a:cs typeface="+mn-cs"/>
              </a:rPr>
              <a:t>!!! Даже если указанные показатели есть в ГОСТ и в тех. паспорте производителя.</a:t>
            </a:r>
          </a:p>
        </p:txBody>
      </p:sp>
      <p:sp>
        <p:nvSpPr>
          <p:cNvPr id="8" name="Прямоугольник 7"/>
          <p:cNvSpPr/>
          <p:nvPr/>
        </p:nvSpPr>
        <p:spPr>
          <a:xfrm>
            <a:off x="796230" y="4725974"/>
            <a:ext cx="11039361" cy="1424996"/>
          </a:xfrm>
          <a:prstGeom prst="rect">
            <a:avLst/>
          </a:prstGeom>
        </p:spPr>
        <p:txBody>
          <a:bodyPr lIns="0" tIns="0" rIns="0" bIns="0">
            <a:noAutofit/>
          </a:bodyPr>
          <a:lstStyle/>
          <a:p>
            <a:pPr marL="0" marR="0" lvl="0" indent="0" algn="just" defTabSz="457200" rtl="0" eaLnBrk="1" fontAlgn="auto" latinLnBrk="0" hangingPunct="1">
              <a:lnSpc>
                <a:spcPts val="2864"/>
              </a:lnSpc>
              <a:spcBef>
                <a:spcPts val="1890"/>
              </a:spcBef>
              <a:spcAft>
                <a:spcPts val="0"/>
              </a:spcAft>
              <a:buClrTx/>
              <a:buSzTx/>
              <a:buFontTx/>
              <a:buNone/>
              <a:tabLst/>
              <a:defRPr/>
            </a:pPr>
            <a:r>
              <a:rPr kumimoji="0" lang="ru" sz="2400" b="0" i="0" u="none" strike="noStrike" kern="1200" cap="none" spc="0" normalizeH="0" baseline="0" noProof="0" dirty="0">
                <a:ln>
                  <a:noFill/>
                </a:ln>
                <a:solidFill>
                  <a:prstClr val="black"/>
                </a:solidFill>
                <a:effectLst/>
                <a:uLnTx/>
                <a:uFillTx/>
                <a:latin typeface="Arial"/>
                <a:ea typeface="+mn-ea"/>
                <a:cs typeface="+mn-cs"/>
              </a:rPr>
              <a:t>По мнению ФАС указанные требования приводят к ограничению количества участников, т.к. участник закупки при заполнении заявки не должен иметь в наличии товар и материалы, предлагаемые к использованию при выполнении работ.</a:t>
            </a:r>
          </a:p>
        </p:txBody>
      </p:sp>
    </p:spTree>
    <p:extLst>
      <p:ext uri="{BB962C8B-B14F-4D97-AF65-F5344CB8AC3E}">
        <p14:creationId xmlns:p14="http://schemas.microsoft.com/office/powerpoint/2010/main" val="414496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46B95-BC60-4436-B469-D3134B344571}"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Заголовок 2"/>
          <p:cNvSpPr>
            <a:spLocks noGrp="1"/>
          </p:cNvSpPr>
          <p:nvPr>
            <p:ph type="title"/>
          </p:nvPr>
        </p:nvSpPr>
        <p:spPr/>
        <p:txBody>
          <a:bodyPr>
            <a:normAutofit fontScale="90000"/>
          </a:bodyPr>
          <a:lstStyle/>
          <a:p>
            <a:r>
              <a:rPr lang="ru-RU" dirty="0"/>
              <a:t>ПРИМЕР НАРУШЕНИЯ</a:t>
            </a:r>
            <a:br>
              <a:rPr lang="ru-RU" dirty="0"/>
            </a:br>
            <a:r>
              <a:rPr lang="ru-RU" dirty="0">
                <a:solidFill>
                  <a:srgbClr val="FF0000"/>
                </a:solidFill>
              </a:rPr>
              <a:t>(встречается почти в каждой закупке!)</a:t>
            </a: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3706824" y="1889240"/>
            <a:ext cx="4551976" cy="3644251"/>
          </a:xfrm>
          <a:prstGeom prst="rect">
            <a:avLst/>
          </a:prstGeom>
        </p:spPr>
      </p:pic>
      <p:sp>
        <p:nvSpPr>
          <p:cNvPr id="5" name="Прямоугольник 4"/>
          <p:cNvSpPr/>
          <p:nvPr/>
        </p:nvSpPr>
        <p:spPr>
          <a:xfrm>
            <a:off x="1367428" y="1388280"/>
            <a:ext cx="7626800" cy="303687"/>
          </a:xfrm>
          <a:prstGeom prst="rect">
            <a:avLst/>
          </a:prstGeom>
        </p:spPr>
        <p:txBody>
          <a:bodyPr wrap="none" lIns="0" tIns="0" rIns="0" bIns="0">
            <a:noAutofit/>
          </a:bodyPr>
          <a:lstStyle/>
          <a:p>
            <a:pPr marL="0" marR="0" lvl="0" indent="0" algn="l" defTabSz="457200" rtl="0" eaLnBrk="1" fontAlgn="auto" latinLnBrk="0" hangingPunct="1">
              <a:lnSpc>
                <a:spcPct val="100000"/>
              </a:lnSpc>
              <a:spcBef>
                <a:spcPts val="2310"/>
              </a:spcBef>
              <a:spcAft>
                <a:spcPts val="0"/>
              </a:spcAft>
              <a:buClrTx/>
              <a:buSzTx/>
              <a:buFontTx/>
              <a:buNone/>
              <a:tabLst/>
              <a:defRPr/>
            </a:pPr>
            <a:r>
              <a:rPr kumimoji="0" lang="ru" sz="2100" b="1" i="0" u="none" strike="noStrike" kern="1200" cap="none" spc="0" normalizeH="0" baseline="0" noProof="0" dirty="0">
                <a:ln>
                  <a:noFill/>
                </a:ln>
                <a:solidFill>
                  <a:srgbClr val="0F9E56"/>
                </a:solidFill>
                <a:effectLst/>
                <a:uLnTx/>
                <a:uFillTx/>
                <a:latin typeface="Arial"/>
                <a:ea typeface="+mn-ea"/>
                <a:cs typeface="+mn-cs"/>
              </a:rPr>
              <a:t>«ВОРОНКА» </a:t>
            </a:r>
            <a:r>
              <a:rPr kumimoji="0" lang="ru" sz="2100" b="1" i="0" u="none" strike="noStrike" kern="1200" cap="none" spc="0" normalizeH="0" baseline="0" noProof="0" dirty="0" smtClean="0">
                <a:ln>
                  <a:noFill/>
                </a:ln>
                <a:solidFill>
                  <a:srgbClr val="0F9E56"/>
                </a:solidFill>
                <a:effectLst/>
                <a:uLnTx/>
                <a:uFillTx/>
                <a:latin typeface="Arial"/>
                <a:ea typeface="+mn-ea"/>
                <a:cs typeface="+mn-cs"/>
              </a:rPr>
              <a:t>ТРЕБОВАНИЙ усугуляется  характеристиками</a:t>
            </a:r>
            <a:r>
              <a:rPr kumimoji="0" lang="ru" sz="2100" b="1" i="0" u="none" strike="noStrike" kern="1200" cap="none" spc="0" normalizeH="0" noProof="0" dirty="0" smtClean="0">
                <a:ln>
                  <a:noFill/>
                </a:ln>
                <a:solidFill>
                  <a:srgbClr val="0F9E56"/>
                </a:solidFill>
                <a:effectLst/>
                <a:uLnTx/>
                <a:uFillTx/>
                <a:latin typeface="Arial"/>
                <a:ea typeface="+mn-ea"/>
                <a:cs typeface="+mn-cs"/>
              </a:rPr>
              <a:t> КАТАЛОГА</a:t>
            </a:r>
            <a:endParaRPr kumimoji="0" lang="ru" sz="2100" b="1" i="0" u="none" strike="noStrike" kern="1200" cap="none" spc="0" normalizeH="0" baseline="0" noProof="0" dirty="0">
              <a:ln>
                <a:noFill/>
              </a:ln>
              <a:solidFill>
                <a:srgbClr val="0F9E56"/>
              </a:solidFill>
              <a:effectLst/>
              <a:uLnTx/>
              <a:uFillTx/>
              <a:latin typeface="Arial"/>
              <a:ea typeface="+mn-ea"/>
              <a:cs typeface="+mn-cs"/>
            </a:endParaRPr>
          </a:p>
        </p:txBody>
      </p:sp>
      <p:sp>
        <p:nvSpPr>
          <p:cNvPr id="6" name="Прямоугольник 5"/>
          <p:cNvSpPr/>
          <p:nvPr/>
        </p:nvSpPr>
        <p:spPr>
          <a:xfrm>
            <a:off x="1163857" y="3340934"/>
            <a:ext cx="2619723" cy="180210"/>
          </a:xfrm>
          <a:prstGeom prst="rect">
            <a:avLst/>
          </a:prstGeom>
        </p:spPr>
        <p:txBody>
          <a:bodyPr wrap="none" lIns="0" tIns="0" rIns="0" bIns="0">
            <a:noAutofit/>
          </a:bodyPr>
          <a:lstStyle/>
          <a:p>
            <a:pPr marL="0" marR="0" lvl="0" indent="0" algn="r" defTabSz="457200" rtl="0" eaLnBrk="1" fontAlgn="auto" latinLnBrk="0" hangingPunct="1">
              <a:lnSpc>
                <a:spcPts val="2418"/>
              </a:lnSpc>
              <a:spcBef>
                <a:spcPts val="0"/>
              </a:spcBef>
              <a:spcAft>
                <a:spcPts val="5460"/>
              </a:spcAft>
              <a:buClrTx/>
              <a:buSzTx/>
              <a:buFontTx/>
              <a:buNone/>
              <a:tabLst/>
              <a:defRPr/>
            </a:pPr>
            <a:r>
              <a:rPr kumimoji="0" lang="ru" sz="2000" b="0" i="0" u="none" strike="noStrike" kern="1200" cap="none" spc="0" normalizeH="0" baseline="0" noProof="0">
                <a:ln>
                  <a:noFill/>
                </a:ln>
                <a:solidFill>
                  <a:srgbClr val="A4070B"/>
                </a:solidFill>
                <a:effectLst/>
                <a:uLnTx/>
                <a:uFillTx/>
                <a:latin typeface="Arial"/>
                <a:ea typeface="+mn-ea"/>
                <a:cs typeface="+mn-cs"/>
              </a:rPr>
              <a:t>Значения показателей </a:t>
            </a:r>
          </a:p>
        </p:txBody>
      </p:sp>
      <p:sp>
        <p:nvSpPr>
          <p:cNvPr id="7" name="Прямоугольник 6"/>
          <p:cNvSpPr/>
          <p:nvPr/>
        </p:nvSpPr>
        <p:spPr>
          <a:xfrm>
            <a:off x="963624" y="3644621"/>
            <a:ext cx="3160353" cy="236943"/>
          </a:xfrm>
          <a:prstGeom prst="rect">
            <a:avLst/>
          </a:prstGeom>
        </p:spPr>
        <p:txBody>
          <a:bodyPr wrap="none" lIns="0" tIns="0" rIns="0" bIns="0">
            <a:noAutofit/>
          </a:bodyPr>
          <a:lstStyle/>
          <a:p>
            <a:pPr marL="0" marR="0" lvl="0" indent="0" algn="r" defTabSz="457200" rtl="0" eaLnBrk="1" fontAlgn="auto" latinLnBrk="0" hangingPunct="1">
              <a:lnSpc>
                <a:spcPts val="2418"/>
              </a:lnSpc>
              <a:spcBef>
                <a:spcPts val="0"/>
              </a:spcBef>
              <a:spcAft>
                <a:spcPts val="5460"/>
              </a:spcAft>
              <a:buClrTx/>
              <a:buSzTx/>
              <a:buFontTx/>
              <a:buNone/>
              <a:tabLst/>
              <a:defRPr/>
            </a:pPr>
            <a:r>
              <a:rPr kumimoji="0" lang="ru" sz="2000" b="0" i="0" u="none" strike="noStrike" kern="1200" cap="none" spc="0" normalizeH="0" baseline="0" noProof="0">
                <a:ln>
                  <a:noFill/>
                </a:ln>
                <a:solidFill>
                  <a:srgbClr val="A4070B"/>
                </a:solidFill>
                <a:effectLst/>
                <a:uLnTx/>
                <a:uFillTx/>
                <a:latin typeface="Arial"/>
                <a:ea typeface="+mn-ea"/>
                <a:cs typeface="+mn-cs"/>
              </a:rPr>
              <a:t>выходят за пределы ГОСТ</a:t>
            </a:r>
          </a:p>
        </p:txBody>
      </p:sp>
      <p:sp>
        <p:nvSpPr>
          <p:cNvPr id="8" name="Прямоугольник 7"/>
          <p:cNvSpPr/>
          <p:nvPr/>
        </p:nvSpPr>
        <p:spPr>
          <a:xfrm>
            <a:off x="1367428" y="4962826"/>
            <a:ext cx="3617553" cy="884365"/>
          </a:xfrm>
          <a:prstGeom prst="rect">
            <a:avLst/>
          </a:prstGeom>
        </p:spPr>
        <p:txBody>
          <a:bodyPr lIns="0" tIns="0" rIns="0" bIns="0">
            <a:noAutofit/>
          </a:bodyPr>
          <a:lstStyle/>
          <a:p>
            <a:pPr marL="417710" marR="0" lvl="0" indent="-406400" algn="just" defTabSz="457200" rtl="0" eaLnBrk="1" fontAlgn="auto" latinLnBrk="0" hangingPunct="1">
              <a:lnSpc>
                <a:spcPts val="2391"/>
              </a:lnSpc>
              <a:spcBef>
                <a:spcPts val="5460"/>
              </a:spcBef>
              <a:spcAft>
                <a:spcPts val="0"/>
              </a:spcAft>
              <a:buClrTx/>
              <a:buSzTx/>
              <a:buFontTx/>
              <a:buNone/>
              <a:tabLst/>
              <a:defRPr/>
            </a:pPr>
            <a:r>
              <a:rPr kumimoji="0" lang="ru" sz="2000" b="0" i="0" u="none" strike="noStrike" kern="1200" cap="none" spc="0" normalizeH="0" baseline="0" noProof="0" dirty="0">
                <a:ln>
                  <a:noFill/>
                </a:ln>
                <a:solidFill>
                  <a:srgbClr val="A4070B"/>
                </a:solidFill>
                <a:effectLst/>
                <a:uLnTx/>
                <a:uFillTx/>
                <a:latin typeface="Arial"/>
                <a:ea typeface="+mn-ea"/>
                <a:cs typeface="+mn-cs"/>
              </a:rPr>
              <a:t>Инструкция позволяет указать показатели в заявке, не соответствующие ГОСТ</a:t>
            </a:r>
          </a:p>
        </p:txBody>
      </p:sp>
      <p:sp>
        <p:nvSpPr>
          <p:cNvPr id="9" name="Прямоугольник 8"/>
          <p:cNvSpPr/>
          <p:nvPr/>
        </p:nvSpPr>
        <p:spPr>
          <a:xfrm>
            <a:off x="7321040" y="4428870"/>
            <a:ext cx="3874519" cy="1798765"/>
          </a:xfrm>
          <a:prstGeom prst="rect">
            <a:avLst/>
          </a:prstGeom>
        </p:spPr>
        <p:txBody>
          <a:bodyPr lIns="0" tIns="0" rIns="0" bIns="0">
            <a:noAutofit/>
          </a:bodyPr>
          <a:lstStyle/>
          <a:p>
            <a:pPr marL="0" marR="0" lvl="0" indent="0" algn="ctr" defTabSz="457200" rtl="0" eaLnBrk="1" fontAlgn="auto" latinLnBrk="0" hangingPunct="1">
              <a:lnSpc>
                <a:spcPts val="2391"/>
              </a:lnSpc>
              <a:spcBef>
                <a:spcPts val="0"/>
              </a:spcBef>
              <a:spcAft>
                <a:spcPts val="0"/>
              </a:spcAft>
              <a:buClrTx/>
              <a:buSzTx/>
              <a:buFontTx/>
              <a:buNone/>
              <a:tabLst/>
              <a:defRPr/>
            </a:pPr>
            <a:r>
              <a:rPr kumimoji="0" lang="ru" sz="2000" b="0" i="0" u="none" strike="noStrike" kern="1200" cap="none" spc="0" normalizeH="0" baseline="0" noProof="0" dirty="0">
                <a:ln>
                  <a:noFill/>
                </a:ln>
                <a:solidFill>
                  <a:srgbClr val="A4070B"/>
                </a:solidFill>
                <a:effectLst/>
                <a:uLnTx/>
                <a:uFillTx/>
                <a:latin typeface="Arial"/>
                <a:ea typeface="+mn-ea"/>
                <a:cs typeface="+mn-cs"/>
              </a:rPr>
              <a:t>Одни показатели соответствуют определенным маркам из ГОСТ, другие - другим, и только одна марка из ГОСТ соответствует всем показателям, указанным в документации</a:t>
            </a:r>
          </a:p>
        </p:txBody>
      </p:sp>
      <p:sp>
        <p:nvSpPr>
          <p:cNvPr id="10" name="Прямоугольник 9"/>
          <p:cNvSpPr/>
          <p:nvPr/>
        </p:nvSpPr>
        <p:spPr>
          <a:xfrm>
            <a:off x="5345402" y="6317740"/>
            <a:ext cx="1211413" cy="310362"/>
          </a:xfrm>
          <a:prstGeom prst="rect">
            <a:avLst/>
          </a:prstGeom>
        </p:spPr>
        <p:txBody>
          <a:bodyPr wrap="none" lIns="0" tIns="0" rIns="0" b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 sz="3200" b="0" i="0" u="none" strike="noStrike" kern="1200" cap="none" spc="0" normalizeH="0" baseline="0" noProof="0">
                <a:ln>
                  <a:noFill/>
                </a:ln>
                <a:solidFill>
                  <a:prstClr val="black"/>
                </a:solidFill>
                <a:effectLst/>
                <a:uLnTx/>
                <a:uFillTx/>
                <a:latin typeface="Arial"/>
                <a:ea typeface="+mn-ea"/>
                <a:cs typeface="+mn-cs"/>
              </a:rPr>
              <a:t>Заявка</a:t>
            </a:r>
          </a:p>
        </p:txBody>
      </p:sp>
    </p:spTree>
    <p:extLst>
      <p:ext uri="{BB962C8B-B14F-4D97-AF65-F5344CB8AC3E}">
        <p14:creationId xmlns:p14="http://schemas.microsoft.com/office/powerpoint/2010/main" val="270519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3751" y="1792776"/>
            <a:ext cx="10964488" cy="1108997"/>
          </a:xfrm>
        </p:spPr>
        <p:txBody>
          <a:bodyPr>
            <a:noAutofit/>
          </a:bodyPr>
          <a:lstStyle/>
          <a:p>
            <a:pPr fontAlgn="base">
              <a:lnSpc>
                <a:spcPct val="100000"/>
              </a:lnSpc>
              <a:spcAft>
                <a:spcPct val="0"/>
              </a:spcAft>
            </a:pPr>
            <a:r>
              <a:rPr lang="ru-RU" sz="3600" b="1" dirty="0">
                <a:solidFill>
                  <a:srgbClr val="154676"/>
                </a:solidFill>
                <a:latin typeface="Century" panose="02040604050505020304" pitchFamily="18" charset="0"/>
                <a:ea typeface="Yu Gothic UI Semibold" panose="020B0700000000000000" pitchFamily="34" charset="-128"/>
              </a:rPr>
              <a:t>«Треугольник» подрядных торгов: быстро, дёшево, </a:t>
            </a:r>
            <a:r>
              <a:rPr lang="ru-RU" sz="3600" b="1" dirty="0" smtClean="0">
                <a:solidFill>
                  <a:srgbClr val="154676"/>
                </a:solidFill>
                <a:latin typeface="Century" panose="02040604050505020304" pitchFamily="18" charset="0"/>
                <a:ea typeface="Yu Gothic UI Semibold" panose="020B0700000000000000" pitchFamily="34" charset="-128"/>
              </a:rPr>
              <a:t>качественно. Как </a:t>
            </a:r>
            <a:r>
              <a:rPr lang="ru-RU" sz="3600" b="1" dirty="0">
                <a:solidFill>
                  <a:srgbClr val="154676"/>
                </a:solidFill>
                <a:latin typeface="Century" panose="02040604050505020304" pitchFamily="18" charset="0"/>
                <a:ea typeface="Yu Gothic UI Semibold" panose="020B0700000000000000" pitchFamily="34" charset="-128"/>
              </a:rPr>
              <a:t>выбрать нужное?</a:t>
            </a:r>
          </a:p>
        </p:txBody>
      </p:sp>
      <p:sp>
        <p:nvSpPr>
          <p:cNvPr id="3" name="Подзаголовок 2"/>
          <p:cNvSpPr>
            <a:spLocks noGrp="1"/>
          </p:cNvSpPr>
          <p:nvPr>
            <p:ph type="subTitle" idx="1"/>
          </p:nvPr>
        </p:nvSpPr>
        <p:spPr>
          <a:xfrm>
            <a:off x="8786552" y="4505498"/>
            <a:ext cx="3118295" cy="1129242"/>
          </a:xfrm>
        </p:spPr>
        <p:txBody>
          <a:bodyPr>
            <a:noAutofit/>
          </a:bodyPr>
          <a:lstStyle/>
          <a:p>
            <a:pPr algn="r" fontAlgn="base">
              <a:lnSpc>
                <a:spcPct val="100000"/>
              </a:lnSpc>
              <a:spcBef>
                <a:spcPct val="0"/>
              </a:spcBef>
              <a:spcAft>
                <a:spcPct val="0"/>
              </a:spcAft>
            </a:pPr>
            <a:r>
              <a:rPr lang="ru-RU" sz="1400" b="1" dirty="0">
                <a:solidFill>
                  <a:schemeClr val="tx1">
                    <a:lumMod val="65000"/>
                    <a:lumOff val="35000"/>
                  </a:schemeClr>
                </a:solidFill>
                <a:latin typeface="Century" panose="02040604050505020304" pitchFamily="18" charset="0"/>
                <a:ea typeface="+mj-ea"/>
                <a:cs typeface="+mj-cs"/>
              </a:rPr>
              <a:t>Дорошенко Татьяна Геннадьевна</a:t>
            </a: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к.э.н</a:t>
            </a:r>
            <a:r>
              <a:rPr lang="ru-RU" sz="1400" dirty="0">
                <a:solidFill>
                  <a:schemeClr val="tx1">
                    <a:lumMod val="65000"/>
                    <a:lumOff val="35000"/>
                  </a:schemeClr>
                </a:solidFill>
                <a:latin typeface="Century" panose="02040604050505020304" pitchFamily="18" charset="0"/>
                <a:ea typeface="+mj-ea"/>
                <a:cs typeface="+mj-cs"/>
              </a:rPr>
              <a:t>. директор , ЦПО БГУ</a:t>
            </a:r>
          </a:p>
          <a:p>
            <a:pPr algn="r" fontAlgn="base">
              <a:lnSpc>
                <a:spcPct val="100000"/>
              </a:lnSpc>
              <a:spcBef>
                <a:spcPct val="0"/>
              </a:spcBef>
              <a:spcAft>
                <a:spcPct val="0"/>
              </a:spcAft>
            </a:pPr>
            <a:r>
              <a:rPr lang="en-US" sz="1400" dirty="0">
                <a:solidFill>
                  <a:schemeClr val="tx1">
                    <a:lumMod val="65000"/>
                    <a:lumOff val="35000"/>
                  </a:schemeClr>
                </a:solidFill>
                <a:latin typeface="Century" panose="02040604050505020304" pitchFamily="18" charset="0"/>
                <a:ea typeface="+mj-ea"/>
                <a:cs typeface="+mj-cs"/>
              </a:rPr>
              <a:t>E-mail</a:t>
            </a:r>
            <a:r>
              <a:rPr lang="ru-RU" sz="1400" dirty="0">
                <a:solidFill>
                  <a:schemeClr val="tx1">
                    <a:lumMod val="65000"/>
                    <a:lumOff val="35000"/>
                  </a:schemeClr>
                </a:solidFill>
                <a:latin typeface="Century" panose="02040604050505020304" pitchFamily="18" charset="0"/>
                <a:ea typeface="+mj-ea"/>
                <a:cs typeface="+mj-cs"/>
              </a:rPr>
              <a:t>:</a:t>
            </a:r>
            <a:r>
              <a:rPr lang="en-US" sz="1400" dirty="0">
                <a:solidFill>
                  <a:schemeClr val="tx1">
                    <a:lumMod val="65000"/>
                    <a:lumOff val="35000"/>
                  </a:schemeClr>
                </a:solidFill>
                <a:latin typeface="Century" panose="02040604050505020304" pitchFamily="18" charset="0"/>
                <a:ea typeface="+mj-ea"/>
                <a:cs typeface="+mj-cs"/>
              </a:rPr>
              <a:t> </a:t>
            </a:r>
            <a:r>
              <a:rPr lang="en-US" sz="1400" dirty="0" smtClean="0">
                <a:solidFill>
                  <a:schemeClr val="tx1">
                    <a:lumMod val="65000"/>
                    <a:lumOff val="35000"/>
                  </a:schemeClr>
                </a:solidFill>
                <a:latin typeface="Century" panose="02040604050505020304" pitchFamily="18" charset="0"/>
                <a:ea typeface="+mj-ea"/>
                <a:cs typeface="+mj-cs"/>
              </a:rPr>
              <a:t>cpoirkutsk@rambler.ru</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Тел</a:t>
            </a:r>
            <a:r>
              <a:rPr lang="ru-RU" sz="1400" dirty="0">
                <a:solidFill>
                  <a:schemeClr val="tx1">
                    <a:lumMod val="65000"/>
                    <a:lumOff val="35000"/>
                  </a:schemeClr>
                </a:solidFill>
                <a:latin typeface="Century" panose="02040604050505020304" pitchFamily="18" charset="0"/>
                <a:ea typeface="+mj-ea"/>
                <a:cs typeface="+mj-cs"/>
              </a:rPr>
              <a:t>.: 403-307, </a:t>
            </a:r>
            <a:r>
              <a:rPr lang="en-US" sz="1400" dirty="0" smtClean="0">
                <a:solidFill>
                  <a:schemeClr val="tx1">
                    <a:lumMod val="65000"/>
                    <a:lumOff val="35000"/>
                  </a:schemeClr>
                </a:solidFill>
                <a:latin typeface="Century" panose="02040604050505020304" pitchFamily="18" charset="0"/>
                <a:ea typeface="+mj-ea"/>
                <a:cs typeface="+mj-cs"/>
              </a:rPr>
              <a:t>52</a:t>
            </a:r>
            <a:r>
              <a:rPr lang="ru-RU" sz="1400" dirty="0" smtClean="0">
                <a:solidFill>
                  <a:schemeClr val="tx1">
                    <a:lumMod val="65000"/>
                    <a:lumOff val="35000"/>
                  </a:schemeClr>
                </a:solidFill>
                <a:latin typeface="Century" panose="02040604050505020304" pitchFamily="18" charset="0"/>
                <a:ea typeface="+mj-ea"/>
                <a:cs typeface="+mj-cs"/>
              </a:rPr>
              <a:t>-</a:t>
            </a:r>
            <a:r>
              <a:rPr lang="en-US" sz="1400" dirty="0" smtClean="0">
                <a:solidFill>
                  <a:schemeClr val="tx1">
                    <a:lumMod val="65000"/>
                    <a:lumOff val="35000"/>
                  </a:schemeClr>
                </a:solidFill>
                <a:latin typeface="Century" panose="02040604050505020304" pitchFamily="18" charset="0"/>
                <a:ea typeface="+mj-ea"/>
                <a:cs typeface="+mj-cs"/>
              </a:rPr>
              <a:t>26-28</a:t>
            </a:r>
            <a:endParaRPr lang="ru-RU" sz="1400" dirty="0" smtClean="0">
              <a:solidFill>
                <a:schemeClr val="tx1">
                  <a:lumMod val="65000"/>
                  <a:lumOff val="35000"/>
                </a:schemeClr>
              </a:solidFill>
              <a:latin typeface="Century" panose="02040604050505020304" pitchFamily="18" charset="0"/>
              <a:ea typeface="+mj-ea"/>
              <a:cs typeface="+mj-cs"/>
            </a:endParaRPr>
          </a:p>
          <a:p>
            <a:pPr algn="r" fontAlgn="base">
              <a:lnSpc>
                <a:spcPct val="100000"/>
              </a:lnSpc>
              <a:spcBef>
                <a:spcPct val="0"/>
              </a:spcBef>
              <a:spcAft>
                <a:spcPct val="0"/>
              </a:spcAft>
            </a:pPr>
            <a:r>
              <a:rPr lang="ru-RU" sz="1400" dirty="0" smtClean="0">
                <a:solidFill>
                  <a:schemeClr val="tx1">
                    <a:lumMod val="65000"/>
                    <a:lumOff val="35000"/>
                  </a:schemeClr>
                </a:solidFill>
                <a:latin typeface="Century" panose="02040604050505020304" pitchFamily="18" charset="0"/>
                <a:ea typeface="+mj-ea"/>
                <a:cs typeface="+mj-cs"/>
              </a:rPr>
              <a:t>Сайт: </a:t>
            </a:r>
            <a:r>
              <a:rPr lang="en-US" sz="1400" dirty="0" smtClean="0">
                <a:solidFill>
                  <a:schemeClr val="tx1">
                    <a:lumMod val="65000"/>
                    <a:lumOff val="35000"/>
                  </a:schemeClr>
                </a:solidFill>
                <a:latin typeface="Century" panose="02040604050505020304" pitchFamily="18" charset="0"/>
                <a:ea typeface="+mj-ea"/>
                <a:cs typeface="+mj-cs"/>
              </a:rPr>
              <a:t>cpo.irk.ru</a:t>
            </a:r>
            <a:endParaRPr lang="ru-RU" sz="1400" dirty="0">
              <a:solidFill>
                <a:schemeClr val="tx1">
                  <a:lumMod val="65000"/>
                  <a:lumOff val="35000"/>
                </a:schemeClr>
              </a:solidFill>
              <a:latin typeface="Century" panose="02040604050505020304" pitchFamily="18" charset="0"/>
              <a:ea typeface="+mj-ea"/>
              <a:cs typeface="+mj-cs"/>
            </a:endParaRPr>
          </a:p>
        </p:txBody>
      </p:sp>
      <p:pic>
        <p:nvPicPr>
          <p:cNvPr id="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7253" b="42191"/>
          <a:stretch/>
        </p:blipFill>
        <p:spPr bwMode="auto">
          <a:xfrm flipV="1">
            <a:off x="1" y="5720860"/>
            <a:ext cx="1219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8" y="-286830"/>
            <a:ext cx="2258422" cy="2258422"/>
          </a:xfrm>
          <a:prstGeom prst="rect">
            <a:avLst/>
          </a:prstGeom>
        </p:spPr>
      </p:pic>
      <p:sp>
        <p:nvSpPr>
          <p:cNvPr id="8" name="Прямоугольник 7"/>
          <p:cNvSpPr/>
          <p:nvPr/>
        </p:nvSpPr>
        <p:spPr>
          <a:xfrm>
            <a:off x="1080648" y="3023416"/>
            <a:ext cx="10030694" cy="1154162"/>
          </a:xfrm>
          <a:prstGeom prst="rect">
            <a:avLst/>
          </a:prstGeom>
        </p:spPr>
        <p:txBody>
          <a:bodyPr wrap="square">
            <a:spAutoFit/>
          </a:bodyPr>
          <a:lstStyle/>
          <a:p>
            <a:pPr algn="ctr">
              <a:lnSpc>
                <a:spcPct val="115000"/>
              </a:lnSpc>
              <a:spcAft>
                <a:spcPts val="0"/>
              </a:spcAft>
            </a:pPr>
            <a:r>
              <a:rPr lang="ru-RU" sz="2000"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Как правильно установить требования к участникам. Составление графика выполнения строительно-монтажных работ и графика оплаты выполненных по контракту (договору</a:t>
            </a:r>
            <a:r>
              <a:rPr lang="ru-RU" sz="2000" dirty="0" smtClean="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ru-RU" sz="2000" dirty="0" smtClean="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Смета </a:t>
            </a:r>
            <a:r>
              <a:rPr lang="ru-RU" sz="2000" dirty="0">
                <a:solidFill>
                  <a:srgbClr val="154676"/>
                </a:solidFill>
                <a:latin typeface="Times New Roman" panose="02020603050405020304" pitchFamily="18" charset="0"/>
                <a:ea typeface="Times New Roman" panose="02020603050405020304" pitchFamily="18" charset="0"/>
                <a:cs typeface="Times New Roman" panose="02020603050405020304" pitchFamily="18" charset="0"/>
              </a:rPr>
              <a:t>контракта. </a:t>
            </a:r>
            <a:endParaRPr lang="ru-RU" sz="2000" i="1" dirty="0">
              <a:solidFill>
                <a:srgbClr val="15467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776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1">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1" id="{C925A869-B48F-43C3-BF69-5CDD638A9F10}" vid="{153EF205-CD24-40F5-BB38-CEDF96132CC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Century"/>
        <a:ea typeface=""/>
        <a:cs typeface=""/>
      </a:majorFont>
      <a:minorFont>
        <a:latin typeface="Century"/>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 (3.12) Презентация87.pptx" id="{6B56EB26-FD3C-41FB-933A-59A5FE1F1832}" vid="{5C0B286D-7BEE-4094-9072-FC50FD80E7A3}"/>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Century"/>
        <a:ea typeface=""/>
        <a:cs typeface=""/>
      </a:majorFont>
      <a:minorFont>
        <a:latin typeface="Century"/>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 (3.12) Презентация87.pptx" id="{6B56EB26-FD3C-41FB-933A-59A5FE1F1832}" vid="{5C0B286D-7BEE-4094-9072-FC50FD80E7A3}"/>
    </a:ext>
  </a:extLst>
</a:theme>
</file>

<file path=ppt/theme/theme4.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Century"/>
        <a:ea typeface=""/>
        <a:cs typeface=""/>
      </a:majorFont>
      <a:minorFont>
        <a:latin typeface="Century"/>
        <a:ea typeface=""/>
        <a:cs typeface=""/>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CPO_______4___nема1">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Century"/>
        <a:ea typeface=""/>
        <a:cs typeface=""/>
      </a:majorFont>
      <a:minorFont>
        <a:latin typeface="Century"/>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O_______4___nема1" id="{7A131E65-8078-4B27-ABB4-FDFF8A67B29B}" vid="{BA346AF3-76A6-434B-B59D-1B221AB59C7B}"/>
    </a:ext>
  </a:extLst>
</a:theme>
</file>

<file path=ppt/theme/theme6.xml><?xml version="1.0" encoding="utf-8"?>
<a:theme xmlns:a="http://schemas.openxmlformats.org/drawingml/2006/main" name="1_Тема1">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1" id="{C925A869-B48F-43C3-BF69-5CDD638A9F10}" vid="{153EF205-CD24-40F5-BB38-CEDF96132CC0}"/>
    </a:ext>
  </a:extLst>
</a:theme>
</file>

<file path=ppt/theme/theme7.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2392</TotalTime>
  <Words>22427</Words>
  <Application>Microsoft Office PowerPoint</Application>
  <PresentationFormat>Широкоэкранный</PresentationFormat>
  <Paragraphs>2464</Paragraphs>
  <Slides>288</Slides>
  <Notes>35</Notes>
  <HiddenSlides>6</HiddenSlides>
  <MMClips>0</MMClips>
  <ScaleCrop>false</ScaleCrop>
  <HeadingPairs>
    <vt:vector size="8" baseType="variant">
      <vt:variant>
        <vt:lpstr>Использованные шрифты</vt:lpstr>
      </vt:variant>
      <vt:variant>
        <vt:i4>13</vt:i4>
      </vt:variant>
      <vt:variant>
        <vt:lpstr>Тема</vt:lpstr>
      </vt:variant>
      <vt:variant>
        <vt:i4>7</vt:i4>
      </vt:variant>
      <vt:variant>
        <vt:lpstr>Внедренные серверы OLE</vt:lpstr>
      </vt:variant>
      <vt:variant>
        <vt:i4>1</vt:i4>
      </vt:variant>
      <vt:variant>
        <vt:lpstr>Заголовки слайдов</vt:lpstr>
      </vt:variant>
      <vt:variant>
        <vt:i4>288</vt:i4>
      </vt:variant>
    </vt:vector>
  </HeadingPairs>
  <TitlesOfParts>
    <vt:vector size="309" baseType="lpstr">
      <vt:lpstr>Yu Gothic UI Semibold</vt:lpstr>
      <vt:lpstr>Arial</vt:lpstr>
      <vt:lpstr>Arial Black</vt:lpstr>
      <vt:lpstr>Calibri</vt:lpstr>
      <vt:lpstr>Calibri Light</vt:lpstr>
      <vt:lpstr>Cambria</vt:lpstr>
      <vt:lpstr>Century</vt:lpstr>
      <vt:lpstr>Courier New</vt:lpstr>
      <vt:lpstr>Times New Roman</vt:lpstr>
      <vt:lpstr>TimesNewRomanPS-BoldMT</vt:lpstr>
      <vt:lpstr>Verdana</vt:lpstr>
      <vt:lpstr>Wingdings</vt:lpstr>
      <vt:lpstr>Wingdings 2</vt:lpstr>
      <vt:lpstr>Тема1</vt:lpstr>
      <vt:lpstr>Тема Office</vt:lpstr>
      <vt:lpstr>1_Тема Office</vt:lpstr>
      <vt:lpstr>HDOfficeLightV0</vt:lpstr>
      <vt:lpstr>CPO_______4___nема1</vt:lpstr>
      <vt:lpstr>1_Тема1</vt:lpstr>
      <vt:lpstr>2_Тема Office</vt:lpstr>
      <vt:lpstr>Точечный рисунок</vt:lpstr>
      <vt:lpstr>Новеллы контрактной системы – 2019: практическое применение</vt:lpstr>
      <vt:lpstr>Законы, которые изменили Контрактную систему</vt:lpstr>
      <vt:lpstr>Хороший план решает все!</vt:lpstr>
      <vt:lpstr>Планирование закупок</vt:lpstr>
      <vt:lpstr>Статья 18 Закона № 44-ФЗ c 01.10.2019 Обоснование закупок</vt:lpstr>
      <vt:lpstr>Обоснование закупок</vt:lpstr>
      <vt:lpstr>Новый порядок формирования ИКЗ (ст. 23?)</vt:lpstr>
      <vt:lpstr>Новый порядок формирования ИКЗ (ст. 23?)</vt:lpstr>
      <vt:lpstr>Планирование закупок Концепция повышения эффективности бюджетных расходов в 2019 – 2024 годах (распоряжение Правительства РФ от 31.01.2019 № 117-р)</vt:lpstr>
      <vt:lpstr>ПЛАНЫ-ГРАФИКИ</vt:lpstr>
      <vt:lpstr>Статья 16 в следующей редакции</vt:lpstr>
      <vt:lpstr>ПРАВИТЕЛЬСТВО РФ  ПОСТАНОВЛЕНИЕ от «30 .09. 2019 г. N 1279</vt:lpstr>
      <vt:lpstr>ПП РФ от 30.09.2019 № 1279)</vt:lpstr>
      <vt:lpstr>Изменение плана-графика (пп1-4,ч.8, ст.16, Закона №44-ФЗ)</vt:lpstr>
      <vt:lpstr>Изменение плана-графика (ПП РФ от 30.09.2019 № 1279)</vt:lpstr>
      <vt:lpstr>Прядок размещения (ПП РФ от 30.09.2019 № 1279)</vt:lpstr>
      <vt:lpstr>Сроки размещения (ПП РФ от 30.09.2019 № 1279)</vt:lpstr>
      <vt:lpstr>Изменение плана-графика (Закон №44-ФЗ)</vt:lpstr>
      <vt:lpstr>Изменение плана-графика(проект ПП РФ)</vt:lpstr>
      <vt:lpstr>Обоснование закупки – ст. 18</vt:lpstr>
      <vt:lpstr>«Эволюция» систематизации в закупках: от каталогов к агрегаторам</vt:lpstr>
      <vt:lpstr> Каталог товаров, работ, услуг.  </vt:lpstr>
      <vt:lpstr> Каталог товаров, работ, услуг.  </vt:lpstr>
      <vt:lpstr> Каталог товаров, работ, услуг.  </vt:lpstr>
      <vt:lpstr> Постановление Правительства  № 145 от 08.02.2017.  </vt:lpstr>
      <vt:lpstr> Постановление Правительства  № 145 от 08.02.2017.  </vt:lpstr>
      <vt:lpstr> Постановление Правительства  № 145 от 08.02.2017.  </vt:lpstr>
      <vt:lpstr> Описание товара, работы, услуги в КТРУ</vt:lpstr>
      <vt:lpstr> Постановление Правительства  № 145 от 08.02.2017.  </vt:lpstr>
      <vt:lpstr> Постановление Правительства  № 145 от 08.02.2017.  </vt:lpstr>
      <vt:lpstr>Эволюция систематизации в закупках</vt:lpstr>
      <vt:lpstr>Выбор позиции КТРУ по ОКПД 2</vt:lpstr>
      <vt:lpstr>Что делать, если ОКПД2 и КТРУ не совпадают?</vt:lpstr>
      <vt:lpstr>Что делать, если ОКПД2 и КТРУ не совпадают?</vt:lpstr>
      <vt:lpstr>Что делать, если ОКПД2 и КТРУ не совпадают?</vt:lpstr>
      <vt:lpstr>В итоге…</vt:lpstr>
      <vt:lpstr> Каталог товаров, работ, услуг. Описание </vt:lpstr>
      <vt:lpstr> Каталог товаров, работ, услуг</vt:lpstr>
      <vt:lpstr> Каталог товаров, работ, услуг </vt:lpstr>
      <vt:lpstr> Каталог товаров, работ, услуг Характеристики ТРУ менять нельзя!</vt:lpstr>
      <vt:lpstr>Возможные пути развития </vt:lpstr>
      <vt:lpstr>Формирование закупочных документов</vt:lpstr>
      <vt:lpstr> Единица измерения</vt:lpstr>
      <vt:lpstr> Единица измерения</vt:lpstr>
      <vt:lpstr>Неподходящая единица измерения?</vt:lpstr>
      <vt:lpstr>Ненужные характеристики?</vt:lpstr>
      <vt:lpstr>Дополнительные характеристики и их обоснование</vt:lpstr>
      <vt:lpstr>Ошибки из-за невнимательности</vt:lpstr>
      <vt:lpstr>Если в описании позиции КТРУ содержится ошибка?</vt:lpstr>
      <vt:lpstr>29.10.2: Автомобили легковые КТРУ</vt:lpstr>
      <vt:lpstr> Каталог ТРУ. Нарушения Способы обоснования дополнительных характеристик    </vt:lpstr>
      <vt:lpstr> Каталог ТРУ. Нарушения Способы обоснования дополнительных характеристик    </vt:lpstr>
      <vt:lpstr> Каталог ТРУ. Нарушения Способы обоснования дополнительных характеристик    </vt:lpstr>
      <vt:lpstr> Каталог ТРУ. Нарушения Способы обоснования дополнительных характеристик    </vt:lpstr>
      <vt:lpstr> Каталог ТРУ. Нарушения Способы обоснования дополнительных характеристик    </vt:lpstr>
      <vt:lpstr>29.10.2: Автомобили легковые доп. Характеристики и обоснование</vt:lpstr>
      <vt:lpstr>29.10.2: Автомобили легковые</vt:lpstr>
      <vt:lpstr>14.12.30.160-00000404 Одежда специальная для защиты от пониженных температур</vt:lpstr>
      <vt:lpstr>26.20.11.110-00000001 Ноутбук</vt:lpstr>
      <vt:lpstr>17.12.14.110-00000008 Бумага форматная</vt:lpstr>
      <vt:lpstr> Каталог товаров, работ, услуг Практика УФАС</vt:lpstr>
      <vt:lpstr> Характеристики не удовлетворяют потребности</vt:lpstr>
      <vt:lpstr> Каталог товаров, работ, услуг Практика УФАС</vt:lpstr>
      <vt:lpstr> Каталог товаров, работ, услуг помощь или дополнительная нагрузка?</vt:lpstr>
      <vt:lpstr> Каталог товаров, работ, услуг помощь или дополнительная нагрузка?</vt:lpstr>
      <vt:lpstr> Каталог товаров, работ, услуг.  Проблемы </vt:lpstr>
      <vt:lpstr>Перспективы развития на 2020-2022 год</vt:lpstr>
      <vt:lpstr>Закупки через агрегатор, что нужно учесть?</vt:lpstr>
      <vt:lpstr>Осуществление закупки у единственного поставщика (подрядчика, исполнителя)</vt:lpstr>
      <vt:lpstr>Единственный поставщик (исполнитель, подрядчик): «Малые закупки»  Закон №71-ФЗ  от 1.05.2019 с 1 июля 2019 г.</vt:lpstr>
      <vt:lpstr>Презентация PowerPoint</vt:lpstr>
      <vt:lpstr>Презентация PowerPoint</vt:lpstr>
      <vt:lpstr>Единственный поставщик (исполнитель, подрядчик): «Малые закупки»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Заказчик обязан         с 31 июля 2019 г.</vt:lpstr>
      <vt:lpstr>Презентация PowerPoint</vt:lpstr>
      <vt:lpstr>Заказчик обязан</vt:lpstr>
      <vt:lpstr>Заказчик обязан</vt:lpstr>
      <vt:lpstr>Заказчик вправе</vt:lpstr>
      <vt:lpstr>Презентация PowerPoint</vt:lpstr>
      <vt:lpstr>«Подводные камни» при проведении электронных аукционов </vt:lpstr>
      <vt:lpstr>Статистика за 2018 года </vt:lpstr>
      <vt:lpstr>Выбор способа закупки</vt:lpstr>
      <vt:lpstr>Порядок проведения электронного аукциона</vt:lpstr>
      <vt:lpstr>Временные параметры электронного аукциона (1) с 01.07.18                по 01.07.19</vt:lpstr>
      <vt:lpstr>Временные параметры электронного аукциона (1) с 01.07.19</vt:lpstr>
      <vt:lpstr>Временные параметры электронного аукциона (2) с 01.07.18                по 01.07.19</vt:lpstr>
      <vt:lpstr>Временные параметры электронного аукциона (2) с 01.07.19</vt:lpstr>
      <vt:lpstr>Ст. 42 Закона № 44-ФЗ с 01.07.2019</vt:lpstr>
      <vt:lpstr>Инструкция по заполнению заявки</vt:lpstr>
      <vt:lpstr>«правило ФАС»</vt:lpstr>
      <vt:lpstr>ПРИМЕР НАРУШЕНИЯ (встречается почти в каждой закупке!) </vt:lpstr>
      <vt:lpstr>«Треугольник» подрядных торгов: быстро, дёшево, качественно. Как выбрать нужное?</vt:lpstr>
      <vt:lpstr>Презентация PowerPoint</vt:lpstr>
      <vt:lpstr>Основные группы требований</vt:lpstr>
      <vt:lpstr>По сведениям из Единого реестра членов саморегулируемых организаций, который ведут НОПРИЗ и НОСТРОЙ, в настоящее время зарегистрировано:</vt:lpstr>
      <vt:lpstr>Единые требования. СТРОЙКА</vt:lpstr>
      <vt:lpstr>Контроль СРО за исполнением членами обязательств по Контрактам</vt:lpstr>
      <vt:lpstr>Статус специалиста по организации строительства</vt:lpstr>
      <vt:lpstr>Приказом Ростехнадзора от 4 марта 2019 года № 86 утверждена новая форма выписки из реестра членов саморегулируемой организации (СРО).</vt:lpstr>
      <vt:lpstr>Решение о соответствии или о несоответствии заявки требованиям документации. ПРИМЕР РЕШЕНИЯ КОМИССИИ</vt:lpstr>
      <vt:lpstr>Размеры КФ ОДО, КФ ВВ</vt:lpstr>
      <vt:lpstr>Размеры КФ ОДО, КФ ВВ</vt:lpstr>
      <vt:lpstr>СРО Изыскания + Проектирование?</vt:lpstr>
      <vt:lpstr>СРО на строительный контроль (СК)?</vt:lpstr>
      <vt:lpstr>&lt;Письмо&gt; Минстроя России от 05.09.2017 N 31723-ТБ/02 &lt;О требованиях к членам саморегулируемых организаций&gt;</vt:lpstr>
      <vt:lpstr>СРО на строительный контроль?</vt:lpstr>
      <vt:lpstr>Требования к УЗ</vt:lpstr>
      <vt:lpstr>Можно ли контролировать самих себя?</vt:lpstr>
      <vt:lpstr>Дополнительные требования к УЗ</vt:lpstr>
      <vt:lpstr>Презентация PowerPoint</vt:lpstr>
      <vt:lpstr>Дополнительные требования. СТРОЙКА</vt:lpstr>
      <vt:lpstr>Самые последние изменения</vt:lpstr>
      <vt:lpstr>Самые последние изменения</vt:lpstr>
      <vt:lpstr>Самые последние изменения</vt:lpstr>
      <vt:lpstr>Градостроительный кодекс Российской Федерации от 29.12.2004 N 190-ФЗ (ред. от 03.08.2018) (с изм. и доп., вступ. в силу с 01.09.2018) </vt:lpstr>
      <vt:lpstr>Самые последние изменения</vt:lpstr>
      <vt:lpstr>Самые последние изменения</vt:lpstr>
      <vt:lpstr>Градостроительный кодекс РФ (п.10.1 ст. 1)</vt:lpstr>
      <vt:lpstr>Самые последние изменения</vt:lpstr>
      <vt:lpstr>Самые последние изменения</vt:lpstr>
      <vt:lpstr>Градостроительный кодекс РФ (п.10.2 ст. 1)</vt:lpstr>
      <vt:lpstr>Градостроительный кодекс РФ (п.36 ст. 1)</vt:lpstr>
      <vt:lpstr>Самые последние изменения</vt:lpstr>
      <vt:lpstr>Самые последние изменения</vt:lpstr>
      <vt:lpstr>Самые последние изменения с 06.08.2019 (приложение 1 для КоУ)</vt:lpstr>
      <vt:lpstr>Временные параметры электронного аукциона (1) с 01.07.19</vt:lpstr>
      <vt:lpstr>Временные параметры электронного аукциона (2) с 01.07.19 по строительству, реконструкции, капитальному ремонту, сносу объекта капитального строительства</vt:lpstr>
      <vt:lpstr>Дополнительные требования: проверка с 01.07.19 при проведении электронного аукциона</vt:lpstr>
      <vt:lpstr>Дополнительные требования: проверка с 01.07.19 при проведении электронного аукциона. ПРАКТИКА</vt:lpstr>
      <vt:lpstr>Дополнительные требования: проверка с 01.07.19 при проведении электронного аукциона. ПРАКТИКА</vt:lpstr>
      <vt:lpstr>Презентация PowerPoint</vt:lpstr>
      <vt:lpstr>Описание объекта закупки при закупке работ по строительству, реконструкции, капитальному ремонту, сносу объекта капитального строительства с 01.07.2019</vt:lpstr>
      <vt:lpstr>Описание объекта закупки при закупке работ по строительству, реконструкции, капитальному ремонту, сносу объекта капитального строительства с 01.07.2019</vt:lpstr>
      <vt:lpstr>Аукцион в электронной форме</vt:lpstr>
      <vt:lpstr>Конкурс в электронной форме Запрос предложений в электронной форме </vt:lpstr>
      <vt:lpstr>РЕШЕНИЕ Иркутского УФАС России №038/816/19 от 06.08.2019</vt:lpstr>
      <vt:lpstr>Если при покупке кап.ремонта проект ограничивается только сметой? </vt:lpstr>
      <vt:lpstr>РЕШЕНИЕ Санкт-Петербургского УФАС России по делу № 44-3758/19 от 18.07.2019</vt:lpstr>
      <vt:lpstr>ОПРЕДЕЛЕНИЕ НМЦК - новая часть в ст. 22 Закона № 44-ФЗ с 08.07.2019</vt:lpstr>
      <vt:lpstr>Статья 110.2 Закона № 44-ФЗ в новой редакции с 08.07.2019</vt:lpstr>
      <vt:lpstr>МИНИСТЕРСТВО СТРОИТЕЛЬСТВА И ЖИЛИЩНО-КОММУНАЛЬНОГО ХОЗЯЙСТВА РОССИЙСКОЙ ФЕДЕРАЦИИ           ПРОЕКТ</vt:lpstr>
      <vt:lpstr>МИНИСТЕРСТВО СТРОИТЕЛЬСТВА И ЖИЛИЩНО-КОММУНАЛЬНОГО ХОЗЯЙСТВА РОССИЙСКОЙ ФЕДЕРАЦИИ           ПРОЕКТ</vt:lpstr>
      <vt:lpstr>МИНИСТЕРСТВО СТРОИТЕЛЬСТВА И ЖИЛИЩНО-КОММУНАЛЬНОГО ХОЗЯЙСТВА РОССИЙСКОЙ ФЕДЕРАЦИИ           ПРОЕКТ</vt:lpstr>
      <vt:lpstr>МИНИСТЕРСТВО СТРОИТЕЛЬСТВА И ЖИЛИЩНО-КОММУНАЛЬНОГО ХОЗЯЙСТВА РОССИЙСКОЙ ФЕДЕРАЦИИ           ПРОЕКТ</vt:lpstr>
      <vt:lpstr>Как подготовиться к непредсказуемому: актуальность закупок с неопределенным объемом в случае ЧС</vt:lpstr>
      <vt:lpstr>ЧС</vt:lpstr>
      <vt:lpstr>ЧС</vt:lpstr>
      <vt:lpstr>Наводнение в Иркутской области (2019)</vt:lpstr>
      <vt:lpstr>Наводнение в Иркутской области (2019)</vt:lpstr>
      <vt:lpstr>Наводнение в Иркутской области (2019)</vt:lpstr>
      <vt:lpstr>Презентация PowerPoint</vt:lpstr>
      <vt:lpstr>Для принятия решения об осуществлении закупки на основании п. 9 ч. 1 ст. 93 Федерального закона, заказчик:</vt:lpstr>
      <vt:lpstr>В случае принятия решения об осуществлении закупки на основании п. 9 ч. 1 ст. 93 Федерального закона, заказчик:</vt:lpstr>
      <vt:lpstr>Презентация PowerPoint</vt:lpstr>
      <vt:lpstr>Заказчик обязан         с 31 июля 2019 г.</vt:lpstr>
      <vt:lpstr>Техническое обследование</vt:lpstr>
      <vt:lpstr>Обмеры, обследования</vt:lpstr>
      <vt:lpstr>Аварийно-восстановительные работы</vt:lpstr>
      <vt:lpstr>ПОСЛЕДНИЕ ИЗМЕНЕНИЯ В 44-ФЗ В ЧАСТИ СТРОИТЕЛЬНЫХ ЗАКУПОК</vt:lpstr>
      <vt:lpstr>Предварительный отбор</vt:lpstr>
      <vt:lpstr>Для ведения работ по ликвидации чрезвычайных ситуаций привлекаются</vt:lpstr>
      <vt:lpstr>Важно!</vt:lpstr>
      <vt:lpstr>Презентация PowerPoint</vt:lpstr>
      <vt:lpstr>Предварительный отбор.</vt:lpstr>
      <vt:lpstr>Извещение</vt:lpstr>
      <vt:lpstr>Предварительный отбор</vt:lpstr>
      <vt:lpstr>Перечень поставщиков</vt:lpstr>
      <vt:lpstr>Закупки по ЧС</vt:lpstr>
      <vt:lpstr>Закупки по ЧС</vt:lpstr>
      <vt:lpstr>Закупки по ЧС</vt:lpstr>
      <vt:lpstr>Презентация PowerPoint</vt:lpstr>
      <vt:lpstr>Раз, два, три...вида обеспечения обязательств в закупках</vt:lpstr>
      <vt:lpstr>Обеспечение заявок Обеспечение исполнения контракта Обеспечение гарантийных обязательств NEW!</vt:lpstr>
      <vt:lpstr>Размер обеспечения заявок</vt:lpstr>
      <vt:lpstr>Презентация PowerPoint</vt:lpstr>
      <vt:lpstr>ОБЕСПЕЧЕНИЕ ИСПОЛНЕНИЯ КОНТРАКТА</vt:lpstr>
      <vt:lpstr>Закупки с ограниченным участием СМП и СОНКО</vt:lpstr>
      <vt:lpstr>СМП и СОНКО</vt:lpstr>
      <vt:lpstr>Обеспечение гарантийных обязательств</vt:lpstr>
      <vt:lpstr>Обеспечение гарантийных обязательств</vt:lpstr>
      <vt:lpstr>СЕНСАЦИЯ!!!</vt:lpstr>
      <vt:lpstr>Презентация PowerPoint</vt:lpstr>
      <vt:lpstr>Обеспечение гарантийных обязательств, если контрактом предусмотрены этапы</vt:lpstr>
      <vt:lpstr>Презентация PowerPoint</vt:lpstr>
      <vt:lpstr>ОБЕСПЕЧЕНИЕ ИСПОЛНЕНИЯ КОНТРАКТА</vt:lpstr>
      <vt:lpstr> Насколько дорого обходятся участие и победы?</vt:lpstr>
      <vt:lpstr>Презентация PowerPoint</vt:lpstr>
      <vt:lpstr>УМЕНЬШЕНИЕ ОИК </vt:lpstr>
      <vt:lpstr>ЕжеКонтрактная Игра «Догоняшки»</vt:lpstr>
      <vt:lpstr>ЕжеКонтрактная Игра «Догоняшки»</vt:lpstr>
      <vt:lpstr>А если БГ? Практические вопросы</vt:lpstr>
      <vt:lpstr>Практические вопросы</vt:lpstr>
      <vt:lpstr>Открытые вопросы</vt:lpstr>
      <vt:lpstr>Контрактация с учетом изменений, вступивших в силу с 2019 года </vt:lpstr>
      <vt:lpstr>Условия контракта</vt:lpstr>
      <vt:lpstr>КОЛИЧЕСТВО (ОБЪЕМ) ТРУ</vt:lpstr>
      <vt:lpstr>Изменения с 1 июля 2019</vt:lpstr>
      <vt:lpstr>Неопределенный объем с 1 июля 2019</vt:lpstr>
      <vt:lpstr>ПРИМЕР </vt:lpstr>
      <vt:lpstr>ПРИМЕР (контракт)</vt:lpstr>
      <vt:lpstr>Неопределенный объем</vt:lpstr>
      <vt:lpstr>Изменения с 1 июля 2019</vt:lpstr>
      <vt:lpstr>Изменения с 1 июля 2019</vt:lpstr>
      <vt:lpstr>Изменения с 1 июля 2019</vt:lpstr>
      <vt:lpstr>ЕДИНИЧНЫЕ РАСЦЕНКИ </vt:lpstr>
      <vt:lpstr>Заключение контракта</vt:lpstr>
      <vt:lpstr>Порядок заключения электронного контракта (ЭК) с 01.07.2018</vt:lpstr>
      <vt:lpstr>Изменение и расторжение контрактов</vt:lpstr>
      <vt:lpstr>Изменение контракта</vt:lpstr>
      <vt:lpstr>Изменение контракта/НОВОЕ!!!</vt:lpstr>
      <vt:lpstr>Изменение контракта/НОВОЕ!!!</vt:lpstr>
      <vt:lpstr>Изменение контракта/НОВОЕ!!!</vt:lpstr>
      <vt:lpstr>Изменение условий контракта</vt:lpstr>
      <vt:lpstr>Расторжение контракта</vt:lpstr>
      <vt:lpstr>Односторонний отказ</vt:lpstr>
      <vt:lpstr>Расторжение контракта</vt:lpstr>
      <vt:lpstr>ЗАКЛЮЧЕНИЕ СО 2 участником</vt:lpstr>
      <vt:lpstr>ЗАКЛЮЧЕНИЕ СО 2 участником</vt:lpstr>
      <vt:lpstr>Направления развития системы контроля в сфере закупок в 2019 году</vt:lpstr>
      <vt:lpstr>Когда могут быть выявлены нарушения в рамках контрактной системы</vt:lpstr>
      <vt:lpstr>Изменения вопросов контроля в контрактной системе с 01.07.2019</vt:lpstr>
      <vt:lpstr>Субъекты контроля</vt:lpstr>
      <vt:lpstr>«Упущены» среди субъектов контроля </vt:lpstr>
      <vt:lpstr>«Основной» контроль в сфере закупок</vt:lpstr>
      <vt:lpstr>«Основной» контроль в сфере закупок</vt:lpstr>
      <vt:lpstr>Федеральный закон от 01.04.2019 N 50-ФЗ. Действует с 01.07.2019</vt:lpstr>
      <vt:lpstr>Федеральный закон от 01.04.2019 N 50-ФЗ. Действует с 01.07.2019</vt:lpstr>
      <vt:lpstr>1 группа контролеров</vt:lpstr>
      <vt:lpstr>Контроль согласно ч. 5 ст. 99 (с 2017 г.)</vt:lpstr>
      <vt:lpstr>1 группа контролеров (с 01.04.2020 – 71-ФЗ)</vt:lpstr>
      <vt:lpstr>1 группа контролеров (с 01.04.2020 – 71-ФЗ)</vt:lpstr>
      <vt:lpstr>2 группа контролеров</vt:lpstr>
      <vt:lpstr>Федеральный закон от 01.04.2019 N 50-ФЗ. Действует с 01.07.2019</vt:lpstr>
      <vt:lpstr>Проект Постановления Правительства РФ</vt:lpstr>
      <vt:lpstr>Проект Постановления Правительства РФ</vt:lpstr>
      <vt:lpstr>Федеральный закон от 01.04.2019 N 50-ФЗ. Действует с 01.07.2019</vt:lpstr>
      <vt:lpstr>Федеральный закон от 01.04.2019 N 50-ФЗ. Действует с 01.07.2019</vt:lpstr>
      <vt:lpstr>Федеральный закон от 01.04.2019 N 50-ФЗ. Действует с 01.07.2019</vt:lpstr>
      <vt:lpstr>Федеральный закон от 01.04.2019 N 50-ФЗ. Действует с 01.07.2019</vt:lpstr>
      <vt:lpstr>Федеральный закон от 01.04.2019 N 50-ФЗ. Действует с 01.07.2019</vt:lpstr>
      <vt:lpstr>3 группа контролеров</vt:lpstr>
      <vt:lpstr>Федеральные N 50-ФЗ и № 71-ФЗ. Действует с 01.07.2019</vt:lpstr>
      <vt:lpstr>Контроль по ч.8 ст.99</vt:lpstr>
      <vt:lpstr>Новый документ </vt:lpstr>
      <vt:lpstr>Общие вопросы - изменения</vt:lpstr>
      <vt:lpstr>Федеральный закон от 01.04.2019 N 50-ФЗ. Действует с 01.07.2019</vt:lpstr>
      <vt:lpstr>Обжалование </vt:lpstr>
      <vt:lpstr>Федеральный закон от 01.04.2019 N 50-ФЗ. Действует с 01.07.2019</vt:lpstr>
      <vt:lpstr>Федеральный закон от 01.04.2019 N 50-ФЗ. Действует с 01.07.2019</vt:lpstr>
      <vt:lpstr>Федеральный закон от 01.05.2019 N 71-ФЗ. Действует с 12.05.2019</vt:lpstr>
      <vt:lpstr>Сроки для обжалования </vt:lpstr>
      <vt:lpstr>Федеральный закон от 01.05.2019 N 71-ФЗ. Действует с 12.05.2019</vt:lpstr>
      <vt:lpstr>ГИС «Независимый регистратор» </vt:lpstr>
      <vt:lpstr>ГИС «Независимый регистратор» </vt:lpstr>
      <vt:lpstr>ГИС «Независимый регистратор» </vt:lpstr>
      <vt:lpstr>Законом № 44-ФЗ не установлено в какой части заявки на участие в конкурсе необходимо предоставить предложение участника конкурса о расходах на эксплуатацию и ремонт товаров, использование результатов работ при установлении в конкурсной документации критерия, предусмотренного п. 2 ч. 1 ст. 32  Закона № 44-ФЗ.</vt:lpstr>
      <vt:lpstr>Законом № 44-ФЗ не установлен порядок действий при отклонении единственной поступившей заявки. Поскольку, рассмотрение происходит всей единственной поданной заявки, а не только первой или второй её части, то этот случай не попадает под действие ни пункта 2 части 3 статьи 55.1 Закона 44-ФЗ, ни пункта 3 части 3 статьи 55.1 Закона 44-ФЗ. </vt:lpstr>
      <vt:lpstr>Запрос котировок в электронной форме</vt:lpstr>
      <vt:lpstr>Запрос котировок в электронной форме – единственная процедура, в которой наличие лицензии просто декларируется участником закупки. Для заказчиков – это служит своеобразным ограничением на выбор способа закупки, а для участников закупки – полем недобросовестной деятельности</vt:lpstr>
      <vt:lpstr>В случаях, когда подана только одна заявка или только одна заявка допущена, срок подачи продляется на 4 раб. дня. </vt:lpstr>
      <vt:lpstr>В случаях, когда контракт заключен по результатам запроса котировок изменение контракта в пределах 10% не допускается, так как не выполняется условие о том, что возможность должна быть предусмотрена документацией </vt:lpstr>
      <vt:lpstr>Контракт</vt:lpstr>
      <vt:lpstr>Закон № 44-ФЗ не определяет порядки расчета, возврата гарантийных обязательств, если закупка содержит несколько ТРУ</vt:lpstr>
      <vt:lpstr>Закон № 44-ФЗ содержит большое количество норм в отношении отдельного этапа исполнения контракта, вместе с тем, определения, что такое «этап» не предусмотрено</vt:lpstr>
      <vt:lpstr>Ч. 8 ст. 83.2 44-ФЗ: С момента размещения в единой информационной системе предусмотренного ч. 7 ст. 83.2 Закона 44-ФЗ и подписанного заказчиком контракта он считается заключенным.  Ч. 2 ст. 558 ГК РФ: Договор продажи жилого дома, квартиры, части жилого дома или квартиры подлежит государственной регистрации и считается заключенным с момента такой регистрации. С какого момента действует контракт на покупку жилого помещения?  </vt:lpstr>
      <vt:lpstr>  При осуществлении закупок продуктов питания и их приемке в подавляющем большинстве случаев, выявить фальсифицированную продукцию должностному лицу заказчика самостоятельно практически невозможно, а осуществить внешнюю экспертизу не позволяет отсутствие денежных средств</vt:lpstr>
      <vt:lpstr>предмет Закупки:  поставка продуктов питания, медикаментов  </vt:lpstr>
      <vt:lpstr>Требования к участникам</vt:lpstr>
      <vt:lpstr>Нужно ли требовать наличия членства в СРО при закупке работ по строительному контролю?  «саморегулируемая организация - некоммерческая организация, созданная в форме ассоциации (союза) и основанная на членстве индивидуальных предпринимателей и (или) юридических лиц, выполняющих инженерные изыскания или осуществляющих подготовку проектной документации или строительство, реконструкцию, капитальный ремонт, снос объектов капитального строительства…»</vt:lpstr>
      <vt:lpstr>Можно ли требовать наличия членства одновременно в СРО в области проектирования и инженерных изысканий? </vt:lpstr>
      <vt:lpstr>Невозможно проверить действительность копии договора, заключенного между коммерческими организациями. </vt:lpstr>
      <vt:lpstr>Можно ли принимать в качестве подтверждения опыта участника закупки договор субподряда? </vt:lpstr>
      <vt:lpstr>Специфика строительных работ в рамках КС</vt:lpstr>
      <vt:lpstr> ПП РФ от 04.02.2015 № 99 п. 2(3) Приложения № 1 - Для выполнения работ по ремонту, содержанию автомобильных дорог, требуется наличие за 3 года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капитальному ремонту, сносу линейного объекта. </vt:lpstr>
      <vt:lpstr>Если для капитального ремонта разработана только сметная документация, можно ли использовать проектно-сметный метод обоснования Н(М)ЦК? Нужно ли проводить «строительный» аукцион?</vt:lpstr>
      <vt:lpstr>Обязан ли заказчик устанавливать параметры эквивалентности?  </vt:lpstr>
      <vt:lpstr>Иное</vt:lpstr>
      <vt:lpstr>На действия заказчика во время проведения процедур закупок поступает большое количество жалоб со стороны «профессиональных жалобщиков». Зачастую «профессиональные жалобщики» намеренно затягивают процедуры закупок путем подачи безосновательных жалоб. При этом они не несут за свои действия никакой ответственности. </vt:lpstr>
      <vt:lpstr> Второй этап обязательного общественного обсуждения начинается с момента публикации извещения и завершается за 3 дня до даты, не позднее которой определение поставщика (подрядчика, исполнителя) может быть отменено в соответствии со статьей 36 Федерального закона. Если установить минимальный срок подачи заявок в «строительном» аукционе 7 дней… обязательное общественное обсуждение закончится так и не начавшись!  </vt:lpstr>
      <vt:lpstr>  </vt:lpstr>
      <vt:lpstr>Новеллы контрактной системы – 2019: практическое применение</vt:lpstr>
    </vt:vector>
  </TitlesOfParts>
  <Company>БГУ</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bguser</dc:creator>
  <cp:lastModifiedBy>Пользователь Windows</cp:lastModifiedBy>
  <cp:revision>168</cp:revision>
  <cp:lastPrinted>2019-10-22T08:18:37Z</cp:lastPrinted>
  <dcterms:created xsi:type="dcterms:W3CDTF">2017-07-31T03:15:55Z</dcterms:created>
  <dcterms:modified xsi:type="dcterms:W3CDTF">2019-10-23T23:45:19Z</dcterms:modified>
</cp:coreProperties>
</file>